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2" r:id="rId1"/>
  </p:sldMasterIdLst>
  <p:notesMasterIdLst>
    <p:notesMasterId r:id="rId18"/>
  </p:notesMasterIdLst>
  <p:handoutMasterIdLst>
    <p:handoutMasterId r:id="rId19"/>
  </p:handoutMasterIdLst>
  <p:sldIdLst>
    <p:sldId id="1086" r:id="rId2"/>
    <p:sldId id="1085" r:id="rId3"/>
    <p:sldId id="1087" r:id="rId4"/>
    <p:sldId id="1089" r:id="rId5"/>
    <p:sldId id="1093" r:id="rId6"/>
    <p:sldId id="1094" r:id="rId7"/>
    <p:sldId id="1088" r:id="rId8"/>
    <p:sldId id="1102" r:id="rId9"/>
    <p:sldId id="1090" r:id="rId10"/>
    <p:sldId id="1104" r:id="rId11"/>
    <p:sldId id="1095" r:id="rId12"/>
    <p:sldId id="1101" r:id="rId13"/>
    <p:sldId id="1099" r:id="rId14"/>
    <p:sldId id="1097" r:id="rId15"/>
    <p:sldId id="911" r:id="rId16"/>
    <p:sldId id="108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BBC6"/>
    <a:srgbClr val="FFC9FA"/>
    <a:srgbClr val="FFC4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58" autoAdjust="0"/>
    <p:restoredTop sz="50000" autoAdjust="0"/>
  </p:normalViewPr>
  <p:slideViewPr>
    <p:cSldViewPr snapToGrid="0" snapToObjects="1">
      <p:cViewPr varScale="1">
        <p:scale>
          <a:sx n="89" d="100"/>
          <a:sy n="89" d="100"/>
        </p:scale>
        <p:origin x="112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CA16-2394-AF4D-BBBB-B8487E78D171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79614-B417-D344-A819-ADF22DFF0A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798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1CDC7-A65B-D64F-99D7-07212725FEA9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E2D98-A6B0-5545-972E-3BC3C71359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186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C9A57EF-9F05-9E4F-83A5-75A74E4D371B}" type="datetime1">
              <a:rPr lang="en-US" smtClean="0"/>
              <a:t>3/25/19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951501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351676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940263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340438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F451-FC5E-8747-B1A9-F19C8DD266E3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3FFD-D451-5742-863C-62F98C4493DB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9A63-1806-0D44-A83D-EEB71D541656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3B574EC-D888-D94F-8409-8224031BB2C8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DB146-8B3E-5B4D-9FB3-AC4590030007}" type="datetime1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1F2FD-9A46-8A4F-9647-D29DDA2CC1D1}" type="datetime1">
              <a:rPr lang="en-US" smtClean="0"/>
              <a:t>3/25/19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DABF-8760-F147-9C8A-86EF74116472}" type="datetime1">
              <a:rPr lang="en-US" smtClean="0"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38ED-68AF-8541-8CFC-C08965D3C7ED}" type="datetime1">
              <a:rPr lang="en-US" smtClean="0"/>
              <a:t>3/25/19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717-B7F6-7940-A24C-D38F07B81569}" type="datetime1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4280-B4C0-D846-8263-6B32603D5C15}" type="datetime1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A84A415-D112-B048-9728-F704C26DEE42}" type="datetime1">
              <a:rPr lang="en-US" smtClean="0"/>
              <a:t>3/25/19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Colin K. Dunn and Associates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75A9D7F-5D82-534F-BC94-E1B792013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5569" y="145263"/>
            <a:ext cx="1961074" cy="61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Toyota.sv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120" y="-129693"/>
            <a:ext cx="4571430" cy="135242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American Forces</a:t>
            </a:r>
            <a:br>
              <a:rPr lang="en-US" sz="4000" dirty="0"/>
            </a:br>
            <a:r>
              <a:rPr lang="en-US" sz="4000" dirty="0"/>
              <a:t>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1036" descr="afneuro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403" y="1974593"/>
            <a:ext cx="3457460" cy="136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37" descr="afnkor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164" y="4727983"/>
            <a:ext cx="3261961" cy="128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5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9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Apple Chancery"/>
              </a:rPr>
              <a:t>Carpe Diem</a:t>
            </a:r>
            <a:r>
              <a:rPr lang="en-US" sz="4800" dirty="0">
                <a:latin typeface="Apple Chancery"/>
              </a:rPr>
              <a:t> </a:t>
            </a:r>
            <a:r>
              <a:rPr lang="en-US" sz="4800" dirty="0">
                <a:latin typeface="+mn-lt"/>
              </a:rPr>
              <a:t>GOALS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199" y="2328633"/>
            <a:ext cx="8686801" cy="2829399"/>
          </a:xfrm>
        </p:spPr>
        <p:txBody>
          <a:bodyPr>
            <a:normAutofit/>
          </a:bodyPr>
          <a:lstStyle/>
          <a:p>
            <a:pPr marL="914400" indent="-914400">
              <a:buClr>
                <a:srgbClr val="FF0000"/>
              </a:buClr>
              <a:buSzPct val="100000"/>
              <a:buFont typeface="+mj-ea"/>
              <a:buAutoNum type="circleNumDbPlain"/>
            </a:pPr>
            <a:r>
              <a:rPr lang="en-US" sz="5400" b="1" dirty="0"/>
              <a:t>A</a:t>
            </a:r>
            <a:r>
              <a:rPr lang="en-US" sz="4000" dirty="0"/>
              <a:t>chieve the vision (few and proud!)</a:t>
            </a:r>
          </a:p>
          <a:p>
            <a:pPr marL="914400" indent="-914400">
              <a:buClr>
                <a:srgbClr val="FF0000"/>
              </a:buClr>
              <a:buSzPct val="100000"/>
              <a:buFont typeface="+mj-ea"/>
              <a:buAutoNum type="circleNumDbPlain"/>
            </a:pPr>
            <a:r>
              <a:rPr lang="en-US" sz="5400" b="1" dirty="0"/>
              <a:t>A</a:t>
            </a:r>
            <a:r>
              <a:rPr lang="en-US" sz="4000" dirty="0"/>
              <a:t>ssess-able (target and finish time!)</a:t>
            </a:r>
          </a:p>
          <a:p>
            <a:pPr marL="914400" indent="-914400">
              <a:buClr>
                <a:srgbClr val="FF0000"/>
              </a:buClr>
              <a:buSzPct val="100000"/>
              <a:buFont typeface="+mj-ea"/>
              <a:buAutoNum type="circleNumDbPlain"/>
            </a:pPr>
            <a:r>
              <a:rPr lang="en-US" sz="5400" b="1" dirty="0"/>
              <a:t>A</a:t>
            </a:r>
            <a:r>
              <a:rPr lang="en-US" sz="4000" dirty="0"/>
              <a:t>ssigned to an “owner” (by name!)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394" y="0"/>
            <a:ext cx="2402606" cy="15092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2649" y="5417633"/>
            <a:ext cx="817304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Format: “From X to Y by when...by who!”)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3221" y="1563956"/>
            <a:ext cx="703154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Three “Requirements” of Goals:</a:t>
            </a:r>
          </a:p>
        </p:txBody>
      </p:sp>
    </p:spTree>
    <p:extLst>
      <p:ext uri="{BB962C8B-B14F-4D97-AF65-F5344CB8AC3E}">
        <p14:creationId xmlns:p14="http://schemas.microsoft.com/office/powerpoint/2010/main" val="212513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354" y="2087316"/>
            <a:ext cx="2200454" cy="2738472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4670" y="2087315"/>
            <a:ext cx="2302774" cy="2734035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Apple Chancery"/>
              </a:rPr>
              <a:t>Carpe Diem</a:t>
            </a:r>
            <a:r>
              <a:rPr lang="en-US" sz="4800" dirty="0">
                <a:latin typeface="Apple Chancery"/>
              </a:rPr>
              <a:t> </a:t>
            </a:r>
            <a:r>
              <a:rPr lang="en-US" sz="4800" dirty="0">
                <a:latin typeface="+mn-lt"/>
              </a:rPr>
              <a:t>GOALS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394" y="0"/>
            <a:ext cx="2402606" cy="150921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95338" y="4825788"/>
            <a:ext cx="3224913" cy="772031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latin typeface="+mn-lt"/>
              </a:rPr>
              <a:t>We will lead the world in space exploration.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97535" y="4794064"/>
            <a:ext cx="3470977" cy="1008621"/>
          </a:xfrm>
          <a:prstGeom prst="rect">
            <a:avLst/>
          </a:prstGeom>
        </p:spPr>
        <p:txBody>
          <a:bodyPr vert="horz" anchor="b" anchorCtr="0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dirty="0">
                <a:latin typeface="+mn-lt"/>
              </a:rPr>
              <a:t>We will put a man on the moon and safely return him by the end of the decade.</a:t>
            </a:r>
          </a:p>
        </p:txBody>
      </p:sp>
    </p:spTree>
    <p:extLst>
      <p:ext uri="{BB962C8B-B14F-4D97-AF65-F5344CB8AC3E}">
        <p14:creationId xmlns:p14="http://schemas.microsoft.com/office/powerpoint/2010/main" val="42910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7549" y="162247"/>
            <a:ext cx="59842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atin typeface="Apple Chancery"/>
              </a:rPr>
              <a:t>Carpe Diem </a:t>
            </a:r>
            <a:r>
              <a:rPr lang="en-US" sz="4800" dirty="0"/>
              <a:t>IMPACT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816" y="1281634"/>
            <a:ext cx="4133444" cy="2757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5809" y="4038912"/>
            <a:ext cx="68096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65 percent</a:t>
            </a:r>
            <a:r>
              <a:rPr lang="en-US" sz="3600" i="1" dirty="0"/>
              <a:t> of strategic initiatives required significant behavioral change on the part of employees...</a:t>
            </a:r>
          </a:p>
          <a:p>
            <a:pPr algn="r"/>
            <a:r>
              <a:rPr lang="en-US" sz="2800" i="1" dirty="0"/>
              <a:t>Bain and Companies, 2012</a:t>
            </a:r>
          </a:p>
        </p:txBody>
      </p:sp>
    </p:spTree>
    <p:extLst>
      <p:ext uri="{BB962C8B-B14F-4D97-AF65-F5344CB8AC3E}">
        <p14:creationId xmlns:p14="http://schemas.microsoft.com/office/powerpoint/2010/main" val="81399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80101" y="4137612"/>
            <a:ext cx="6961126" cy="2218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Weekly meeting— “strategic rhythm”</a:t>
            </a:r>
          </a:p>
          <a:p>
            <a:pPr marL="788670" lvl="1" indent="-514350">
              <a:buClr>
                <a:srgbClr val="FF0000"/>
              </a:buClr>
              <a:buSzPct val="99000"/>
              <a:buFont typeface="+mj-ea"/>
              <a:buAutoNum type="circleNumDbPlain"/>
            </a:pPr>
            <a:r>
              <a:rPr lang="en-US" sz="2900" dirty="0"/>
              <a:t>Report on individual commitments</a:t>
            </a:r>
          </a:p>
          <a:p>
            <a:pPr marL="788670" lvl="1" indent="-514350">
              <a:buClr>
                <a:srgbClr val="FF0000"/>
              </a:buClr>
              <a:buSzPct val="99000"/>
              <a:buFont typeface="+mj-ea"/>
              <a:buAutoNum type="circleNumDbPlain"/>
            </a:pPr>
            <a:r>
              <a:rPr lang="en-US" sz="2900" dirty="0"/>
              <a:t>Account for results</a:t>
            </a:r>
          </a:p>
          <a:p>
            <a:pPr marL="788670" lvl="1" indent="-514350">
              <a:buClr>
                <a:srgbClr val="FF0000"/>
              </a:buClr>
              <a:buSzPct val="99000"/>
              <a:buFont typeface="+mj-ea"/>
              <a:buAutoNum type="circleNumDbPlain"/>
            </a:pPr>
            <a:r>
              <a:rPr lang="en-US" sz="2900" dirty="0"/>
              <a:t>Make new commitments for next week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587550" y="162247"/>
            <a:ext cx="59842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atin typeface="Apple Chancery"/>
              </a:rPr>
              <a:t>Carpe Diem </a:t>
            </a:r>
            <a:r>
              <a:rPr lang="en-US" sz="4800" dirty="0"/>
              <a:t>IMPACT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534" y="1281634"/>
            <a:ext cx="4133444" cy="275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256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Apple Chancery"/>
              </a:rPr>
              <a:t>Carpe Diem </a:t>
            </a:r>
            <a:r>
              <a:rPr lang="en-US" sz="4800" dirty="0">
                <a:latin typeface="+mn-lt"/>
              </a:rPr>
              <a:t>IMPACT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406" y="1965725"/>
            <a:ext cx="3121119" cy="41418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15" y="1965725"/>
            <a:ext cx="3098662" cy="41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Your Valedictory Moment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69773" y="5130819"/>
            <a:ext cx="6461125" cy="626514"/>
          </a:xfrm>
          <a:ln>
            <a:solidFill>
              <a:srgbClr val="660066"/>
            </a:solidFill>
          </a:ln>
        </p:spPr>
        <p:txBody>
          <a:bodyPr/>
          <a:lstStyle/>
          <a:p>
            <a:pPr algn="ctr">
              <a:buNone/>
            </a:pPr>
            <a:r>
              <a:rPr lang="en-US" sz="3200" dirty="0"/>
              <a:t>“What are you prepared to do?”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52261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648" y="1597980"/>
            <a:ext cx="3428589" cy="2798443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</p:spPr>
      </p:pic>
      <p:pic>
        <p:nvPicPr>
          <p:cNvPr id="352262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576" y="2433349"/>
            <a:ext cx="3883371" cy="2454554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89409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59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“Pluck the Day”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86" y="1541525"/>
            <a:ext cx="7040160" cy="39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8852" y="-11318"/>
            <a:ext cx="10369968" cy="686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4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22748" y="457491"/>
            <a:ext cx="7743638" cy="2245502"/>
            <a:chOff x="222748" y="457491"/>
            <a:chExt cx="7743638" cy="2245502"/>
          </a:xfrm>
        </p:grpSpPr>
        <p:sp>
          <p:nvSpPr>
            <p:cNvPr id="7" name="TextBox 6"/>
            <p:cNvSpPr txBox="1"/>
            <p:nvPr/>
          </p:nvSpPr>
          <p:spPr>
            <a:xfrm>
              <a:off x="222748" y="1173487"/>
              <a:ext cx="48593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pple Chancery"/>
                </a:rPr>
                <a:t>Carpe Diem </a:t>
              </a:r>
              <a:r>
                <a:rPr lang="en-US" sz="3600" dirty="0"/>
                <a:t>VISION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1309" y="457491"/>
              <a:ext cx="3125077" cy="224550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96230" y="4292436"/>
            <a:ext cx="8947770" cy="2174362"/>
            <a:chOff x="196230" y="4292436"/>
            <a:chExt cx="8947770" cy="2174362"/>
          </a:xfrm>
        </p:grpSpPr>
        <p:sp>
          <p:nvSpPr>
            <p:cNvPr id="8" name="TextBox 7"/>
            <p:cNvSpPr txBox="1"/>
            <p:nvPr/>
          </p:nvSpPr>
          <p:spPr>
            <a:xfrm>
              <a:off x="196230" y="5070873"/>
              <a:ext cx="59079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pple Chancery"/>
                </a:rPr>
                <a:t>Carpe Diem </a:t>
              </a:r>
              <a:r>
                <a:rPr lang="en-US" sz="3600" dirty="0"/>
                <a:t>IMPACT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4407" y="4292436"/>
              <a:ext cx="3259593" cy="21743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85205" y="2713867"/>
            <a:ext cx="7751963" cy="1963037"/>
            <a:chOff x="685205" y="2713867"/>
            <a:chExt cx="7751963" cy="1963037"/>
          </a:xfrm>
        </p:grpSpPr>
        <p:sp>
          <p:nvSpPr>
            <p:cNvPr id="9" name="TextBox 8"/>
            <p:cNvSpPr txBox="1"/>
            <p:nvPr/>
          </p:nvSpPr>
          <p:spPr>
            <a:xfrm>
              <a:off x="3577854" y="3227611"/>
              <a:ext cx="48593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pple Chancery"/>
                </a:rPr>
                <a:t>Carpe Diem </a:t>
              </a:r>
              <a:r>
                <a:rPr lang="en-US" sz="3600" dirty="0"/>
                <a:t>GOALS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205" y="2713867"/>
              <a:ext cx="3125077" cy="1963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8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86250"/>
            <a:ext cx="5438772" cy="4937760"/>
          </a:xfrm>
        </p:spPr>
        <p:txBody>
          <a:bodyPr>
            <a:normAutofit/>
          </a:bodyPr>
          <a:lstStyle/>
          <a:p>
            <a:pPr marL="914400" indent="-914400">
              <a:buClr>
                <a:srgbClr val="FF0000"/>
              </a:buClr>
              <a:buSzPct val="100000"/>
              <a:buFont typeface="+mj-ea"/>
              <a:buAutoNum type="circleNumDbPlain"/>
            </a:pPr>
            <a:r>
              <a:rPr lang="en-US" sz="5400" b="1" dirty="0"/>
              <a:t>S</a:t>
            </a:r>
            <a:r>
              <a:rPr lang="en-US" sz="4000" dirty="0"/>
              <a:t>hort (elevator!)</a:t>
            </a:r>
          </a:p>
          <a:p>
            <a:pPr marL="914400" indent="-914400">
              <a:buClr>
                <a:srgbClr val="FF0000"/>
              </a:buClr>
              <a:buSzPct val="100000"/>
              <a:buFont typeface="+mj-ea"/>
              <a:buAutoNum type="circleNumDbPlain"/>
            </a:pPr>
            <a:r>
              <a:rPr lang="en-US" sz="5400" b="1" dirty="0"/>
              <a:t>S</a:t>
            </a:r>
            <a:r>
              <a:rPr lang="en-US" sz="4000" dirty="0"/>
              <a:t>een (picture!)</a:t>
            </a:r>
          </a:p>
          <a:p>
            <a:pPr marL="914400" indent="-914400">
              <a:buClr>
                <a:srgbClr val="FF0000"/>
              </a:buClr>
              <a:buSzPct val="100000"/>
              <a:buFont typeface="+mj-ea"/>
              <a:buAutoNum type="circleNumDbPlain"/>
            </a:pPr>
            <a:r>
              <a:rPr lang="en-US" sz="5400" b="1" dirty="0"/>
              <a:t>S</a:t>
            </a:r>
            <a:r>
              <a:rPr lang="en-US" sz="4000" dirty="0"/>
              <a:t>hared (daily!)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08613"/>
            <a:ext cx="5946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pple Chancery"/>
              </a:rPr>
              <a:t>Carpe Diem </a:t>
            </a:r>
            <a:r>
              <a:rPr lang="en-US" sz="4800" dirty="0"/>
              <a:t>VISION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685" y="0"/>
            <a:ext cx="2522315" cy="18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8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08613"/>
            <a:ext cx="640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pple Chancery"/>
              </a:rPr>
              <a:t>Carpe Diem </a:t>
            </a:r>
            <a:r>
              <a:rPr lang="en-US" sz="4800" dirty="0"/>
              <a:t>VISION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685" y="0"/>
            <a:ext cx="2522315" cy="1812392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09813" y="3495675"/>
            <a:ext cx="7772400" cy="1112838"/>
          </a:xfrm>
          <a:prstGeom prst="rect">
            <a:avLst/>
          </a:prstGeom>
        </p:spPr>
        <p:txBody>
          <a:bodyPr vert="horz" lIns="82058" tIns="41029" rIns="82058" bIns="41029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Symbol" charset="2"/>
              <a:buNone/>
            </a:pPr>
            <a:r>
              <a:rPr lang="en-US" sz="4400" dirty="0"/>
              <a:t>A Toyota in every other garage. </a:t>
            </a:r>
          </a:p>
        </p:txBody>
      </p:sp>
      <p:pic>
        <p:nvPicPr>
          <p:cNvPr id="11" name="Picture 6" descr="Toyota Motor Corporation logo">
            <a:hlinkClick r:id="rId3" tooltip="Toyota Motor Corporation logo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5391" y="2442649"/>
            <a:ext cx="4035136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30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08613"/>
            <a:ext cx="5946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pple Chancery"/>
              </a:rPr>
              <a:t>Carpe Diem </a:t>
            </a:r>
            <a:r>
              <a:rPr lang="en-US" sz="4800" dirty="0"/>
              <a:t>VISION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685" y="0"/>
            <a:ext cx="2522315" cy="1812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848" y="2184160"/>
            <a:ext cx="3316862" cy="11325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77905" y="3815755"/>
            <a:ext cx="5534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 world where everyone has a decent place to live.</a:t>
            </a:r>
          </a:p>
        </p:txBody>
      </p:sp>
    </p:spTree>
    <p:extLst>
      <p:ext uri="{BB962C8B-B14F-4D97-AF65-F5344CB8AC3E}">
        <p14:creationId xmlns:p14="http://schemas.microsoft.com/office/powerpoint/2010/main" val="423048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53594" y="-21047"/>
            <a:ext cx="14426559" cy="689243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07553" y="3250595"/>
            <a:ext cx="3912382" cy="2842815"/>
          </a:xfrm>
          <a:prstGeom prst="cloudCallout">
            <a:avLst>
              <a:gd name="adj1" fmla="val 53087"/>
              <a:gd name="adj2" fmla="val -5514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</a:rPr>
              <a:t>Suppose you were to go to sleep tonight and...</a:t>
            </a:r>
          </a:p>
        </p:txBody>
      </p:sp>
    </p:spTree>
    <p:extLst>
      <p:ext uri="{BB962C8B-B14F-4D97-AF65-F5344CB8AC3E}">
        <p14:creationId xmlns:p14="http://schemas.microsoft.com/office/powerpoint/2010/main" val="391901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Apple Chancery"/>
              </a:rPr>
              <a:t>Carpe Diem </a:t>
            </a:r>
            <a:r>
              <a:rPr lang="en-US" sz="4800" dirty="0">
                <a:latin typeface="+mn-lt"/>
              </a:rPr>
              <a:t>VISION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495" y="2213429"/>
            <a:ext cx="81400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The Alignment Vision</a:t>
            </a:r>
            <a:r>
              <a:rPr lang="en-US" sz="4000" dirty="0">
                <a:latin typeface="Arial"/>
                <a:cs typeface="Arial"/>
              </a:rPr>
              <a:t>:</a:t>
            </a:r>
          </a:p>
          <a:p>
            <a:pPr algn="ctr"/>
            <a:endParaRPr lang="en-US" sz="4400" dirty="0"/>
          </a:p>
          <a:p>
            <a:pPr algn="ctr"/>
            <a:r>
              <a:rPr lang="en-US" sz="4800" i="1" dirty="0"/>
              <a:t>What’s most important right now?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685" y="0"/>
            <a:ext cx="2522315" cy="18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42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Apple Chancery"/>
              </a:rPr>
              <a:t>Carpe Diem</a:t>
            </a:r>
            <a:r>
              <a:rPr lang="en-US" sz="4800" dirty="0">
                <a:latin typeface="Apple Chancery"/>
              </a:rPr>
              <a:t> </a:t>
            </a:r>
            <a:r>
              <a:rPr lang="en-US" sz="4800" dirty="0">
                <a:latin typeface="+mn-lt"/>
              </a:rPr>
              <a:t>GOALS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Colin K. Dunn and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9D7F-5D82-534F-BC94-E1B792013F2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199" y="2328633"/>
            <a:ext cx="8686801" cy="2829399"/>
          </a:xfrm>
        </p:spPr>
        <p:txBody>
          <a:bodyPr>
            <a:normAutofit/>
          </a:bodyPr>
          <a:lstStyle/>
          <a:p>
            <a:pPr marL="914400" indent="-914400">
              <a:buClr>
                <a:srgbClr val="FF0000"/>
              </a:buClr>
              <a:buSzPct val="100000"/>
              <a:buFont typeface="+mj-ea"/>
              <a:buAutoNum type="circleNumDbPlain"/>
            </a:pPr>
            <a:r>
              <a:rPr lang="en-US" sz="5400" b="1" dirty="0"/>
              <a:t>A</a:t>
            </a:r>
            <a:r>
              <a:rPr lang="en-US" sz="4000" dirty="0"/>
              <a:t>chieve the vision (few and proud!)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394" y="0"/>
            <a:ext cx="2402606" cy="1509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221" y="1563956"/>
            <a:ext cx="703154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Three “Requirements” of Goals:</a:t>
            </a:r>
          </a:p>
        </p:txBody>
      </p:sp>
    </p:spTree>
    <p:extLst>
      <p:ext uri="{BB962C8B-B14F-4D97-AF65-F5344CB8AC3E}">
        <p14:creationId xmlns:p14="http://schemas.microsoft.com/office/powerpoint/2010/main" val="19447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23769</TotalTime>
  <Words>356</Words>
  <Application>Microsoft Macintosh PowerPoint</Application>
  <PresentationFormat>On-screen Show (4:3)</PresentationFormat>
  <Paragraphs>73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Apple Chancery</vt:lpstr>
      <vt:lpstr>Arial</vt:lpstr>
      <vt:lpstr>Bookman Old Style</vt:lpstr>
      <vt:lpstr>Calibri</vt:lpstr>
      <vt:lpstr>Gill Sans MT</vt:lpstr>
      <vt:lpstr>Symbol</vt:lpstr>
      <vt:lpstr>Wingdings</vt:lpstr>
      <vt:lpstr>Wingdings 3</vt:lpstr>
      <vt:lpstr>Origin</vt:lpstr>
      <vt:lpstr>American Forces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Carpe Diem GOALS</vt:lpstr>
      <vt:lpstr>Carpe Diem GOALS</vt:lpstr>
      <vt:lpstr>PowerPoint Presentation</vt:lpstr>
      <vt:lpstr>PowerPoint Presentation</vt:lpstr>
      <vt:lpstr>PowerPoint Presentation</vt:lpstr>
      <vt:lpstr>PowerPoint Presentation</vt:lpstr>
      <vt:lpstr>Your Valedictory Moment</vt:lpstr>
      <vt:lpstr>“Pluck the Day”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Execution</dc:title>
  <dc:subject/>
  <dc:creator>Colin Dunn</dc:creator>
  <cp:keywords/>
  <dc:description/>
  <cp:lastModifiedBy>Colin Dunn</cp:lastModifiedBy>
  <cp:revision>516</cp:revision>
  <cp:lastPrinted>2018-03-07T02:46:47Z</cp:lastPrinted>
  <dcterms:created xsi:type="dcterms:W3CDTF">2014-11-24T16:30:39Z</dcterms:created>
  <dcterms:modified xsi:type="dcterms:W3CDTF">2019-03-26T02:17:40Z</dcterms:modified>
  <cp:category/>
</cp:coreProperties>
</file>