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84" y="1032"/>
      </p:cViewPr>
      <p:guideLst>
        <p:guide orient="horz" pos="115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enblott, Joseph" userId="45e22f81-a3b2-4943-8752-a8b0834c0a52" providerId="ADAL" clId="{3C30F240-F80F-49FC-A633-83A20B2233C8}"/>
    <pc:docChg chg="undo custSel addSld modSld modMainMaster">
      <pc:chgData name="Greenblott, Joseph" userId="45e22f81-a3b2-4943-8752-a8b0834c0a52" providerId="ADAL" clId="{3C30F240-F80F-49FC-A633-83A20B2233C8}" dt="2019-03-25T19:17:22.587" v="864" actId="14100"/>
      <pc:docMkLst>
        <pc:docMk/>
      </pc:docMkLst>
      <pc:sldChg chg="modSp">
        <pc:chgData name="Greenblott, Joseph" userId="45e22f81-a3b2-4943-8752-a8b0834c0a52" providerId="ADAL" clId="{3C30F240-F80F-49FC-A633-83A20B2233C8}" dt="2019-03-25T19:13:05.251" v="797" actId="1036"/>
        <pc:sldMkLst>
          <pc:docMk/>
          <pc:sldMk cId="2753728735" sldId="256"/>
        </pc:sldMkLst>
        <pc:spChg chg="mod">
          <ac:chgData name="Greenblott, Joseph" userId="45e22f81-a3b2-4943-8752-a8b0834c0a52" providerId="ADAL" clId="{3C30F240-F80F-49FC-A633-83A20B2233C8}" dt="2019-03-25T18:51:33.535" v="635"/>
          <ac:spMkLst>
            <pc:docMk/>
            <pc:sldMk cId="2753728735" sldId="256"/>
            <ac:spMk id="2" creationId="{8FF47185-DBB8-4F31-8EB8-9BE2D9563EBB}"/>
          </ac:spMkLst>
        </pc:spChg>
        <pc:spChg chg="mod">
          <ac:chgData name="Greenblott, Joseph" userId="45e22f81-a3b2-4943-8752-a8b0834c0a52" providerId="ADAL" clId="{3C30F240-F80F-49FC-A633-83A20B2233C8}" dt="2019-03-25T19:13:05.251" v="797" actId="1036"/>
          <ac:spMkLst>
            <pc:docMk/>
            <pc:sldMk cId="2753728735" sldId="256"/>
            <ac:spMk id="3" creationId="{88140C38-C42F-42CD-BC48-28628D281006}"/>
          </ac:spMkLst>
        </pc:spChg>
      </pc:sldChg>
      <pc:sldChg chg="modSp">
        <pc:chgData name="Greenblott, Joseph" userId="45e22f81-a3b2-4943-8752-a8b0834c0a52" providerId="ADAL" clId="{3C30F240-F80F-49FC-A633-83A20B2233C8}" dt="2019-03-25T18:51:33.535" v="635"/>
        <pc:sldMkLst>
          <pc:docMk/>
          <pc:sldMk cId="1549327127" sldId="257"/>
        </pc:sldMkLst>
        <pc:spChg chg="mod">
          <ac:chgData name="Greenblott, Joseph" userId="45e22f81-a3b2-4943-8752-a8b0834c0a52" providerId="ADAL" clId="{3C30F240-F80F-49FC-A633-83A20B2233C8}" dt="2019-03-25T18:51:33.535" v="635"/>
          <ac:spMkLst>
            <pc:docMk/>
            <pc:sldMk cId="1549327127" sldId="257"/>
            <ac:spMk id="8" creationId="{DB150371-4A6D-4EB3-B827-924B8E799D0F}"/>
          </ac:spMkLst>
        </pc:spChg>
        <pc:spChg chg="mod">
          <ac:chgData name="Greenblott, Joseph" userId="45e22f81-a3b2-4943-8752-a8b0834c0a52" providerId="ADAL" clId="{3C30F240-F80F-49FC-A633-83A20B2233C8}" dt="2019-03-25T18:51:33.535" v="635"/>
          <ac:spMkLst>
            <pc:docMk/>
            <pc:sldMk cId="1549327127" sldId="257"/>
            <ac:spMk id="9" creationId="{763F5269-FC88-4861-A74E-60709FDB56E0}"/>
          </ac:spMkLst>
        </pc:spChg>
      </pc:sldChg>
      <pc:sldChg chg="modSp">
        <pc:chgData name="Greenblott, Joseph" userId="45e22f81-a3b2-4943-8752-a8b0834c0a52" providerId="ADAL" clId="{3C30F240-F80F-49FC-A633-83A20B2233C8}" dt="2019-03-25T19:03:20.503" v="702" actId="20577"/>
        <pc:sldMkLst>
          <pc:docMk/>
          <pc:sldMk cId="564845650" sldId="259"/>
        </pc:sldMkLst>
        <pc:spChg chg="mod">
          <ac:chgData name="Greenblott, Joseph" userId="45e22f81-a3b2-4943-8752-a8b0834c0a52" providerId="ADAL" clId="{3C30F240-F80F-49FC-A633-83A20B2233C8}" dt="2019-03-25T19:03:20.503" v="702" actId="20577"/>
          <ac:spMkLst>
            <pc:docMk/>
            <pc:sldMk cId="564845650" sldId="259"/>
            <ac:spMk id="7" creationId="{05F14B61-B40C-4170-B01E-D6E211E5BAD2}"/>
          </ac:spMkLst>
        </pc:spChg>
        <pc:graphicFrameChg chg="mod modGraphic">
          <ac:chgData name="Greenblott, Joseph" userId="45e22f81-a3b2-4943-8752-a8b0834c0a52" providerId="ADAL" clId="{3C30F240-F80F-49FC-A633-83A20B2233C8}" dt="2019-03-25T17:53:05.782" v="191" actId="6549"/>
          <ac:graphicFrameMkLst>
            <pc:docMk/>
            <pc:sldMk cId="564845650" sldId="259"/>
            <ac:graphicFrameMk id="8" creationId="{4F4C7271-CF15-4567-BE38-DDDCAB7D8FC5}"/>
          </ac:graphicFrameMkLst>
        </pc:graphicFrameChg>
      </pc:sldChg>
      <pc:sldChg chg="addSp delSp modSp">
        <pc:chgData name="Greenblott, Joseph" userId="45e22f81-a3b2-4943-8752-a8b0834c0a52" providerId="ADAL" clId="{3C30F240-F80F-49FC-A633-83A20B2233C8}" dt="2019-03-25T19:13:33.089" v="807" actId="20577"/>
        <pc:sldMkLst>
          <pc:docMk/>
          <pc:sldMk cId="3811298680" sldId="260"/>
        </pc:sldMkLst>
        <pc:spChg chg="mod">
          <ac:chgData name="Greenblott, Joseph" userId="45e22f81-a3b2-4943-8752-a8b0834c0a52" providerId="ADAL" clId="{3C30F240-F80F-49FC-A633-83A20B2233C8}" dt="2019-03-25T19:13:33.089" v="807" actId="20577"/>
          <ac:spMkLst>
            <pc:docMk/>
            <pc:sldMk cId="3811298680" sldId="260"/>
            <ac:spMk id="10" creationId="{EDEB0E3A-EDD5-4E4B-997E-11B6115A8BFB}"/>
          </ac:spMkLst>
        </pc:spChg>
        <pc:graphicFrameChg chg="add del mod">
          <ac:chgData name="Greenblott, Joseph" userId="45e22f81-a3b2-4943-8752-a8b0834c0a52" providerId="ADAL" clId="{3C30F240-F80F-49FC-A633-83A20B2233C8}" dt="2019-03-25T17:48:34.416" v="165"/>
          <ac:graphicFrameMkLst>
            <pc:docMk/>
            <pc:sldMk cId="3811298680" sldId="260"/>
            <ac:graphicFrameMk id="2" creationId="{E9BCC511-5088-4A50-86E2-BAD63C048F45}"/>
          </ac:graphicFrameMkLst>
        </pc:graphicFrameChg>
        <pc:graphicFrameChg chg="mod modGraphic">
          <ac:chgData name="Greenblott, Joseph" userId="45e22f81-a3b2-4943-8752-a8b0834c0a52" providerId="ADAL" clId="{3C30F240-F80F-49FC-A633-83A20B2233C8}" dt="2019-03-25T17:53:48.762" v="196" actId="948"/>
          <ac:graphicFrameMkLst>
            <pc:docMk/>
            <pc:sldMk cId="3811298680" sldId="260"/>
            <ac:graphicFrameMk id="13" creationId="{AFE0735C-A3CA-45E2-82DD-D436998AD4FE}"/>
          </ac:graphicFrameMkLst>
        </pc:graphicFrameChg>
      </pc:sldChg>
      <pc:sldChg chg="addSp delSp modSp">
        <pc:chgData name="Greenblott, Joseph" userId="45e22f81-a3b2-4943-8752-a8b0834c0a52" providerId="ADAL" clId="{3C30F240-F80F-49FC-A633-83A20B2233C8}" dt="2019-03-25T19:03:04.440" v="692" actId="20577"/>
        <pc:sldMkLst>
          <pc:docMk/>
          <pc:sldMk cId="3717246832" sldId="261"/>
        </pc:sldMkLst>
        <pc:spChg chg="mod">
          <ac:chgData name="Greenblott, Joseph" userId="45e22f81-a3b2-4943-8752-a8b0834c0a52" providerId="ADAL" clId="{3C30F240-F80F-49FC-A633-83A20B2233C8}" dt="2019-03-25T19:03:04.440" v="692" actId="20577"/>
          <ac:spMkLst>
            <pc:docMk/>
            <pc:sldMk cId="3717246832" sldId="261"/>
            <ac:spMk id="5" creationId="{6CDD90A1-1B70-4288-A30E-11419F126ECC}"/>
          </ac:spMkLst>
        </pc:spChg>
        <pc:graphicFrameChg chg="add del mod">
          <ac:chgData name="Greenblott, Joseph" userId="45e22f81-a3b2-4943-8752-a8b0834c0a52" providerId="ADAL" clId="{3C30F240-F80F-49FC-A633-83A20B2233C8}" dt="2019-03-25T17:35:09.432" v="92"/>
          <ac:graphicFrameMkLst>
            <pc:docMk/>
            <pc:sldMk cId="3717246832" sldId="261"/>
            <ac:graphicFrameMk id="2" creationId="{B20E8B74-6C64-46AF-B0AD-F60A09D0C9EB}"/>
          </ac:graphicFrameMkLst>
        </pc:graphicFrameChg>
        <pc:graphicFrameChg chg="add del mod">
          <ac:chgData name="Greenblott, Joseph" userId="45e22f81-a3b2-4943-8752-a8b0834c0a52" providerId="ADAL" clId="{3C30F240-F80F-49FC-A633-83A20B2233C8}" dt="2019-03-25T17:35:29.594" v="95"/>
          <ac:graphicFrameMkLst>
            <pc:docMk/>
            <pc:sldMk cId="3717246832" sldId="261"/>
            <ac:graphicFrameMk id="3" creationId="{B79D0E3A-F8AA-45DB-93AA-C41F9F42D20F}"/>
          </ac:graphicFrameMkLst>
        </pc:graphicFrameChg>
        <pc:graphicFrameChg chg="mod modGraphic">
          <ac:chgData name="Greenblott, Joseph" userId="45e22f81-a3b2-4943-8752-a8b0834c0a52" providerId="ADAL" clId="{3C30F240-F80F-49FC-A633-83A20B2233C8}" dt="2019-03-25T17:54:44.100" v="204"/>
          <ac:graphicFrameMkLst>
            <pc:docMk/>
            <pc:sldMk cId="3717246832" sldId="261"/>
            <ac:graphicFrameMk id="7" creationId="{164CBAFA-19E8-40AA-A3B9-F1D562A3928C}"/>
          </ac:graphicFrameMkLst>
        </pc:graphicFrameChg>
      </pc:sldChg>
      <pc:sldChg chg="modSp">
        <pc:chgData name="Greenblott, Joseph" userId="45e22f81-a3b2-4943-8752-a8b0834c0a52" providerId="ADAL" clId="{3C30F240-F80F-49FC-A633-83A20B2233C8}" dt="2019-03-25T19:13:47.765" v="816" actId="20577"/>
        <pc:sldMkLst>
          <pc:docMk/>
          <pc:sldMk cId="2406724160" sldId="262"/>
        </pc:sldMkLst>
        <pc:spChg chg="mod">
          <ac:chgData name="Greenblott, Joseph" userId="45e22f81-a3b2-4943-8752-a8b0834c0a52" providerId="ADAL" clId="{3C30F240-F80F-49FC-A633-83A20B2233C8}" dt="2019-03-25T19:13:47.765" v="816" actId="20577"/>
          <ac:spMkLst>
            <pc:docMk/>
            <pc:sldMk cId="2406724160" sldId="262"/>
            <ac:spMk id="2" creationId="{E9F0E2FD-76E2-47FB-8F91-4B54425BC7DC}"/>
          </ac:spMkLst>
        </pc:spChg>
        <pc:graphicFrameChg chg="mod modGraphic">
          <ac:chgData name="Greenblott, Joseph" userId="45e22f81-a3b2-4943-8752-a8b0834c0a52" providerId="ADAL" clId="{3C30F240-F80F-49FC-A633-83A20B2233C8}" dt="2019-03-25T17:56:17.887" v="215" actId="20577"/>
          <ac:graphicFrameMkLst>
            <pc:docMk/>
            <pc:sldMk cId="2406724160" sldId="262"/>
            <ac:graphicFrameMk id="3" creationId="{55CEFE72-60E7-450E-8A4B-17C750EB9586}"/>
          </ac:graphicFrameMkLst>
        </pc:graphicFrameChg>
      </pc:sldChg>
      <pc:sldChg chg="addSp delSp modSp">
        <pc:chgData name="Greenblott, Joseph" userId="45e22f81-a3b2-4943-8752-a8b0834c0a52" providerId="ADAL" clId="{3C30F240-F80F-49FC-A633-83A20B2233C8}" dt="2019-03-25T19:11:30.877" v="777" actId="6549"/>
        <pc:sldMkLst>
          <pc:docMk/>
          <pc:sldMk cId="4149359017" sldId="263"/>
        </pc:sldMkLst>
        <pc:graphicFrameChg chg="add del mod">
          <ac:chgData name="Greenblott, Joseph" userId="45e22f81-a3b2-4943-8752-a8b0834c0a52" providerId="ADAL" clId="{3C30F240-F80F-49FC-A633-83A20B2233C8}" dt="2019-03-25T17:58:51.299" v="224"/>
          <ac:graphicFrameMkLst>
            <pc:docMk/>
            <pc:sldMk cId="4149359017" sldId="263"/>
            <ac:graphicFrameMk id="3" creationId="{1E0AF398-E61F-4AC5-90EE-86919F2EDB67}"/>
          </ac:graphicFrameMkLst>
        </pc:graphicFrameChg>
        <pc:graphicFrameChg chg="mod modGraphic">
          <ac:chgData name="Greenblott, Joseph" userId="45e22f81-a3b2-4943-8752-a8b0834c0a52" providerId="ADAL" clId="{3C30F240-F80F-49FC-A633-83A20B2233C8}" dt="2019-03-25T19:11:30.877" v="777" actId="6549"/>
          <ac:graphicFrameMkLst>
            <pc:docMk/>
            <pc:sldMk cId="4149359017" sldId="263"/>
            <ac:graphicFrameMk id="4" creationId="{3BF1D736-842B-423B-B032-07BE9B5577AF}"/>
          </ac:graphicFrameMkLst>
        </pc:graphicFrameChg>
      </pc:sldChg>
      <pc:sldChg chg="modSp">
        <pc:chgData name="Greenblott, Joseph" userId="45e22f81-a3b2-4943-8752-a8b0834c0a52" providerId="ADAL" clId="{3C30F240-F80F-49FC-A633-83A20B2233C8}" dt="2019-03-25T19:17:22.587" v="864" actId="14100"/>
        <pc:sldMkLst>
          <pc:docMk/>
          <pc:sldMk cId="2900773946" sldId="264"/>
        </pc:sldMkLst>
        <pc:spChg chg="mod">
          <ac:chgData name="Greenblott, Joseph" userId="45e22f81-a3b2-4943-8752-a8b0834c0a52" providerId="ADAL" clId="{3C30F240-F80F-49FC-A633-83A20B2233C8}" dt="2019-03-25T18:01:01.386" v="237" actId="14100"/>
          <ac:spMkLst>
            <pc:docMk/>
            <pc:sldMk cId="2900773946" sldId="264"/>
            <ac:spMk id="2" creationId="{8CC04240-B2C0-4EEA-83D7-0C652FB90D66}"/>
          </ac:spMkLst>
        </pc:spChg>
        <pc:graphicFrameChg chg="mod">
          <ac:chgData name="Greenblott, Joseph" userId="45e22f81-a3b2-4943-8752-a8b0834c0a52" providerId="ADAL" clId="{3C30F240-F80F-49FC-A633-83A20B2233C8}" dt="2019-03-25T19:17:22.587" v="864" actId="14100"/>
          <ac:graphicFrameMkLst>
            <pc:docMk/>
            <pc:sldMk cId="2900773946" sldId="264"/>
            <ac:graphicFrameMk id="3" creationId="{F4CB9D88-70B9-4B68-A00C-ED5004C966A1}"/>
          </ac:graphicFrameMkLst>
        </pc:graphicFrameChg>
      </pc:sldChg>
      <pc:sldChg chg="modSp">
        <pc:chgData name="Greenblott, Joseph" userId="45e22f81-a3b2-4943-8752-a8b0834c0a52" providerId="ADAL" clId="{3C30F240-F80F-49FC-A633-83A20B2233C8}" dt="2019-03-25T19:17:00.117" v="862" actId="20577"/>
        <pc:sldMkLst>
          <pc:docMk/>
          <pc:sldMk cId="3949089942" sldId="265"/>
        </pc:sldMkLst>
        <pc:spChg chg="mod">
          <ac:chgData name="Greenblott, Joseph" userId="45e22f81-a3b2-4943-8752-a8b0834c0a52" providerId="ADAL" clId="{3C30F240-F80F-49FC-A633-83A20B2233C8}" dt="2019-03-25T19:17:00.117" v="862" actId="20577"/>
          <ac:spMkLst>
            <pc:docMk/>
            <pc:sldMk cId="3949089942" sldId="265"/>
            <ac:spMk id="4" creationId="{64B56B84-948A-4D18-A46E-8D6C8673F7F9}"/>
          </ac:spMkLst>
        </pc:spChg>
      </pc:sldChg>
      <pc:sldChg chg="modSp">
        <pc:chgData name="Greenblott, Joseph" userId="45e22f81-a3b2-4943-8752-a8b0834c0a52" providerId="ADAL" clId="{3C30F240-F80F-49FC-A633-83A20B2233C8}" dt="2019-03-25T18:31:42.531" v="247" actId="20577"/>
        <pc:sldMkLst>
          <pc:docMk/>
          <pc:sldMk cId="2293252453" sldId="266"/>
        </pc:sldMkLst>
        <pc:spChg chg="mod">
          <ac:chgData name="Greenblott, Joseph" userId="45e22f81-a3b2-4943-8752-a8b0834c0a52" providerId="ADAL" clId="{3C30F240-F80F-49FC-A633-83A20B2233C8}" dt="2019-03-25T18:31:42.531" v="247" actId="20577"/>
          <ac:spMkLst>
            <pc:docMk/>
            <pc:sldMk cId="2293252453" sldId="266"/>
            <ac:spMk id="3" creationId="{5A0F77ED-51A1-4A14-87B3-77D682EEFA02}"/>
          </ac:spMkLst>
        </pc:spChg>
      </pc:sldChg>
      <pc:sldChg chg="modSp">
        <pc:chgData name="Greenblott, Joseph" userId="45e22f81-a3b2-4943-8752-a8b0834c0a52" providerId="ADAL" clId="{3C30F240-F80F-49FC-A633-83A20B2233C8}" dt="2019-03-25T18:33:23.607" v="248" actId="12"/>
        <pc:sldMkLst>
          <pc:docMk/>
          <pc:sldMk cId="3834354431" sldId="267"/>
        </pc:sldMkLst>
        <pc:spChg chg="mod">
          <ac:chgData name="Greenblott, Joseph" userId="45e22f81-a3b2-4943-8752-a8b0834c0a52" providerId="ADAL" clId="{3C30F240-F80F-49FC-A633-83A20B2233C8}" dt="2019-03-25T18:33:23.607" v="248" actId="12"/>
          <ac:spMkLst>
            <pc:docMk/>
            <pc:sldMk cId="3834354431" sldId="267"/>
            <ac:spMk id="3" creationId="{FA036E70-9105-48E8-A1F7-067F20DF626B}"/>
          </ac:spMkLst>
        </pc:spChg>
      </pc:sldChg>
      <pc:sldChg chg="modSp add">
        <pc:chgData name="Greenblott, Joseph" userId="45e22f81-a3b2-4943-8752-a8b0834c0a52" providerId="ADAL" clId="{3C30F240-F80F-49FC-A633-83A20B2233C8}" dt="2019-03-25T18:45:02.021" v="534" actId="114"/>
        <pc:sldMkLst>
          <pc:docMk/>
          <pc:sldMk cId="251752889" sldId="268"/>
        </pc:sldMkLst>
        <pc:spChg chg="mod">
          <ac:chgData name="Greenblott, Joseph" userId="45e22f81-a3b2-4943-8752-a8b0834c0a52" providerId="ADAL" clId="{3C30F240-F80F-49FC-A633-83A20B2233C8}" dt="2019-03-25T18:44:12.759" v="460" actId="20577"/>
          <ac:spMkLst>
            <pc:docMk/>
            <pc:sldMk cId="251752889" sldId="268"/>
            <ac:spMk id="2" creationId="{8A194C9E-1A60-4440-A5D3-C33857F2E51D}"/>
          </ac:spMkLst>
        </pc:spChg>
        <pc:spChg chg="mod">
          <ac:chgData name="Greenblott, Joseph" userId="45e22f81-a3b2-4943-8752-a8b0834c0a52" providerId="ADAL" clId="{3C30F240-F80F-49FC-A633-83A20B2233C8}" dt="2019-03-25T18:45:02.021" v="534" actId="114"/>
          <ac:spMkLst>
            <pc:docMk/>
            <pc:sldMk cId="251752889" sldId="268"/>
            <ac:spMk id="3" creationId="{36C84CD2-D8E2-4CB0-A273-2DF0481D5B0C}"/>
          </ac:spMkLst>
        </pc:spChg>
      </pc:sldChg>
      <pc:sldMasterChg chg="setBg">
        <pc:chgData name="Greenblott, Joseph" userId="45e22f81-a3b2-4943-8752-a8b0834c0a52" providerId="ADAL" clId="{3C30F240-F80F-49FC-A633-83A20B2233C8}" dt="2019-03-25T18:52:54.333" v="636"/>
        <pc:sldMasterMkLst>
          <pc:docMk/>
          <pc:sldMasterMk cId="97813892" sldId="2147483684"/>
        </pc:sldMasterMkLst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Timeframe!$B$3</c:f>
              <c:strCache>
                <c:ptCount val="1"/>
                <c:pt idx="0">
                  <c:v>Min Years 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Timeframe!$A$4:$A$20</c:f>
              <c:strCache>
                <c:ptCount val="17"/>
                <c:pt idx="0">
                  <c:v>BSEE</c:v>
                </c:pt>
                <c:pt idx="1">
                  <c:v>NASA</c:v>
                </c:pt>
                <c:pt idx="2">
                  <c:v>OPM</c:v>
                </c:pt>
                <c:pt idx="3">
                  <c:v>NGA</c:v>
                </c:pt>
                <c:pt idx="4">
                  <c:v>BOP</c:v>
                </c:pt>
                <c:pt idx="5">
                  <c:v>VA</c:v>
                </c:pt>
                <c:pt idx="6">
                  <c:v>EPA</c:v>
                </c:pt>
                <c:pt idx="7">
                  <c:v>FBI</c:v>
                </c:pt>
                <c:pt idx="8">
                  <c:v>FEMA</c:v>
                </c:pt>
                <c:pt idx="9">
                  <c:v>GAO</c:v>
                </c:pt>
                <c:pt idx="10">
                  <c:v>NGB</c:v>
                </c:pt>
                <c:pt idx="11">
                  <c:v>ONA</c:v>
                </c:pt>
                <c:pt idx="12">
                  <c:v>NIC</c:v>
                </c:pt>
                <c:pt idx="13">
                  <c:v>USAF</c:v>
                </c:pt>
                <c:pt idx="14">
                  <c:v>USCG</c:v>
                </c:pt>
                <c:pt idx="15">
                  <c:v>USMC</c:v>
                </c:pt>
                <c:pt idx="16">
                  <c:v>USFS</c:v>
                </c:pt>
              </c:strCache>
            </c:strRef>
          </c:cat>
          <c:val>
            <c:numRef>
              <c:f>Timeframe!$B$4:$B$20</c:f>
              <c:numCache>
                <c:formatCode>General</c:formatCode>
                <c:ptCount val="17"/>
                <c:pt idx="0">
                  <c:v>10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  <c:pt idx="4">
                  <c:v>5</c:v>
                </c:pt>
                <c:pt idx="5">
                  <c:v>10</c:v>
                </c:pt>
                <c:pt idx="6">
                  <c:v>5</c:v>
                </c:pt>
                <c:pt idx="7">
                  <c:v>10</c:v>
                </c:pt>
                <c:pt idx="8">
                  <c:v>15</c:v>
                </c:pt>
                <c:pt idx="9">
                  <c:v>5</c:v>
                </c:pt>
                <c:pt idx="10">
                  <c:v>20</c:v>
                </c:pt>
                <c:pt idx="11">
                  <c:v>20</c:v>
                </c:pt>
                <c:pt idx="12">
                  <c:v>5</c:v>
                </c:pt>
                <c:pt idx="13">
                  <c:v>20</c:v>
                </c:pt>
                <c:pt idx="14">
                  <c:v>10</c:v>
                </c:pt>
                <c:pt idx="15">
                  <c:v>15</c:v>
                </c:pt>
                <c:pt idx="1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71-4C18-BC13-3009377837FB}"/>
            </c:ext>
          </c:extLst>
        </c:ser>
        <c:ser>
          <c:idx val="1"/>
          <c:order val="1"/>
          <c:tx>
            <c:strRef>
              <c:f>Timeframe!$C$3</c:f>
              <c:strCache>
                <c:ptCount val="1"/>
                <c:pt idx="0">
                  <c:v>Max Years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Timeframe!$A$4:$A$20</c:f>
              <c:strCache>
                <c:ptCount val="17"/>
                <c:pt idx="0">
                  <c:v>BSEE</c:v>
                </c:pt>
                <c:pt idx="1">
                  <c:v>NASA</c:v>
                </c:pt>
                <c:pt idx="2">
                  <c:v>OPM</c:v>
                </c:pt>
                <c:pt idx="3">
                  <c:v>NGA</c:v>
                </c:pt>
                <c:pt idx="4">
                  <c:v>BOP</c:v>
                </c:pt>
                <c:pt idx="5">
                  <c:v>VA</c:v>
                </c:pt>
                <c:pt idx="6">
                  <c:v>EPA</c:v>
                </c:pt>
                <c:pt idx="7">
                  <c:v>FBI</c:v>
                </c:pt>
                <c:pt idx="8">
                  <c:v>FEMA</c:v>
                </c:pt>
                <c:pt idx="9">
                  <c:v>GAO</c:v>
                </c:pt>
                <c:pt idx="10">
                  <c:v>NGB</c:v>
                </c:pt>
                <c:pt idx="11">
                  <c:v>ONA</c:v>
                </c:pt>
                <c:pt idx="12">
                  <c:v>NIC</c:v>
                </c:pt>
                <c:pt idx="13">
                  <c:v>USAF</c:v>
                </c:pt>
                <c:pt idx="14">
                  <c:v>USCG</c:v>
                </c:pt>
                <c:pt idx="15">
                  <c:v>USMC</c:v>
                </c:pt>
                <c:pt idx="16">
                  <c:v>USFS</c:v>
                </c:pt>
              </c:strCache>
            </c:strRef>
          </c:cat>
          <c:val>
            <c:numRef>
              <c:f>Timeframe!$C$4:$C$20</c:f>
              <c:numCache>
                <c:formatCode>General</c:formatCode>
                <c:ptCount val="17"/>
                <c:pt idx="0">
                  <c:v>10</c:v>
                </c:pt>
                <c:pt idx="1">
                  <c:v>10</c:v>
                </c:pt>
                <c:pt idx="2">
                  <c:v>15</c:v>
                </c:pt>
                <c:pt idx="3">
                  <c:v>15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25</c:v>
                </c:pt>
                <c:pt idx="12">
                  <c:v>30</c:v>
                </c:pt>
                <c:pt idx="13">
                  <c:v>30</c:v>
                </c:pt>
                <c:pt idx="14">
                  <c:v>30</c:v>
                </c:pt>
                <c:pt idx="15">
                  <c:v>30</c:v>
                </c:pt>
                <c:pt idx="16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71-4C18-BC13-300937783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63860224"/>
        <c:axId val="463860880"/>
      </c:barChart>
      <c:catAx>
        <c:axId val="4638602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Federal Agency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ln>
                    <a:solidFill>
                      <a:schemeClr val="tx1"/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860880"/>
        <c:crosses val="autoZero"/>
        <c:auto val="1"/>
        <c:lblAlgn val="ctr"/>
        <c:lblOffset val="100"/>
        <c:noMultiLvlLbl val="0"/>
      </c:catAx>
      <c:valAx>
        <c:axId val="463860880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ln>
                    <a:solidFill>
                      <a:schemeClr val="tx1"/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86022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n>
            <a:solidFill>
              <a:schemeClr val="tx1"/>
            </a:solidFill>
          </a:ln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650F3-BE07-45AB-A34D-5BD7C17EC44C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66211-63E8-4DCA-8CF6-9475A5CA6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10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225C-9E4F-4FD6-9134-C5A7AFAD59D8}" type="datetime1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0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FD592-51A8-45D8-B37E-91B23C71A7A6}" type="datetime1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8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8651-CD05-4564-8E3C-100644F13DE4}" type="datetime1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249B-8DCF-46B4-8C82-93D9F9EB716C}" type="datetime1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4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D517-7EA2-415D-B8B9-F48BA7B94F5D}" type="datetime1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81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0B32-E133-4E25-B790-477332A1320F}" type="datetime1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1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6CBC-2D53-441C-B97D-5FB5CAEBFE06}" type="datetime1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B984-FF77-4D2B-9397-531EF3AC89E1}" type="datetime1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6281-A500-4A44-8DB4-3889F69E1571}" type="datetime1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2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0C7B-9B6B-4CA9-984D-4C9EEFB84310}" type="datetime1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0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D332-44BF-467A-B97C-F334889C1199}" type="datetime1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A59B1-076E-4A42-B392-9490F13BE57D}" type="datetime1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484C-0A57-4674-B48F-1BFC29DA2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38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ltfutures.org/report/strategic-foresight-in-the-federal-government" TargetMode="External"/><Relationship Id="rId2" Type="http://schemas.openxmlformats.org/officeDocument/2006/relationships/hyperlink" Target="https://doi.org/10.1177/194675671881490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47185-DBB8-4F31-8EB8-9BE2D9563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6413"/>
            <a:ext cx="9144000" cy="2561696"/>
          </a:xfrm>
        </p:spPr>
        <p:txBody>
          <a:bodyPr>
            <a:normAutofit/>
          </a:bodyPr>
          <a:lstStyle/>
          <a:p>
            <a:r>
              <a:rPr lang="en-US" dirty="0"/>
              <a:t>Strategic Foresight in the Federal Government:</a:t>
            </a:r>
            <a:br>
              <a:rPr lang="en-US" dirty="0"/>
            </a:br>
            <a:r>
              <a:rPr lang="en-US" sz="4400" dirty="0"/>
              <a:t>An Agenda for Research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40C38-C42F-42CD-BC48-28628D281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0731"/>
            <a:ext cx="9144000" cy="2561696"/>
          </a:xfrm>
        </p:spPr>
        <p:txBody>
          <a:bodyPr>
            <a:normAutofit fontScale="85000" lnSpcReduction="10000"/>
          </a:bodyPr>
          <a:lstStyle/>
          <a:p>
            <a:r>
              <a:rPr lang="en-US" sz="3500" u="sng" dirty="0"/>
              <a:t>US. EPA</a:t>
            </a:r>
          </a:p>
          <a:p>
            <a:r>
              <a:rPr lang="en-US" sz="3500" dirty="0"/>
              <a:t>Joseph M. Greenblott, Thomas O’Farrell, Beth Burchard</a:t>
            </a:r>
          </a:p>
          <a:p>
            <a:endParaRPr lang="en-US" sz="3500" dirty="0"/>
          </a:p>
          <a:p>
            <a:r>
              <a:rPr lang="en-US" sz="3500" u="sng" dirty="0"/>
              <a:t>Institute for Alternative Futures</a:t>
            </a:r>
          </a:p>
          <a:p>
            <a:r>
              <a:rPr lang="en-US" sz="3500" dirty="0"/>
              <a:t>Robert Olson</a:t>
            </a:r>
          </a:p>
        </p:txBody>
      </p:sp>
    </p:spTree>
    <p:extLst>
      <p:ext uri="{BB962C8B-B14F-4D97-AF65-F5344CB8AC3E}">
        <p14:creationId xmlns:p14="http://schemas.microsoft.com/office/powerpoint/2010/main" val="2753728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8293-DACE-47DE-A1F4-CF6F7A1B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 Observations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B56B84-948A-4D18-A46E-8D6C8673F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Federal foresight activity is increasing, but not fully institutionalized.</a:t>
            </a:r>
          </a:p>
          <a:p>
            <a:pPr lvl="1"/>
            <a:r>
              <a:rPr lang="en-US" dirty="0"/>
              <a:t>FFCOI has been a significant factor in the growth of federal foresight.</a:t>
            </a:r>
          </a:p>
          <a:p>
            <a:pPr lvl="1"/>
            <a:r>
              <a:rPr lang="en-US" dirty="0"/>
              <a:t>Agencies are in very different places on a “maturity scale.”</a:t>
            </a:r>
          </a:p>
          <a:p>
            <a:r>
              <a:rPr lang="en-US" dirty="0"/>
              <a:t>Interviewees aspire to expand the quality and influence of foresight.</a:t>
            </a:r>
          </a:p>
          <a:p>
            <a:pPr lvl="1"/>
            <a:r>
              <a:rPr lang="en-US" dirty="0"/>
              <a:t>Important to look beyond conventional planning horizons.</a:t>
            </a:r>
          </a:p>
          <a:p>
            <a:r>
              <a:rPr lang="en-US" dirty="0"/>
              <a:t>There is no standard organizational location for a foresight function.</a:t>
            </a:r>
          </a:p>
          <a:p>
            <a:r>
              <a:rPr lang="en-US" dirty="0"/>
              <a:t>Scanning and scenario planning are the most widely used methodologies.</a:t>
            </a:r>
          </a:p>
          <a:p>
            <a:r>
              <a:rPr lang="en-US" dirty="0"/>
              <a:t>Foresight programs use different methods to connect with leadership.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977FC-867C-48DE-9DA4-A93565FDD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89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12417-EBB6-4BE0-AB3C-6E5ABF0EA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F77ED-51A1-4A14-87B3-77D682EEF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Capacity and resources.</a:t>
            </a:r>
          </a:p>
          <a:p>
            <a:r>
              <a:rPr lang="en-US" dirty="0"/>
              <a:t>Policy makers’ short-term goals, political imperatives, pressures to crisis manage.</a:t>
            </a:r>
          </a:p>
          <a:p>
            <a:r>
              <a:rPr lang="en-US" dirty="0"/>
              <a:t>Position anchoring and investment, cognitive dissonance, and resistance.</a:t>
            </a:r>
          </a:p>
          <a:p>
            <a:r>
              <a:rPr lang="en-US" dirty="0"/>
              <a:t>Location of foresight units.</a:t>
            </a:r>
          </a:p>
          <a:p>
            <a:r>
              <a:rPr lang="en-US" dirty="0"/>
              <a:t>Coordination, span of control, responsibility, or authority.</a:t>
            </a:r>
          </a:p>
          <a:p>
            <a:r>
              <a:rPr lang="en-US" dirty="0"/>
              <a:t>Issue complexity, abrupt and discontinuous change.</a:t>
            </a:r>
          </a:p>
          <a:p>
            <a:r>
              <a:rPr lang="en-US" dirty="0"/>
              <a:t>Demonstrating impact.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062A6-4B9A-4AF0-8402-A18D69713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52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59819-667C-4747-9940-B0BCC628B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36E70-9105-48E8-A1F7-067F20DF6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Policy makers’ perceptions of long-term risks and uncertainty, and the government’s role in managing to this future uncertainty.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Methodologies to assess maturity of, need for, and impact of foresight programs.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Integration of foresight into planning and management processes.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Approaches for selecting and using alternative foresight methodologies.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Executive foresight training and delivery.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19237-0B46-425C-9FF6-66F051C93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54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94C9E-1A60-4440-A5D3-C33857F2E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Correspondence and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84CD2-D8E2-4CB0-A273-2DF0481D5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/>
              <a:t>Dr. Joseph M. Greenblott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/>
              <a:t>Office of Planning, Analysis and Accountability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/>
              <a:t>Office of the Chief Financial Officer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/>
              <a:t>U.S. Environmental Protection Agency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/>
              <a:t>1200 Pennsylvania Avenue, N.W. (2722A)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/>
              <a:t>Washington, DC 20460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800" dirty="0"/>
              <a:t>Tel: 202-564-4250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i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Published Paper: </a:t>
            </a:r>
            <a:r>
              <a:rPr lang="en-US" i="1" dirty="0"/>
              <a:t>World Futures Review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hlinkClick r:id="rId2"/>
              </a:rPr>
              <a:t>https://doi.org/10.1177/1946756718814908</a:t>
            </a:r>
            <a:endParaRPr lang="en-US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Accepted Manuscript (Institute for Alternative Futures website)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hlinkClick r:id="rId3"/>
              </a:rPr>
              <a:t>http://altfutures.org/report/strategic-foresight-in-the-federal-government</a:t>
            </a:r>
            <a:r>
              <a:rPr lang="en-US" dirty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3D2F2-A650-4C5D-AC1C-530B635D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D03AF-439D-4C1A-8CFD-4C53714F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F365F-B003-4B00-BEAF-0B005AA25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Reviewed literature on strategic foresight</a:t>
            </a:r>
          </a:p>
          <a:p>
            <a:r>
              <a:rPr lang="en-US" dirty="0"/>
              <a:t>Conducted semi-structured interviews (in person and via telephone:</a:t>
            </a:r>
          </a:p>
          <a:p>
            <a:pPr lvl="1"/>
            <a:r>
              <a:rPr lang="en-US" dirty="0"/>
              <a:t>Initial convenience sample of individuals FFCOI, supplemented a snowball sample</a:t>
            </a:r>
          </a:p>
          <a:p>
            <a:pPr lvl="1"/>
            <a:r>
              <a:rPr lang="en-US" dirty="0"/>
              <a:t>19 Federal agencies and 2 non-Federal experts</a:t>
            </a:r>
          </a:p>
          <a:p>
            <a:pPr lvl="1"/>
            <a:r>
              <a:rPr lang="en-US" dirty="0"/>
              <a:t>Up to four representatives from a range of Federal defense, intelligence, and civilian agencies</a:t>
            </a:r>
          </a:p>
          <a:p>
            <a:r>
              <a:rPr lang="en-US" dirty="0"/>
              <a:t>Validated with participants:</a:t>
            </a:r>
          </a:p>
          <a:p>
            <a:pPr lvl="1"/>
            <a:r>
              <a:rPr lang="en-US" dirty="0"/>
              <a:t>1-3 page interview summaries</a:t>
            </a:r>
          </a:p>
          <a:p>
            <a:pPr lvl="1"/>
            <a:r>
              <a:rPr lang="en-US" dirty="0"/>
              <a:t>Draft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C1CD3-632E-4C02-A993-A03C7EE10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0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6408A1-A8CD-4E02-8229-809A45080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150371-4A6D-4EB3-B827-924B8E799D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U.S. Air Force </a:t>
            </a:r>
          </a:p>
          <a:p>
            <a:r>
              <a:rPr lang="en-US" dirty="0"/>
              <a:t>Bureau of Prisons</a:t>
            </a:r>
          </a:p>
          <a:p>
            <a:r>
              <a:rPr lang="en-US" dirty="0"/>
              <a:t>Bureau of Safety and Environmental Enforcement</a:t>
            </a:r>
          </a:p>
          <a:p>
            <a:r>
              <a:rPr lang="en-US" dirty="0"/>
              <a:t>Central Intelligence Agency</a:t>
            </a:r>
          </a:p>
          <a:p>
            <a:r>
              <a:rPr lang="en-US" dirty="0"/>
              <a:t>U.S. Coast Guard</a:t>
            </a:r>
          </a:p>
          <a:p>
            <a:r>
              <a:rPr lang="en-US" dirty="0"/>
              <a:t>Department of Veterans Affairs</a:t>
            </a:r>
          </a:p>
          <a:p>
            <a:r>
              <a:rPr lang="en-US" dirty="0"/>
              <a:t>Environmental Protection Agency</a:t>
            </a:r>
          </a:p>
          <a:p>
            <a:r>
              <a:rPr lang="en-US" dirty="0"/>
              <a:t>Federal Bureau of Investigation</a:t>
            </a:r>
          </a:p>
          <a:p>
            <a:r>
              <a:rPr lang="en-US" dirty="0"/>
              <a:t>Federal Emergency Management Agency</a:t>
            </a:r>
          </a:p>
          <a:p>
            <a:r>
              <a:rPr lang="en-US" dirty="0"/>
              <a:t>U.S. Forest Service</a:t>
            </a:r>
          </a:p>
          <a:p>
            <a:r>
              <a:rPr lang="en-US" dirty="0"/>
              <a:t>Government Accountability Office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63F5269-FC88-4861-A74E-60709FDB56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U.S. Marine Corps</a:t>
            </a:r>
          </a:p>
          <a:p>
            <a:r>
              <a:rPr lang="en-US" dirty="0"/>
              <a:t>National Aeronautics and Space Administration</a:t>
            </a:r>
          </a:p>
          <a:p>
            <a:r>
              <a:rPr lang="en-US" dirty="0"/>
              <a:t>National Geospatial-Intelligence Agency</a:t>
            </a:r>
          </a:p>
          <a:p>
            <a:r>
              <a:rPr lang="en-US" dirty="0"/>
              <a:t>National Guard Bureau</a:t>
            </a:r>
          </a:p>
          <a:p>
            <a:r>
              <a:rPr lang="en-US" dirty="0"/>
              <a:t>National Intelligence Council </a:t>
            </a:r>
          </a:p>
          <a:p>
            <a:r>
              <a:rPr lang="en-US" dirty="0"/>
              <a:t>Office of Management and Budget</a:t>
            </a:r>
          </a:p>
          <a:p>
            <a:r>
              <a:rPr lang="en-US" dirty="0"/>
              <a:t>Office of Net Assessment</a:t>
            </a:r>
          </a:p>
          <a:p>
            <a:r>
              <a:rPr lang="en-US" dirty="0"/>
              <a:t>Office of Personnel Management </a:t>
            </a:r>
          </a:p>
          <a:p>
            <a:r>
              <a:rPr lang="en-US" dirty="0"/>
              <a:t>The Project on Forward Engagement</a:t>
            </a:r>
          </a:p>
          <a:p>
            <a:r>
              <a:rPr lang="en-US" dirty="0"/>
              <a:t>IBM Center for the Business of Government</a:t>
            </a:r>
          </a:p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7EE60AB-1FD1-4EFD-A4D4-D53798019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2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5F14B61-B40C-4170-B01E-D6E211E5B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Dedicated Staffing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5BB6544-716B-47BE-ACD3-E885896A9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F4C7271-CF15-4567-BE38-DDDCAB7D8F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303606"/>
              </p:ext>
            </p:extLst>
          </p:nvPr>
        </p:nvGraphicFramePr>
        <p:xfrm>
          <a:off x="838188" y="1828800"/>
          <a:ext cx="10515600" cy="3744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0206">
                  <a:extLst>
                    <a:ext uri="{9D8B030D-6E8A-4147-A177-3AD203B41FA5}">
                      <a16:colId xmlns:a16="http://schemas.microsoft.com/office/drawing/2014/main" val="3313065811"/>
                    </a:ext>
                  </a:extLst>
                </a:gridCol>
                <a:gridCol w="1612937">
                  <a:extLst>
                    <a:ext uri="{9D8B030D-6E8A-4147-A177-3AD203B41FA5}">
                      <a16:colId xmlns:a16="http://schemas.microsoft.com/office/drawing/2014/main" val="2129890452"/>
                    </a:ext>
                  </a:extLst>
                </a:gridCol>
                <a:gridCol w="1612937">
                  <a:extLst>
                    <a:ext uri="{9D8B030D-6E8A-4147-A177-3AD203B41FA5}">
                      <a16:colId xmlns:a16="http://schemas.microsoft.com/office/drawing/2014/main" val="544130745"/>
                    </a:ext>
                  </a:extLst>
                </a:gridCol>
                <a:gridCol w="1612937">
                  <a:extLst>
                    <a:ext uri="{9D8B030D-6E8A-4147-A177-3AD203B41FA5}">
                      <a16:colId xmlns:a16="http://schemas.microsoft.com/office/drawing/2014/main" val="2877475128"/>
                    </a:ext>
                  </a:extLst>
                </a:gridCol>
                <a:gridCol w="2656583">
                  <a:extLst>
                    <a:ext uri="{9D8B030D-6E8A-4147-A177-3AD203B41FA5}">
                      <a16:colId xmlns:a16="http://schemas.microsoft.com/office/drawing/2014/main" val="1278298320"/>
                    </a:ext>
                  </a:extLst>
                </a:gridCol>
              </a:tblGrid>
              <a:tr h="657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FTEs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00460382"/>
                  </a:ext>
                </a:extLst>
              </a:tr>
              <a:tr h="1303061"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Median 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Minimum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Maximum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Number of</a:t>
                      </a:r>
                    </a:p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Agencies</a:t>
                      </a:r>
                    </a:p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Reporting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24337265"/>
                  </a:ext>
                </a:extLst>
              </a:tr>
              <a:tr h="594731">
                <a:tc>
                  <a:txBody>
                    <a:bodyPr/>
                    <a:lstStyle/>
                    <a:p>
                      <a:pPr marL="0" marR="0" indent="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Civilian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0.5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8022137"/>
                  </a:ext>
                </a:extLst>
              </a:tr>
              <a:tr h="594731">
                <a:tc>
                  <a:txBody>
                    <a:bodyPr/>
                    <a:lstStyle/>
                    <a:p>
                      <a:pPr marL="0" marR="0" indent="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Defense-Intelligence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7.5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058398"/>
                  </a:ext>
                </a:extLst>
              </a:tr>
              <a:tr h="594731">
                <a:tc>
                  <a:txBody>
                    <a:bodyPr/>
                    <a:lstStyle/>
                    <a:p>
                      <a:pPr marL="0" marR="0" indent="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Overall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2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15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62677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84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DEB0E3A-EDD5-4E4B-997E-11B6115A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Dedicated Funding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8D6A4250-AF0E-4EF0-8E87-2ADF9BF7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FE0735C-A3CA-45E2-82DD-D436998AD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667360"/>
              </p:ext>
            </p:extLst>
          </p:nvPr>
        </p:nvGraphicFramePr>
        <p:xfrm>
          <a:off x="838200" y="1828801"/>
          <a:ext cx="10515599" cy="3898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502">
                  <a:extLst>
                    <a:ext uri="{9D8B030D-6E8A-4147-A177-3AD203B41FA5}">
                      <a16:colId xmlns:a16="http://schemas.microsoft.com/office/drawing/2014/main" val="1742722728"/>
                    </a:ext>
                  </a:extLst>
                </a:gridCol>
                <a:gridCol w="1886159">
                  <a:extLst>
                    <a:ext uri="{9D8B030D-6E8A-4147-A177-3AD203B41FA5}">
                      <a16:colId xmlns:a16="http://schemas.microsoft.com/office/drawing/2014/main" val="1959098892"/>
                    </a:ext>
                  </a:extLst>
                </a:gridCol>
                <a:gridCol w="1886159">
                  <a:extLst>
                    <a:ext uri="{9D8B030D-6E8A-4147-A177-3AD203B41FA5}">
                      <a16:colId xmlns:a16="http://schemas.microsoft.com/office/drawing/2014/main" val="3263588694"/>
                    </a:ext>
                  </a:extLst>
                </a:gridCol>
                <a:gridCol w="1886159">
                  <a:extLst>
                    <a:ext uri="{9D8B030D-6E8A-4147-A177-3AD203B41FA5}">
                      <a16:colId xmlns:a16="http://schemas.microsoft.com/office/drawing/2014/main" val="3201542133"/>
                    </a:ext>
                  </a:extLst>
                </a:gridCol>
                <a:gridCol w="1760620">
                  <a:extLst>
                    <a:ext uri="{9D8B030D-6E8A-4147-A177-3AD203B41FA5}">
                      <a16:colId xmlns:a16="http://schemas.microsoft.com/office/drawing/2014/main" val="3104136989"/>
                    </a:ext>
                  </a:extLst>
                </a:gridCol>
              </a:tblGrid>
              <a:tr h="7382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Extramural Funding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7974831"/>
                  </a:ext>
                </a:extLst>
              </a:tr>
              <a:tr h="12565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Median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Minimum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Maximum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Number of</a:t>
                      </a:r>
                    </a:p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Agencies</a:t>
                      </a:r>
                    </a:p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Reporting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21780966"/>
                  </a:ext>
                </a:extLst>
              </a:tr>
              <a:tr h="634473">
                <a:tc>
                  <a:txBody>
                    <a:bodyPr/>
                    <a:lstStyle/>
                    <a:p>
                      <a:pPr marL="0" marR="0" indent="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Civilian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$50,000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$0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$750,000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0230591"/>
                  </a:ext>
                </a:extLst>
              </a:tr>
              <a:tr h="634473">
                <a:tc>
                  <a:txBody>
                    <a:bodyPr/>
                    <a:lstStyle/>
                    <a:p>
                      <a:pPr marL="0" marR="0" indent="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Defense-Intelligence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$1,590,000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$500,000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$20,000,000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826578"/>
                  </a:ext>
                </a:extLst>
              </a:tr>
              <a:tr h="634473">
                <a:tc>
                  <a:txBody>
                    <a:bodyPr/>
                    <a:lstStyle/>
                    <a:p>
                      <a:pPr marL="0" marR="0" indent="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Overall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$225,000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13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96365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29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CDD90A1-1B70-4288-A30E-11419F12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Group Membership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2B0DD6-67C6-40C6-B24C-44982B5F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64CBAFA-19E8-40AA-A3B9-F1D562A39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692783"/>
              </p:ext>
            </p:extLst>
          </p:nvPr>
        </p:nvGraphicFramePr>
        <p:xfrm>
          <a:off x="838198" y="1828801"/>
          <a:ext cx="10515601" cy="3930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2933">
                  <a:extLst>
                    <a:ext uri="{9D8B030D-6E8A-4147-A177-3AD203B41FA5}">
                      <a16:colId xmlns:a16="http://schemas.microsoft.com/office/drawing/2014/main" val="14336913"/>
                    </a:ext>
                  </a:extLst>
                </a:gridCol>
                <a:gridCol w="1877286">
                  <a:extLst>
                    <a:ext uri="{9D8B030D-6E8A-4147-A177-3AD203B41FA5}">
                      <a16:colId xmlns:a16="http://schemas.microsoft.com/office/drawing/2014/main" val="2369120989"/>
                    </a:ext>
                  </a:extLst>
                </a:gridCol>
                <a:gridCol w="1877286">
                  <a:extLst>
                    <a:ext uri="{9D8B030D-6E8A-4147-A177-3AD203B41FA5}">
                      <a16:colId xmlns:a16="http://schemas.microsoft.com/office/drawing/2014/main" val="4221493374"/>
                    </a:ext>
                  </a:extLst>
                </a:gridCol>
                <a:gridCol w="1877286">
                  <a:extLst>
                    <a:ext uri="{9D8B030D-6E8A-4147-A177-3AD203B41FA5}">
                      <a16:colId xmlns:a16="http://schemas.microsoft.com/office/drawing/2014/main" val="1669776498"/>
                    </a:ext>
                  </a:extLst>
                </a:gridCol>
                <a:gridCol w="2060810">
                  <a:extLst>
                    <a:ext uri="{9D8B030D-6E8A-4147-A177-3AD203B41FA5}">
                      <a16:colId xmlns:a16="http://schemas.microsoft.com/office/drawing/2014/main" val="2539680279"/>
                    </a:ext>
                  </a:extLst>
                </a:gridCol>
              </a:tblGrid>
              <a:tr h="707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Participants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91693636"/>
                  </a:ext>
                </a:extLst>
              </a:tr>
              <a:tr h="1366590"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Median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Minimum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Maximum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Number of</a:t>
                      </a:r>
                    </a:p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Agencies</a:t>
                      </a:r>
                    </a:p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Reporting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46862253"/>
                  </a:ext>
                </a:extLst>
              </a:tr>
              <a:tr h="618688">
                <a:tc>
                  <a:txBody>
                    <a:bodyPr/>
                    <a:lstStyle/>
                    <a:p>
                      <a:pPr marL="6350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Civilian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20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1532048"/>
                  </a:ext>
                </a:extLst>
              </a:tr>
              <a:tr h="618688">
                <a:tc>
                  <a:txBody>
                    <a:bodyPr/>
                    <a:lstStyle/>
                    <a:p>
                      <a:pPr marL="6350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Defense-Intelligence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12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25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18345"/>
                  </a:ext>
                </a:extLst>
              </a:tr>
              <a:tr h="618688">
                <a:tc>
                  <a:txBody>
                    <a:bodyPr/>
                    <a:lstStyle/>
                    <a:p>
                      <a:pPr marL="6350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Overall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12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7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73162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24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0E2FD-76E2-47FB-8F91-4B54425B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Foresight Activity Participation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B0F908-58D6-4CA3-B023-02D936FDA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5CEFE72-60E7-450E-8A4B-17C750EB9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048840"/>
              </p:ext>
            </p:extLst>
          </p:nvPr>
        </p:nvGraphicFramePr>
        <p:xfrm>
          <a:off x="838200" y="1828800"/>
          <a:ext cx="10515600" cy="3689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1896">
                  <a:extLst>
                    <a:ext uri="{9D8B030D-6E8A-4147-A177-3AD203B41FA5}">
                      <a16:colId xmlns:a16="http://schemas.microsoft.com/office/drawing/2014/main" val="1371568609"/>
                    </a:ext>
                  </a:extLst>
                </a:gridCol>
                <a:gridCol w="1814789">
                  <a:extLst>
                    <a:ext uri="{9D8B030D-6E8A-4147-A177-3AD203B41FA5}">
                      <a16:colId xmlns:a16="http://schemas.microsoft.com/office/drawing/2014/main" val="1163868800"/>
                    </a:ext>
                  </a:extLst>
                </a:gridCol>
                <a:gridCol w="1814789">
                  <a:extLst>
                    <a:ext uri="{9D8B030D-6E8A-4147-A177-3AD203B41FA5}">
                      <a16:colId xmlns:a16="http://schemas.microsoft.com/office/drawing/2014/main" val="31724949"/>
                    </a:ext>
                  </a:extLst>
                </a:gridCol>
                <a:gridCol w="1857191">
                  <a:extLst>
                    <a:ext uri="{9D8B030D-6E8A-4147-A177-3AD203B41FA5}">
                      <a16:colId xmlns:a16="http://schemas.microsoft.com/office/drawing/2014/main" val="3952142795"/>
                    </a:ext>
                  </a:extLst>
                </a:gridCol>
                <a:gridCol w="2146935">
                  <a:extLst>
                    <a:ext uri="{9D8B030D-6E8A-4147-A177-3AD203B41FA5}">
                      <a16:colId xmlns:a16="http://schemas.microsoft.com/office/drawing/2014/main" val="4205760994"/>
                    </a:ext>
                  </a:extLst>
                </a:gridCol>
              </a:tblGrid>
              <a:tr h="770021"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Active Participants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99453377"/>
                  </a:ext>
                </a:extLst>
              </a:tr>
              <a:tr h="1310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Median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Minimum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Maximum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Number of</a:t>
                      </a:r>
                    </a:p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Agencies</a:t>
                      </a:r>
                    </a:p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Reporting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12209006"/>
                  </a:ext>
                </a:extLst>
              </a:tr>
              <a:tr h="536250">
                <a:tc>
                  <a:txBody>
                    <a:bodyPr/>
                    <a:lstStyle/>
                    <a:p>
                      <a:pPr marL="0" marR="0" indent="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Civilian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70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50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200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5106800"/>
                  </a:ext>
                </a:extLst>
              </a:tr>
              <a:tr h="536250">
                <a:tc>
                  <a:txBody>
                    <a:bodyPr/>
                    <a:lstStyle/>
                    <a:p>
                      <a:pPr marL="0" marR="0" indent="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Defense-Intelligence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100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200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709647"/>
                  </a:ext>
                </a:extLst>
              </a:tr>
              <a:tr h="536250">
                <a:tc>
                  <a:txBody>
                    <a:bodyPr/>
                    <a:lstStyle/>
                    <a:p>
                      <a:pPr marL="0" marR="0" indent="13716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>
                          <a:effectLst/>
                        </a:rPr>
                        <a:t>Overall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85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1371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</a:rPr>
                        <a:t>10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44800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72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9D892-4509-4498-B9C2-D6C80DC0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Foresight Methods Used by Federal Agencies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7BB61-3375-4FA7-85B8-4E2A5334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F1D736-842B-423B-B032-07BE9B557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362071"/>
              </p:ext>
            </p:extLst>
          </p:nvPr>
        </p:nvGraphicFramePr>
        <p:xfrm>
          <a:off x="449178" y="1828800"/>
          <a:ext cx="11235951" cy="4440693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1505372">
                  <a:extLst>
                    <a:ext uri="{9D8B030D-6E8A-4147-A177-3AD203B41FA5}">
                      <a16:colId xmlns:a16="http://schemas.microsoft.com/office/drawing/2014/main" val="3722482846"/>
                    </a:ext>
                  </a:extLst>
                </a:gridCol>
                <a:gridCol w="489914">
                  <a:extLst>
                    <a:ext uri="{9D8B030D-6E8A-4147-A177-3AD203B41FA5}">
                      <a16:colId xmlns:a16="http://schemas.microsoft.com/office/drawing/2014/main" val="1588777372"/>
                    </a:ext>
                  </a:extLst>
                </a:gridCol>
                <a:gridCol w="534452">
                  <a:extLst>
                    <a:ext uri="{9D8B030D-6E8A-4147-A177-3AD203B41FA5}">
                      <a16:colId xmlns:a16="http://schemas.microsoft.com/office/drawing/2014/main" val="3411482391"/>
                    </a:ext>
                  </a:extLst>
                </a:gridCol>
                <a:gridCol w="515362">
                  <a:extLst>
                    <a:ext uri="{9D8B030D-6E8A-4147-A177-3AD203B41FA5}">
                      <a16:colId xmlns:a16="http://schemas.microsoft.com/office/drawing/2014/main" val="2240499424"/>
                    </a:ext>
                  </a:extLst>
                </a:gridCol>
                <a:gridCol w="459467">
                  <a:extLst>
                    <a:ext uri="{9D8B030D-6E8A-4147-A177-3AD203B41FA5}">
                      <a16:colId xmlns:a16="http://schemas.microsoft.com/office/drawing/2014/main" val="277728762"/>
                    </a:ext>
                  </a:extLst>
                </a:gridCol>
                <a:gridCol w="566171">
                  <a:extLst>
                    <a:ext uri="{9D8B030D-6E8A-4147-A177-3AD203B41FA5}">
                      <a16:colId xmlns:a16="http://schemas.microsoft.com/office/drawing/2014/main" val="2285461091"/>
                    </a:ext>
                  </a:extLst>
                </a:gridCol>
                <a:gridCol w="469883">
                  <a:extLst>
                    <a:ext uri="{9D8B030D-6E8A-4147-A177-3AD203B41FA5}">
                      <a16:colId xmlns:a16="http://schemas.microsoft.com/office/drawing/2014/main" val="2746311568"/>
                    </a:ext>
                  </a:extLst>
                </a:gridCol>
                <a:gridCol w="513523">
                  <a:extLst>
                    <a:ext uri="{9D8B030D-6E8A-4147-A177-3AD203B41FA5}">
                      <a16:colId xmlns:a16="http://schemas.microsoft.com/office/drawing/2014/main" val="2250638425"/>
                    </a:ext>
                  </a:extLst>
                </a:gridCol>
                <a:gridCol w="405411">
                  <a:extLst>
                    <a:ext uri="{9D8B030D-6E8A-4147-A177-3AD203B41FA5}">
                      <a16:colId xmlns:a16="http://schemas.microsoft.com/office/drawing/2014/main" val="2452015024"/>
                    </a:ext>
                  </a:extLst>
                </a:gridCol>
                <a:gridCol w="585597">
                  <a:extLst>
                    <a:ext uri="{9D8B030D-6E8A-4147-A177-3AD203B41FA5}">
                      <a16:colId xmlns:a16="http://schemas.microsoft.com/office/drawing/2014/main" val="1526200384"/>
                    </a:ext>
                  </a:extLst>
                </a:gridCol>
                <a:gridCol w="468479">
                  <a:extLst>
                    <a:ext uri="{9D8B030D-6E8A-4147-A177-3AD203B41FA5}">
                      <a16:colId xmlns:a16="http://schemas.microsoft.com/office/drawing/2014/main" val="2838381422"/>
                    </a:ext>
                  </a:extLst>
                </a:gridCol>
                <a:gridCol w="504514">
                  <a:extLst>
                    <a:ext uri="{9D8B030D-6E8A-4147-A177-3AD203B41FA5}">
                      <a16:colId xmlns:a16="http://schemas.microsoft.com/office/drawing/2014/main" val="457490112"/>
                    </a:ext>
                  </a:extLst>
                </a:gridCol>
                <a:gridCol w="558569">
                  <a:extLst>
                    <a:ext uri="{9D8B030D-6E8A-4147-A177-3AD203B41FA5}">
                      <a16:colId xmlns:a16="http://schemas.microsoft.com/office/drawing/2014/main" val="1227538471"/>
                    </a:ext>
                  </a:extLst>
                </a:gridCol>
                <a:gridCol w="540550">
                  <a:extLst>
                    <a:ext uri="{9D8B030D-6E8A-4147-A177-3AD203B41FA5}">
                      <a16:colId xmlns:a16="http://schemas.microsoft.com/office/drawing/2014/main" val="3939716980"/>
                    </a:ext>
                  </a:extLst>
                </a:gridCol>
                <a:gridCol w="477487">
                  <a:extLst>
                    <a:ext uri="{9D8B030D-6E8A-4147-A177-3AD203B41FA5}">
                      <a16:colId xmlns:a16="http://schemas.microsoft.com/office/drawing/2014/main" val="1986950927"/>
                    </a:ext>
                  </a:extLst>
                </a:gridCol>
                <a:gridCol w="522532">
                  <a:extLst>
                    <a:ext uri="{9D8B030D-6E8A-4147-A177-3AD203B41FA5}">
                      <a16:colId xmlns:a16="http://schemas.microsoft.com/office/drawing/2014/main" val="3059668931"/>
                    </a:ext>
                  </a:extLst>
                </a:gridCol>
                <a:gridCol w="504514">
                  <a:extLst>
                    <a:ext uri="{9D8B030D-6E8A-4147-A177-3AD203B41FA5}">
                      <a16:colId xmlns:a16="http://schemas.microsoft.com/office/drawing/2014/main" val="1447438188"/>
                    </a:ext>
                  </a:extLst>
                </a:gridCol>
                <a:gridCol w="522532">
                  <a:extLst>
                    <a:ext uri="{9D8B030D-6E8A-4147-A177-3AD203B41FA5}">
                      <a16:colId xmlns:a16="http://schemas.microsoft.com/office/drawing/2014/main" val="3119512675"/>
                    </a:ext>
                  </a:extLst>
                </a:gridCol>
                <a:gridCol w="531543">
                  <a:extLst>
                    <a:ext uri="{9D8B030D-6E8A-4147-A177-3AD203B41FA5}">
                      <a16:colId xmlns:a16="http://schemas.microsoft.com/office/drawing/2014/main" val="2162230013"/>
                    </a:ext>
                  </a:extLst>
                </a:gridCol>
                <a:gridCol w="560079">
                  <a:extLst>
                    <a:ext uri="{9D8B030D-6E8A-4147-A177-3AD203B41FA5}">
                      <a16:colId xmlns:a16="http://schemas.microsoft.com/office/drawing/2014/main" val="668515051"/>
                    </a:ext>
                  </a:extLst>
                </a:gridCol>
              </a:tblGrid>
              <a:tr h="657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USAF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BOP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BSEE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USCG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VA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EPA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FBI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FEMA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USFS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GAO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USMC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NASA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NGA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NGB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NIC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ONA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OPM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6032111"/>
                  </a:ext>
                </a:extLst>
              </a:tr>
              <a:tr h="527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Scanning/</a:t>
                      </a:r>
                    </a:p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Trend Analysis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6882697"/>
                  </a:ext>
                </a:extLst>
              </a:tr>
              <a:tr h="527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Scenarios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7790422"/>
                  </a:ext>
                </a:extLst>
              </a:tr>
              <a:tr h="527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COP/Speaker Series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1566824"/>
                  </a:ext>
                </a:extLst>
              </a:tr>
              <a:tr h="527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Delphi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1627423"/>
                  </a:ext>
                </a:extLst>
              </a:tr>
              <a:tr h="527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Formal Training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0338996"/>
                  </a:ext>
                </a:extLst>
              </a:tr>
              <a:tr h="527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Simulation/</a:t>
                      </a:r>
                    </a:p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Models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284339"/>
                  </a:ext>
                </a:extLst>
              </a:tr>
              <a:tr h="527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Backcasting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580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359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04240-B2C0-4EEA-83D7-0C652FB90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2412"/>
          </a:xfrm>
        </p:spPr>
        <p:txBody>
          <a:bodyPr/>
          <a:lstStyle/>
          <a:p>
            <a:r>
              <a:rPr lang="en-US" dirty="0"/>
              <a:t>Forward-Looking Timeframes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776213-6005-43AD-BF36-5A1ED24D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484C-0A57-4674-B48F-1BFC29DA23FF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4CB9D88-70B9-4B68-A00C-ED5004C966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7631489"/>
              </p:ext>
            </p:extLst>
          </p:nvPr>
        </p:nvGraphicFramePr>
        <p:xfrm>
          <a:off x="705853" y="1347538"/>
          <a:ext cx="10363199" cy="5145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0773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3041</TotalTime>
  <Words>675</Words>
  <Application>Microsoft Office PowerPoint</Application>
  <PresentationFormat>Widescreen</PresentationFormat>
  <Paragraphs>342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Times New Roman</vt:lpstr>
      <vt:lpstr>Office Theme</vt:lpstr>
      <vt:lpstr>Strategic Foresight in the Federal Government: An Agenda for Research</vt:lpstr>
      <vt:lpstr>Approach</vt:lpstr>
      <vt:lpstr>Participants</vt:lpstr>
      <vt:lpstr>Dedicated Staffing</vt:lpstr>
      <vt:lpstr>Dedicated Funding</vt:lpstr>
      <vt:lpstr>Core Group Membership</vt:lpstr>
      <vt:lpstr>Foresight Activity Participation</vt:lpstr>
      <vt:lpstr>Foresight Methods Used by Federal Agencies</vt:lpstr>
      <vt:lpstr>Forward-Looking Timeframes </vt:lpstr>
      <vt:lpstr>Broad Observations</vt:lpstr>
      <vt:lpstr>Challenges</vt:lpstr>
      <vt:lpstr>Research Needs</vt:lpstr>
      <vt:lpstr>Correspondence and Access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Foresight in the Federal Government A Survey of Methods, Resources and Institutional Arrangements</dc:title>
  <dc:creator>Greenblott, Joseph</dc:creator>
  <cp:lastModifiedBy>Greenblott, Joseph</cp:lastModifiedBy>
  <cp:revision>41</cp:revision>
  <dcterms:created xsi:type="dcterms:W3CDTF">2019-02-25T20:48:31Z</dcterms:created>
  <dcterms:modified xsi:type="dcterms:W3CDTF">2019-03-25T19:20:34Z</dcterms:modified>
</cp:coreProperties>
</file>