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6"/>
  </p:notesMasterIdLst>
  <p:handoutMasterIdLst>
    <p:handoutMasterId r:id="rId27"/>
  </p:handoutMasterIdLst>
  <p:sldIdLst>
    <p:sldId id="256" r:id="rId2"/>
    <p:sldId id="257" r:id="rId3"/>
    <p:sldId id="314" r:id="rId4"/>
    <p:sldId id="315" r:id="rId5"/>
    <p:sldId id="313" r:id="rId6"/>
    <p:sldId id="311" r:id="rId7"/>
    <p:sldId id="312" r:id="rId8"/>
    <p:sldId id="258" r:id="rId9"/>
    <p:sldId id="259" r:id="rId10"/>
    <p:sldId id="260" r:id="rId11"/>
    <p:sldId id="292" r:id="rId12"/>
    <p:sldId id="281" r:id="rId13"/>
    <p:sldId id="289" r:id="rId14"/>
    <p:sldId id="290" r:id="rId15"/>
    <p:sldId id="291" r:id="rId16"/>
    <p:sldId id="305" r:id="rId17"/>
    <p:sldId id="306" r:id="rId18"/>
    <p:sldId id="307" r:id="rId19"/>
    <p:sldId id="308" r:id="rId20"/>
    <p:sldId id="309" r:id="rId21"/>
    <p:sldId id="310" r:id="rId22"/>
    <p:sldId id="302" r:id="rId23"/>
    <p:sldId id="303" r:id="rId24"/>
    <p:sldId id="304"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55" autoAdjust="0"/>
  </p:normalViewPr>
  <p:slideViewPr>
    <p:cSldViewPr snapToGrid="0" snapToObjects="1">
      <p:cViewPr varScale="1">
        <p:scale>
          <a:sx n="64" d="100"/>
          <a:sy n="64" d="100"/>
        </p:scale>
        <p:origin x="134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2ED625-A3A4-4D4C-B33E-83C4EDB1348F}" type="datetimeFigureOut">
              <a:rPr lang="en-US" smtClean="0"/>
              <a:pPr/>
              <a:t>5/9/2019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3A69E42-8C87-C44C-A531-F02DF9B9DC4C}"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701A3B-D703-964F-9B3C-61EC8D4C148D}" type="datetimeFigureOut">
              <a:rPr lang="en-US" smtClean="0"/>
              <a:pPr/>
              <a:t>5/9/2019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FCBDA9-726D-0443-A239-4F94C13F0A21}"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8763" cy="6851650"/>
            <a:chOff x="1" y="0"/>
            <a:chExt cx="5763" cy="4316"/>
          </a:xfrm>
        </p:grpSpPr>
        <p:sp>
          <p:nvSpPr>
            <p:cNvPr id="9219"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9220"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9221"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grpSp>
          <p:nvGrpSpPr>
            <p:cNvPr id="3" name="Group 6"/>
            <p:cNvGrpSpPr>
              <a:grpSpLocks/>
            </p:cNvGrpSpPr>
            <p:nvPr/>
          </p:nvGrpSpPr>
          <p:grpSpPr bwMode="auto">
            <a:xfrm>
              <a:off x="288" y="0"/>
              <a:ext cx="5098" cy="4316"/>
              <a:chOff x="288" y="0"/>
              <a:chExt cx="5098" cy="4316"/>
            </a:xfrm>
          </p:grpSpPr>
          <p:sp>
            <p:nvSpPr>
              <p:cNvPr id="9223"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24"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25"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26"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27"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28"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29"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30"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31"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32"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33"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34"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9235"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grpSp>
        <p:sp>
          <p:nvSpPr>
            <p:cNvPr id="9236"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9237"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9238"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prstTxWarp prst="textNoShape">
                <a:avLst/>
              </a:prstTxWarp>
            </a:bodyPr>
            <a:lstStyle/>
            <a:p>
              <a:endParaRPr lang="en-US"/>
            </a:p>
          </p:txBody>
        </p:sp>
        <p:sp>
          <p:nvSpPr>
            <p:cNvPr id="9239"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prstTxWarp prst="textNoShape">
                <a:avLst/>
              </a:prstTxWarp>
            </a:bodyPr>
            <a:lstStyle/>
            <a:p>
              <a:endParaRPr lang="en-US"/>
            </a:p>
          </p:txBody>
        </p:sp>
        <p:sp>
          <p:nvSpPr>
            <p:cNvPr id="9240"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prstTxWarp prst="textNoShape">
                <a:avLst/>
              </a:prstTxWarp>
            </a:bodyPr>
            <a:lstStyle/>
            <a:p>
              <a:endParaRPr lang="en-US"/>
            </a:p>
          </p:txBody>
        </p:sp>
        <p:sp>
          <p:nvSpPr>
            <p:cNvPr id="9241"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prstTxWarp prst="textNoShape">
                <a:avLst/>
              </a:prstTxWarp>
            </a:bodyPr>
            <a:lstStyle/>
            <a:p>
              <a:endParaRPr lang="en-US"/>
            </a:p>
          </p:txBody>
        </p:sp>
        <p:sp>
          <p:nvSpPr>
            <p:cNvPr id="9242"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prstTxWarp prst="textNoShape">
                <a:avLst/>
              </a:prstTxWarp>
            </a:bodyPr>
            <a:lstStyle/>
            <a:p>
              <a:endParaRPr lang="en-US"/>
            </a:p>
          </p:txBody>
        </p:sp>
        <p:sp>
          <p:nvSpPr>
            <p:cNvPr id="9243"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prstTxWarp prst="textNoShape">
                <a:avLst/>
              </a:prstTxWarp>
            </a:bodyPr>
            <a:lstStyle/>
            <a:p>
              <a:endParaRPr lang="en-US"/>
            </a:p>
          </p:txBody>
        </p:sp>
        <p:sp>
          <p:nvSpPr>
            <p:cNvPr id="9244"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9245"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9246"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prstTxWarp prst="textNoShape">
                <a:avLst/>
              </a:prstTxWarp>
            </a:bodyPr>
            <a:lstStyle/>
            <a:p>
              <a:endParaRPr lang="en-US"/>
            </a:p>
          </p:txBody>
        </p:sp>
        <p:grpSp>
          <p:nvGrpSpPr>
            <p:cNvPr id="4" name="Group 31"/>
            <p:cNvGrpSpPr>
              <a:grpSpLocks/>
            </p:cNvGrpSpPr>
            <p:nvPr/>
          </p:nvGrpSpPr>
          <p:grpSpPr bwMode="auto">
            <a:xfrm>
              <a:off x="1" y="392"/>
              <a:ext cx="5758" cy="1571"/>
              <a:chOff x="1" y="392"/>
              <a:chExt cx="5758" cy="1571"/>
            </a:xfrm>
          </p:grpSpPr>
          <p:sp>
            <p:nvSpPr>
              <p:cNvPr id="9248"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9249"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9250"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9251"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9252"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grpSp>
        <p:sp>
          <p:nvSpPr>
            <p:cNvPr id="9253"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prstTxWarp prst="textNoShape">
                <a:avLst/>
              </a:prstTxWarp>
            </a:bodyPr>
            <a:lstStyle/>
            <a:p>
              <a:endParaRPr lang="en-US"/>
            </a:p>
          </p:txBody>
        </p:sp>
        <p:sp>
          <p:nvSpPr>
            <p:cNvPr id="9254"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prstTxWarp prst="textNoShape">
                <a:avLst/>
              </a:prstTxWarp>
            </a:bodyPr>
            <a:lstStyle/>
            <a:p>
              <a:endParaRPr lang="en-US"/>
            </a:p>
          </p:txBody>
        </p:sp>
      </p:grpSp>
      <p:sp>
        <p:nvSpPr>
          <p:cNvPr id="9255"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925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106" charset="2"/>
              <a:buNone/>
              <a:defRPr/>
            </a:lvl1pPr>
          </a:lstStyle>
          <a:p>
            <a:r>
              <a:rPr lang="en-US"/>
              <a:t>Click to edit Master subtitle style</a:t>
            </a:r>
          </a:p>
        </p:txBody>
      </p:sp>
      <p:sp>
        <p:nvSpPr>
          <p:cNvPr id="9257" name="Rectangle 41"/>
          <p:cNvSpPr>
            <a:spLocks noGrp="1" noChangeArrowheads="1"/>
          </p:cNvSpPr>
          <p:nvPr>
            <p:ph type="dt" sz="quarter" idx="2"/>
          </p:nvPr>
        </p:nvSpPr>
        <p:spPr/>
        <p:txBody>
          <a:bodyPr/>
          <a:lstStyle>
            <a:lvl1pPr>
              <a:defRPr/>
            </a:lvl1pPr>
          </a:lstStyle>
          <a:p>
            <a:r>
              <a:rPr lang="en-US"/>
              <a:t>5/8/19</a:t>
            </a:r>
          </a:p>
        </p:txBody>
      </p:sp>
      <p:sp>
        <p:nvSpPr>
          <p:cNvPr id="9258" name="Rectangle 42"/>
          <p:cNvSpPr>
            <a:spLocks noGrp="1" noChangeArrowheads="1"/>
          </p:cNvSpPr>
          <p:nvPr>
            <p:ph type="ftr" sz="quarter" idx="3"/>
          </p:nvPr>
        </p:nvSpPr>
        <p:spPr/>
        <p:txBody>
          <a:bodyPr/>
          <a:lstStyle>
            <a:lvl1pPr>
              <a:defRPr/>
            </a:lvl1pPr>
          </a:lstStyle>
          <a:p>
            <a:r>
              <a:rPr lang="en-US"/>
              <a:t>© Leon S. Fuerth and Sheila R. Ronis</a:t>
            </a:r>
          </a:p>
        </p:txBody>
      </p:sp>
      <p:sp>
        <p:nvSpPr>
          <p:cNvPr id="9259" name="Rectangle 43"/>
          <p:cNvSpPr>
            <a:spLocks noGrp="1" noChangeArrowheads="1"/>
          </p:cNvSpPr>
          <p:nvPr>
            <p:ph type="sldNum" sz="quarter" idx="4"/>
          </p:nvPr>
        </p:nvSpPr>
        <p:spPr/>
        <p:txBody>
          <a:bodyPr/>
          <a:lstStyle>
            <a:lvl1pPr>
              <a:defRPr/>
            </a:lvl1pPr>
          </a:lstStyle>
          <a:p>
            <a:fld id="{42C22E59-8E4F-F843-A306-747B6DBEDDF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5/8/19</a:t>
            </a:r>
          </a:p>
        </p:txBody>
      </p:sp>
      <p:sp>
        <p:nvSpPr>
          <p:cNvPr id="5" name="Footer Placeholder 4"/>
          <p:cNvSpPr>
            <a:spLocks noGrp="1"/>
          </p:cNvSpPr>
          <p:nvPr>
            <p:ph type="ftr" sz="quarter" idx="11"/>
          </p:nvPr>
        </p:nvSpPr>
        <p:spPr/>
        <p:txBody>
          <a:bodyPr/>
          <a:lstStyle>
            <a:lvl1pPr>
              <a:defRPr/>
            </a:lvl1pPr>
          </a:lstStyle>
          <a:p>
            <a:r>
              <a:rPr lang="en-US"/>
              <a:t>© Leon S. Fuerth and Sheila R. Ronis</a:t>
            </a:r>
          </a:p>
        </p:txBody>
      </p:sp>
      <p:sp>
        <p:nvSpPr>
          <p:cNvPr id="6" name="Slide Number Placeholder 5"/>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5/8/19</a:t>
            </a:r>
          </a:p>
        </p:txBody>
      </p:sp>
      <p:sp>
        <p:nvSpPr>
          <p:cNvPr id="5" name="Footer Placeholder 4"/>
          <p:cNvSpPr>
            <a:spLocks noGrp="1"/>
          </p:cNvSpPr>
          <p:nvPr>
            <p:ph type="ftr" sz="quarter" idx="11"/>
          </p:nvPr>
        </p:nvSpPr>
        <p:spPr/>
        <p:txBody>
          <a:bodyPr/>
          <a:lstStyle>
            <a:lvl1pPr>
              <a:defRPr/>
            </a:lvl1pPr>
          </a:lstStyle>
          <a:p>
            <a:r>
              <a:rPr lang="en-US"/>
              <a:t>© Leon S. Fuerth and Sheila R. Ronis</a:t>
            </a:r>
          </a:p>
        </p:txBody>
      </p:sp>
      <p:sp>
        <p:nvSpPr>
          <p:cNvPr id="6" name="Slide Number Placeholder 5"/>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r>
              <a:rPr lang="en-US"/>
              <a:t>5/8/19</a:t>
            </a:r>
          </a:p>
        </p:txBody>
      </p:sp>
      <p:sp>
        <p:nvSpPr>
          <p:cNvPr id="5" name="Footer Placeholder 4"/>
          <p:cNvSpPr>
            <a:spLocks noGrp="1"/>
          </p:cNvSpPr>
          <p:nvPr>
            <p:ph type="ftr" sz="quarter" idx="11"/>
          </p:nvPr>
        </p:nvSpPr>
        <p:spPr/>
        <p:txBody>
          <a:bodyPr/>
          <a:lstStyle>
            <a:lvl1pPr>
              <a:defRPr/>
            </a:lvl1pPr>
          </a:lstStyle>
          <a:p>
            <a:r>
              <a:rPr lang="en-US"/>
              <a:t>© Leon S. Fuerth and Sheila R. Ronis</a:t>
            </a:r>
          </a:p>
        </p:txBody>
      </p:sp>
      <p:sp>
        <p:nvSpPr>
          <p:cNvPr id="6" name="Slide Number Placeholder 5"/>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r>
              <a:rPr lang="en-US"/>
              <a:t>5/8/19</a:t>
            </a:r>
          </a:p>
        </p:txBody>
      </p:sp>
      <p:sp>
        <p:nvSpPr>
          <p:cNvPr id="5" name="Footer Placeholder 4"/>
          <p:cNvSpPr>
            <a:spLocks noGrp="1"/>
          </p:cNvSpPr>
          <p:nvPr>
            <p:ph type="ftr" sz="quarter" idx="11"/>
          </p:nvPr>
        </p:nvSpPr>
        <p:spPr/>
        <p:txBody>
          <a:bodyPr/>
          <a:lstStyle>
            <a:lvl1pPr>
              <a:defRPr/>
            </a:lvl1pPr>
          </a:lstStyle>
          <a:p>
            <a:r>
              <a:rPr lang="en-US"/>
              <a:t>© Leon S. Fuerth and Sheila R. Ronis</a:t>
            </a:r>
          </a:p>
        </p:txBody>
      </p:sp>
      <p:sp>
        <p:nvSpPr>
          <p:cNvPr id="6" name="Slide Number Placeholder 5"/>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r>
              <a:rPr lang="en-US"/>
              <a:t>5/8/19</a:t>
            </a:r>
          </a:p>
        </p:txBody>
      </p:sp>
      <p:sp>
        <p:nvSpPr>
          <p:cNvPr id="6" name="Footer Placeholder 5"/>
          <p:cNvSpPr>
            <a:spLocks noGrp="1"/>
          </p:cNvSpPr>
          <p:nvPr>
            <p:ph type="ftr" sz="quarter" idx="11"/>
          </p:nvPr>
        </p:nvSpPr>
        <p:spPr/>
        <p:txBody>
          <a:bodyPr/>
          <a:lstStyle>
            <a:lvl1pPr>
              <a:defRPr/>
            </a:lvl1pPr>
          </a:lstStyle>
          <a:p>
            <a:r>
              <a:rPr lang="en-US"/>
              <a:t>© Leon S. Fuerth and Sheila R. Ronis</a:t>
            </a:r>
          </a:p>
        </p:txBody>
      </p:sp>
      <p:sp>
        <p:nvSpPr>
          <p:cNvPr id="7" name="Slide Number Placeholder 6"/>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r>
              <a:rPr lang="en-US"/>
              <a:t>5/8/19</a:t>
            </a:r>
          </a:p>
        </p:txBody>
      </p:sp>
      <p:sp>
        <p:nvSpPr>
          <p:cNvPr id="8" name="Footer Placeholder 7"/>
          <p:cNvSpPr>
            <a:spLocks noGrp="1"/>
          </p:cNvSpPr>
          <p:nvPr>
            <p:ph type="ftr" sz="quarter" idx="11"/>
          </p:nvPr>
        </p:nvSpPr>
        <p:spPr/>
        <p:txBody>
          <a:bodyPr/>
          <a:lstStyle>
            <a:lvl1pPr>
              <a:defRPr/>
            </a:lvl1pPr>
          </a:lstStyle>
          <a:p>
            <a:r>
              <a:rPr lang="en-US"/>
              <a:t>© Leon S. Fuerth and Sheila R. Ronis</a:t>
            </a:r>
          </a:p>
        </p:txBody>
      </p:sp>
      <p:sp>
        <p:nvSpPr>
          <p:cNvPr id="9" name="Slide Number Placeholder 8"/>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r>
              <a:rPr lang="en-US"/>
              <a:t>5/8/19</a:t>
            </a:r>
          </a:p>
        </p:txBody>
      </p:sp>
      <p:sp>
        <p:nvSpPr>
          <p:cNvPr id="4" name="Footer Placeholder 3"/>
          <p:cNvSpPr>
            <a:spLocks noGrp="1"/>
          </p:cNvSpPr>
          <p:nvPr>
            <p:ph type="ftr" sz="quarter" idx="11"/>
          </p:nvPr>
        </p:nvSpPr>
        <p:spPr/>
        <p:txBody>
          <a:bodyPr/>
          <a:lstStyle>
            <a:lvl1pPr>
              <a:defRPr/>
            </a:lvl1pPr>
          </a:lstStyle>
          <a:p>
            <a:r>
              <a:rPr lang="en-US"/>
              <a:t>© Leon S. Fuerth and Sheila R. Ronis</a:t>
            </a:r>
          </a:p>
        </p:txBody>
      </p:sp>
      <p:sp>
        <p:nvSpPr>
          <p:cNvPr id="5" name="Slide Number Placeholder 4"/>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a:t>5/8/19</a:t>
            </a:r>
          </a:p>
        </p:txBody>
      </p:sp>
      <p:sp>
        <p:nvSpPr>
          <p:cNvPr id="3" name="Footer Placeholder 2"/>
          <p:cNvSpPr>
            <a:spLocks noGrp="1"/>
          </p:cNvSpPr>
          <p:nvPr>
            <p:ph type="ftr" sz="quarter" idx="11"/>
          </p:nvPr>
        </p:nvSpPr>
        <p:spPr/>
        <p:txBody>
          <a:bodyPr/>
          <a:lstStyle>
            <a:lvl1pPr>
              <a:defRPr/>
            </a:lvl1pPr>
          </a:lstStyle>
          <a:p>
            <a:r>
              <a:rPr lang="en-US"/>
              <a:t>© Leon S. Fuerth and Sheila R. Ronis</a:t>
            </a:r>
          </a:p>
        </p:txBody>
      </p:sp>
      <p:sp>
        <p:nvSpPr>
          <p:cNvPr id="4" name="Slide Number Placeholder 3"/>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5/8/19</a:t>
            </a:r>
          </a:p>
        </p:txBody>
      </p:sp>
      <p:sp>
        <p:nvSpPr>
          <p:cNvPr id="6" name="Footer Placeholder 5"/>
          <p:cNvSpPr>
            <a:spLocks noGrp="1"/>
          </p:cNvSpPr>
          <p:nvPr>
            <p:ph type="ftr" sz="quarter" idx="11"/>
          </p:nvPr>
        </p:nvSpPr>
        <p:spPr/>
        <p:txBody>
          <a:bodyPr/>
          <a:lstStyle>
            <a:lvl1pPr>
              <a:defRPr/>
            </a:lvl1pPr>
          </a:lstStyle>
          <a:p>
            <a:r>
              <a:rPr lang="en-US"/>
              <a:t>© Leon S. Fuerth and Sheila R. Ronis</a:t>
            </a:r>
          </a:p>
        </p:txBody>
      </p:sp>
      <p:sp>
        <p:nvSpPr>
          <p:cNvPr id="7" name="Slide Number Placeholder 6"/>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r>
              <a:rPr lang="en-US"/>
              <a:t>5/8/19</a:t>
            </a:r>
          </a:p>
        </p:txBody>
      </p:sp>
      <p:sp>
        <p:nvSpPr>
          <p:cNvPr id="6" name="Footer Placeholder 5"/>
          <p:cNvSpPr>
            <a:spLocks noGrp="1"/>
          </p:cNvSpPr>
          <p:nvPr>
            <p:ph type="ftr" sz="quarter" idx="11"/>
          </p:nvPr>
        </p:nvSpPr>
        <p:spPr/>
        <p:txBody>
          <a:bodyPr/>
          <a:lstStyle>
            <a:lvl1pPr>
              <a:defRPr/>
            </a:lvl1pPr>
          </a:lstStyle>
          <a:p>
            <a:r>
              <a:rPr lang="en-US"/>
              <a:t>© Leon S. Fuerth and Sheila R. Ronis</a:t>
            </a:r>
          </a:p>
        </p:txBody>
      </p:sp>
      <p:sp>
        <p:nvSpPr>
          <p:cNvPr id="7" name="Slide Number Placeholder 6"/>
          <p:cNvSpPr>
            <a:spLocks noGrp="1"/>
          </p:cNvSpPr>
          <p:nvPr>
            <p:ph type="sldNum" sz="quarter" idx="12"/>
          </p:nvPr>
        </p:nvSpPr>
        <p:spPr/>
        <p:txBody>
          <a:bodyPr/>
          <a:lstStyle>
            <a:lvl1pPr>
              <a:defRPr smtClean="0"/>
            </a:lvl1pPr>
          </a:lstStyle>
          <a:p>
            <a:fld id="{42C22E59-8E4F-F843-A306-747B6DBEDDF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1588" y="0"/>
            <a:ext cx="9148762" cy="6851650"/>
            <a:chOff x="1" y="0"/>
            <a:chExt cx="5763" cy="4316"/>
          </a:xfrm>
        </p:grpSpPr>
        <p:sp>
          <p:nvSpPr>
            <p:cNvPr id="8195" name="Freeform 3"/>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8196" name="Freeform 4"/>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8197" name="Freeform 5"/>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grpSp>
          <p:nvGrpSpPr>
            <p:cNvPr id="3" name="Group 6"/>
            <p:cNvGrpSpPr>
              <a:grpSpLocks/>
            </p:cNvGrpSpPr>
            <p:nvPr/>
          </p:nvGrpSpPr>
          <p:grpSpPr bwMode="auto">
            <a:xfrm>
              <a:off x="288" y="0"/>
              <a:ext cx="5098" cy="4316"/>
              <a:chOff x="288" y="0"/>
              <a:chExt cx="5098" cy="4316"/>
            </a:xfrm>
          </p:grpSpPr>
          <p:sp>
            <p:nvSpPr>
              <p:cNvPr id="8199" name="Freeform 7"/>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0" name="Freeform 8"/>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1" name="Freeform 9"/>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2" name="Freeform 10"/>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3" name="Freeform 11"/>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4" name="Freeform 12"/>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5" name="Freeform 13"/>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6" name="Freeform 14"/>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7" name="Freeform 15"/>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8" name="Freeform 16"/>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09" name="Freeform 17"/>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10" name="Freeform 18"/>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sp>
            <p:nvSpPr>
              <p:cNvPr id="8211" name="Freeform 19"/>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prstTxWarp prst="textNoShape">
                  <a:avLst/>
                </a:prstTxWarp>
              </a:bodyPr>
              <a:lstStyle/>
              <a:p>
                <a:endParaRPr lang="en-US"/>
              </a:p>
            </p:txBody>
          </p:sp>
        </p:grpSp>
        <p:sp>
          <p:nvSpPr>
            <p:cNvPr id="8212" name="Freeform 20"/>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8213" name="Freeform 21"/>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prstTxWarp prst="textNoShape">
                <a:avLst/>
              </a:prstTxWarp>
            </a:bodyPr>
            <a:lstStyle/>
            <a:p>
              <a:endParaRPr lang="en-US"/>
            </a:p>
          </p:txBody>
        </p:sp>
        <p:sp>
          <p:nvSpPr>
            <p:cNvPr id="8214" name="Freeform 22"/>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prstTxWarp prst="textNoShape">
                <a:avLst/>
              </a:prstTxWarp>
            </a:bodyPr>
            <a:lstStyle/>
            <a:p>
              <a:endParaRPr lang="en-US"/>
            </a:p>
          </p:txBody>
        </p:sp>
        <p:sp>
          <p:nvSpPr>
            <p:cNvPr id="8215" name="Freeform 23"/>
            <p:cNvSpPr>
              <a:spLocks/>
            </p:cNvSpPr>
            <p:nvPr/>
          </p:nvSpPr>
          <p:spPr bwMode="hidden">
            <a:xfrm>
              <a:off x="5041" y="0"/>
              <a:ext cx="719" cy="845"/>
            </a:xfrm>
            <a:custGeom>
              <a:avLst/>
              <a:gdLst/>
              <a:ahLst/>
              <a:cxnLst>
                <a:cxn ang="0">
                  <a:pos x="717" y="845"/>
                </a:cxn>
                <a:cxn ang="0">
                  <a:pos x="717" y="821"/>
                </a:cxn>
                <a:cxn ang="0">
                  <a:pos x="574" y="605"/>
                </a:cxn>
                <a:cxn ang="0">
                  <a:pos x="406" y="396"/>
                </a:cxn>
                <a:cxn ang="0">
                  <a:pos x="221" y="192"/>
                </a:cxn>
                <a:cxn ang="0">
                  <a:pos x="17" y="0"/>
                </a:cxn>
                <a:cxn ang="0">
                  <a:pos x="0" y="0"/>
                </a:cxn>
                <a:cxn ang="0">
                  <a:pos x="209" y="198"/>
                </a:cxn>
                <a:cxn ang="0">
                  <a:pos x="400" y="408"/>
                </a:cxn>
                <a:cxn ang="0">
                  <a:pos x="568" y="623"/>
                </a:cxn>
                <a:cxn ang="0">
                  <a:pos x="717" y="845"/>
                </a:cxn>
                <a:cxn ang="0">
                  <a:pos x="717" y="845"/>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lnTo>
                    <a:pt x="717" y="845"/>
                  </a:lnTo>
                  <a:close/>
                </a:path>
              </a:pathLst>
            </a:custGeom>
            <a:solidFill>
              <a:schemeClr val="bg1"/>
            </a:solidFill>
            <a:ln w="9525">
              <a:noFill/>
              <a:round/>
              <a:headEnd/>
              <a:tailEnd/>
            </a:ln>
          </p:spPr>
          <p:txBody>
            <a:bodyPr>
              <a:prstTxWarp prst="textNoShape">
                <a:avLst/>
              </a:prstTxWarp>
            </a:bodyPr>
            <a:lstStyle/>
            <a:p>
              <a:endParaRPr lang="en-US"/>
            </a:p>
          </p:txBody>
        </p:sp>
        <p:sp>
          <p:nvSpPr>
            <p:cNvPr id="8216" name="Freeform 24"/>
            <p:cNvSpPr>
              <a:spLocks/>
            </p:cNvSpPr>
            <p:nvPr/>
          </p:nvSpPr>
          <p:spPr bwMode="hidden">
            <a:xfrm>
              <a:off x="5352" y="0"/>
              <a:ext cx="408" cy="414"/>
            </a:xfrm>
            <a:custGeom>
              <a:avLst/>
              <a:gdLst/>
              <a:ahLst/>
              <a:cxnLst>
                <a:cxn ang="0">
                  <a:pos x="407" y="414"/>
                </a:cxn>
                <a:cxn ang="0">
                  <a:pos x="407" y="396"/>
                </a:cxn>
                <a:cxn ang="0">
                  <a:pos x="222" y="192"/>
                </a:cxn>
                <a:cxn ang="0">
                  <a:pos x="12" y="0"/>
                </a:cxn>
                <a:cxn ang="0">
                  <a:pos x="0" y="0"/>
                </a:cxn>
                <a:cxn ang="0">
                  <a:pos x="108" y="102"/>
                </a:cxn>
                <a:cxn ang="0">
                  <a:pos x="216" y="204"/>
                </a:cxn>
                <a:cxn ang="0">
                  <a:pos x="407" y="414"/>
                </a:cxn>
                <a:cxn ang="0">
                  <a:pos x="407" y="414"/>
                </a:cxn>
              </a:cxnLst>
              <a:rect l="0" t="0" r="r" b="b"/>
              <a:pathLst>
                <a:path w="407" h="414">
                  <a:moveTo>
                    <a:pt x="407" y="414"/>
                  </a:moveTo>
                  <a:lnTo>
                    <a:pt x="407" y="396"/>
                  </a:lnTo>
                  <a:lnTo>
                    <a:pt x="222" y="192"/>
                  </a:lnTo>
                  <a:lnTo>
                    <a:pt x="12" y="0"/>
                  </a:lnTo>
                  <a:lnTo>
                    <a:pt x="0" y="0"/>
                  </a:lnTo>
                  <a:lnTo>
                    <a:pt x="108" y="102"/>
                  </a:lnTo>
                  <a:lnTo>
                    <a:pt x="216" y="204"/>
                  </a:lnTo>
                  <a:lnTo>
                    <a:pt x="407" y="414"/>
                  </a:lnTo>
                  <a:lnTo>
                    <a:pt x="407" y="414"/>
                  </a:lnTo>
                  <a:close/>
                </a:path>
              </a:pathLst>
            </a:custGeom>
            <a:solidFill>
              <a:schemeClr val="bg1"/>
            </a:solidFill>
            <a:ln w="9525">
              <a:noFill/>
              <a:round/>
              <a:headEnd/>
              <a:tailEnd/>
            </a:ln>
          </p:spPr>
          <p:txBody>
            <a:bodyPr>
              <a:prstTxWarp prst="textNoShape">
                <a:avLst/>
              </a:prstTxWarp>
            </a:bodyPr>
            <a:lstStyle/>
            <a:p>
              <a:endParaRPr lang="en-US"/>
            </a:p>
          </p:txBody>
        </p:sp>
        <p:sp>
          <p:nvSpPr>
            <p:cNvPr id="8217" name="Freeform 25"/>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prstTxWarp prst="textNoShape">
                <a:avLst/>
              </a:prstTxWarp>
            </a:bodyPr>
            <a:lstStyle/>
            <a:p>
              <a:endParaRPr lang="en-US"/>
            </a:p>
          </p:txBody>
        </p:sp>
        <p:sp>
          <p:nvSpPr>
            <p:cNvPr id="8218" name="Freeform 26"/>
            <p:cNvSpPr>
              <a:spLocks/>
            </p:cNvSpPr>
            <p:nvPr/>
          </p:nvSpPr>
          <p:spPr bwMode="hidden">
            <a:xfrm>
              <a:off x="6" y="0"/>
              <a:ext cx="588" cy="599"/>
            </a:xfrm>
            <a:custGeom>
              <a:avLst/>
              <a:gdLst/>
              <a:ahLst/>
              <a:cxnLst>
                <a:cxn ang="0">
                  <a:pos x="586" y="0"/>
                </a:cxn>
                <a:cxn ang="0">
                  <a:pos x="568" y="0"/>
                </a:cxn>
                <a:cxn ang="0">
                  <a:pos x="407" y="132"/>
                </a:cxn>
                <a:cxn ang="0">
                  <a:pos x="257" y="270"/>
                </a:cxn>
                <a:cxn ang="0">
                  <a:pos x="120" y="420"/>
                </a:cxn>
                <a:cxn ang="0">
                  <a:pos x="0" y="575"/>
                </a:cxn>
                <a:cxn ang="0">
                  <a:pos x="0" y="599"/>
                </a:cxn>
                <a:cxn ang="0">
                  <a:pos x="120" y="432"/>
                </a:cxn>
                <a:cxn ang="0">
                  <a:pos x="257" y="282"/>
                </a:cxn>
                <a:cxn ang="0">
                  <a:pos x="413" y="138"/>
                </a:cxn>
                <a:cxn ang="0">
                  <a:pos x="586" y="0"/>
                </a:cxn>
                <a:cxn ang="0">
                  <a:pos x="586" y="0"/>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lnTo>
                    <a:pt x="586" y="0"/>
                  </a:lnTo>
                  <a:close/>
                </a:path>
              </a:pathLst>
            </a:custGeom>
            <a:solidFill>
              <a:schemeClr val="bg1"/>
            </a:solidFill>
            <a:ln w="9525">
              <a:noFill/>
              <a:round/>
              <a:headEnd/>
              <a:tailEnd/>
            </a:ln>
          </p:spPr>
          <p:txBody>
            <a:bodyPr>
              <a:prstTxWarp prst="textNoShape">
                <a:avLst/>
              </a:prstTxWarp>
            </a:bodyPr>
            <a:lstStyle/>
            <a:p>
              <a:endParaRPr lang="en-US"/>
            </a:p>
          </p:txBody>
        </p:sp>
        <p:sp>
          <p:nvSpPr>
            <p:cNvPr id="8219" name="Freeform 27"/>
            <p:cNvSpPr>
              <a:spLocks/>
            </p:cNvSpPr>
            <p:nvPr/>
          </p:nvSpPr>
          <p:spPr bwMode="hidden">
            <a:xfrm>
              <a:off x="6" y="0"/>
              <a:ext cx="270" cy="252"/>
            </a:xfrm>
            <a:custGeom>
              <a:avLst/>
              <a:gdLst/>
              <a:ahLst/>
              <a:cxnLst>
                <a:cxn ang="0">
                  <a:pos x="269" y="0"/>
                </a:cxn>
                <a:cxn ang="0">
                  <a:pos x="251" y="0"/>
                </a:cxn>
                <a:cxn ang="0">
                  <a:pos x="120" y="114"/>
                </a:cxn>
                <a:cxn ang="0">
                  <a:pos x="60" y="174"/>
                </a:cxn>
                <a:cxn ang="0">
                  <a:pos x="0" y="234"/>
                </a:cxn>
                <a:cxn ang="0">
                  <a:pos x="0" y="252"/>
                </a:cxn>
                <a:cxn ang="0">
                  <a:pos x="126" y="120"/>
                </a:cxn>
                <a:cxn ang="0">
                  <a:pos x="269" y="0"/>
                </a:cxn>
                <a:cxn ang="0">
                  <a:pos x="269" y="0"/>
                </a:cxn>
              </a:cxnLst>
              <a:rect l="0" t="0" r="r" b="b"/>
              <a:pathLst>
                <a:path w="269" h="252">
                  <a:moveTo>
                    <a:pt x="269" y="0"/>
                  </a:moveTo>
                  <a:lnTo>
                    <a:pt x="251" y="0"/>
                  </a:lnTo>
                  <a:lnTo>
                    <a:pt x="120" y="114"/>
                  </a:lnTo>
                  <a:lnTo>
                    <a:pt x="60" y="174"/>
                  </a:lnTo>
                  <a:lnTo>
                    <a:pt x="0" y="234"/>
                  </a:lnTo>
                  <a:lnTo>
                    <a:pt x="0" y="252"/>
                  </a:lnTo>
                  <a:lnTo>
                    <a:pt x="126" y="120"/>
                  </a:lnTo>
                  <a:lnTo>
                    <a:pt x="269" y="0"/>
                  </a:lnTo>
                  <a:lnTo>
                    <a:pt x="269" y="0"/>
                  </a:lnTo>
                  <a:close/>
                </a:path>
              </a:pathLst>
            </a:custGeom>
            <a:solidFill>
              <a:schemeClr val="bg1"/>
            </a:solidFill>
            <a:ln w="9525">
              <a:noFill/>
              <a:round/>
              <a:headEnd/>
              <a:tailEnd/>
            </a:ln>
          </p:spPr>
          <p:txBody>
            <a:bodyPr>
              <a:prstTxWarp prst="textNoShape">
                <a:avLst/>
              </a:prstTxWarp>
            </a:bodyPr>
            <a:lstStyle/>
            <a:p>
              <a:endParaRPr lang="en-US"/>
            </a:p>
          </p:txBody>
        </p:sp>
        <p:sp>
          <p:nvSpPr>
            <p:cNvPr id="8220" name="Line 28"/>
            <p:cNvSpPr>
              <a:spLocks noChangeShapeType="1"/>
            </p:cNvSpPr>
            <p:nvPr/>
          </p:nvSpPr>
          <p:spPr bwMode="hidden">
            <a:xfrm>
              <a:off x="1" y="2749"/>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8221" name="Line 29"/>
            <p:cNvSpPr>
              <a:spLocks noChangeShapeType="1"/>
            </p:cNvSpPr>
            <p:nvPr/>
          </p:nvSpPr>
          <p:spPr bwMode="hidden">
            <a:xfrm>
              <a:off x="1" y="2356"/>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8222" name="Line 30"/>
            <p:cNvSpPr>
              <a:spLocks noChangeShapeType="1"/>
            </p:cNvSpPr>
            <p:nvPr/>
          </p:nvSpPr>
          <p:spPr bwMode="hidden">
            <a:xfrm>
              <a:off x="1" y="3142"/>
              <a:ext cx="5758" cy="0"/>
            </a:xfrm>
            <a:prstGeom prst="line">
              <a:avLst/>
            </a:prstGeom>
            <a:noFill/>
            <a:ln w="15875">
              <a:solidFill>
                <a:schemeClr val="bg2"/>
              </a:solidFill>
              <a:round/>
              <a:headEnd/>
              <a:tailEnd/>
            </a:ln>
            <a:effectLst/>
          </p:spPr>
          <p:txBody>
            <a:bodyPr>
              <a:prstTxWarp prst="textNoShape">
                <a:avLst/>
              </a:prstTxWarp>
            </a:bodyPr>
            <a:lstStyle/>
            <a:p>
              <a:endParaRPr lang="en-US"/>
            </a:p>
          </p:txBody>
        </p:sp>
        <p:grpSp>
          <p:nvGrpSpPr>
            <p:cNvPr id="4" name="Group 31"/>
            <p:cNvGrpSpPr>
              <a:grpSpLocks/>
            </p:cNvGrpSpPr>
            <p:nvPr/>
          </p:nvGrpSpPr>
          <p:grpSpPr bwMode="auto">
            <a:xfrm>
              <a:off x="1" y="392"/>
              <a:ext cx="5758" cy="1571"/>
              <a:chOff x="1" y="392"/>
              <a:chExt cx="5758" cy="1571"/>
            </a:xfrm>
          </p:grpSpPr>
          <p:sp>
            <p:nvSpPr>
              <p:cNvPr id="8224" name="Line 32"/>
              <p:cNvSpPr>
                <a:spLocks noChangeShapeType="1"/>
              </p:cNvSpPr>
              <p:nvPr userDrawn="1"/>
            </p:nvSpPr>
            <p:spPr bwMode="hidden">
              <a:xfrm>
                <a:off x="1" y="784"/>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8225"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8226"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8227"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sp>
            <p:nvSpPr>
              <p:cNvPr id="8228" name="Line 36"/>
              <p:cNvSpPr>
                <a:spLocks noChangeShapeType="1"/>
              </p:cNvSpPr>
              <p:nvPr userDrawn="1"/>
            </p:nvSpPr>
            <p:spPr bwMode="hidden">
              <a:xfrm>
                <a:off x="1" y="392"/>
                <a:ext cx="5758" cy="0"/>
              </a:xfrm>
              <a:prstGeom prst="line">
                <a:avLst/>
              </a:prstGeom>
              <a:noFill/>
              <a:ln w="15875">
                <a:solidFill>
                  <a:schemeClr val="bg1"/>
                </a:solidFill>
                <a:round/>
                <a:headEnd/>
                <a:tailEnd/>
              </a:ln>
              <a:effectLst/>
            </p:spPr>
            <p:txBody>
              <a:bodyPr>
                <a:prstTxWarp prst="textNoShape">
                  <a:avLst/>
                </a:prstTxWarp>
              </a:bodyPr>
              <a:lstStyle/>
              <a:p>
                <a:endParaRPr lang="en-US"/>
              </a:p>
            </p:txBody>
          </p:sp>
        </p:grpSp>
        <p:sp>
          <p:nvSpPr>
            <p:cNvPr id="8229" name="Line 37"/>
            <p:cNvSpPr>
              <a:spLocks noChangeShapeType="1"/>
            </p:cNvSpPr>
            <p:nvPr/>
          </p:nvSpPr>
          <p:spPr bwMode="hidden">
            <a:xfrm>
              <a:off x="1" y="3928"/>
              <a:ext cx="5758" cy="0"/>
            </a:xfrm>
            <a:prstGeom prst="line">
              <a:avLst/>
            </a:prstGeom>
            <a:noFill/>
            <a:ln w="15875">
              <a:solidFill>
                <a:schemeClr val="bg2"/>
              </a:solidFill>
              <a:round/>
              <a:headEnd/>
              <a:tailEnd/>
            </a:ln>
            <a:effectLst/>
          </p:spPr>
          <p:txBody>
            <a:bodyPr>
              <a:prstTxWarp prst="textNoShape">
                <a:avLst/>
              </a:prstTxWarp>
            </a:bodyPr>
            <a:lstStyle/>
            <a:p>
              <a:endParaRPr lang="en-US"/>
            </a:p>
          </p:txBody>
        </p:sp>
        <p:sp>
          <p:nvSpPr>
            <p:cNvPr id="8230" name="Line 38"/>
            <p:cNvSpPr>
              <a:spLocks noChangeShapeType="1"/>
            </p:cNvSpPr>
            <p:nvPr/>
          </p:nvSpPr>
          <p:spPr bwMode="hidden">
            <a:xfrm>
              <a:off x="1" y="3535"/>
              <a:ext cx="5758" cy="0"/>
            </a:xfrm>
            <a:prstGeom prst="line">
              <a:avLst/>
            </a:prstGeom>
            <a:noFill/>
            <a:ln w="15875">
              <a:solidFill>
                <a:schemeClr val="bg2"/>
              </a:solidFill>
              <a:round/>
              <a:headEnd/>
              <a:tailEnd/>
            </a:ln>
            <a:effectLst/>
          </p:spPr>
          <p:txBody>
            <a:bodyPr>
              <a:prstTxWarp prst="textNoShape">
                <a:avLst/>
              </a:prstTxWarp>
            </a:bodyPr>
            <a:lstStyle/>
            <a:p>
              <a:endParaRPr lang="en-US"/>
            </a:p>
          </p:txBody>
        </p:sp>
      </p:grpSp>
      <p:sp>
        <p:nvSpPr>
          <p:cNvPr id="8231" name="Rectangle 39"/>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8232"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r>
              <a:rPr lang="en-US"/>
              <a:t>5/8/19</a:t>
            </a:r>
          </a:p>
        </p:txBody>
      </p:sp>
      <p:sp>
        <p:nvSpPr>
          <p:cNvPr id="8233"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r>
              <a:rPr lang="en-US"/>
              <a:t>© Leon S. Fuerth and Sheila R. Ronis</a:t>
            </a:r>
          </a:p>
        </p:txBody>
      </p:sp>
      <p:sp>
        <p:nvSpPr>
          <p:cNvPr id="8234"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42C22E59-8E4F-F843-A306-747B6DBEDDF8}" type="slidenum">
              <a:rPr lang="en-US" smtClean="0"/>
              <a:pPr/>
              <a:t>‹#›</a:t>
            </a:fld>
            <a:endParaRPr lang="en-US"/>
          </a:p>
        </p:txBody>
      </p:sp>
      <p:sp>
        <p:nvSpPr>
          <p:cNvPr id="823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106" charset="0"/>
        </a:defRPr>
      </a:lvl9pPr>
    </p:titleStyle>
    <p:bodyStyle>
      <a:lvl1pPr marL="342900" indent="-342900" algn="l" rtl="0" eaLnBrk="1" fontAlgn="base" hangingPunct="1">
        <a:spcBef>
          <a:spcPct val="20000"/>
        </a:spcBef>
        <a:spcAft>
          <a:spcPct val="0"/>
        </a:spcAft>
        <a:buClr>
          <a:schemeClr val="hlink"/>
        </a:buClr>
        <a:buSzPct val="60000"/>
        <a:buFont typeface="Wingdings" pitchFamily="-106"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ea typeface="ＭＳ Ｐゴシック" pitchFamily="-106" charset="-128"/>
        </a:defRPr>
      </a:lvl2pPr>
      <a:lvl3pPr marL="1143000" indent="-228600" algn="l" rtl="0" eaLnBrk="1" fontAlgn="base" hangingPunct="1">
        <a:spcBef>
          <a:spcPct val="20000"/>
        </a:spcBef>
        <a:spcAft>
          <a:spcPct val="0"/>
        </a:spcAft>
        <a:buClr>
          <a:schemeClr val="accent2"/>
        </a:buClr>
        <a:buSzPct val="60000"/>
        <a:buFont typeface="Wingdings" pitchFamily="-106" charset="2"/>
        <a:buChar char="n"/>
        <a:defRPr sz="2400">
          <a:solidFill>
            <a:schemeClr val="tx1"/>
          </a:solidFill>
          <a:effectLst>
            <a:outerShdw blurRad="38100" dist="38100" dir="2700000" algn="tl">
              <a:srgbClr val="000000"/>
            </a:outerShdw>
          </a:effectLst>
          <a:latin typeface="+mn-lt"/>
          <a:ea typeface="ＭＳ Ｐゴシック" pitchFamily="-106" charset="-128"/>
        </a:defRPr>
      </a:lvl3pPr>
      <a:lvl4pPr marL="1600200" indent="-228600" algn="l" rtl="0" eaLnBrk="1" fontAlgn="base" hangingPunct="1">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ea typeface="ＭＳ Ｐゴシック" pitchFamily="-106" charset="-128"/>
        </a:defRPr>
      </a:lvl4pPr>
      <a:lvl5pPr marL="2057400" indent="-228600" algn="l" rtl="0" eaLnBrk="1" fontAlgn="base" hangingPunct="1">
        <a:spcBef>
          <a:spcPct val="20000"/>
        </a:spcBef>
        <a:spcAft>
          <a:spcPct val="0"/>
        </a:spcAft>
        <a:buClr>
          <a:schemeClr val="folHlink"/>
        </a:buClr>
        <a:buSzPct val="6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5pPr>
      <a:lvl6pPr marL="2514600" indent="-228600" algn="l" rtl="0" eaLnBrk="1" fontAlgn="base" hangingPunct="1">
        <a:spcBef>
          <a:spcPct val="20000"/>
        </a:spcBef>
        <a:spcAft>
          <a:spcPct val="0"/>
        </a:spcAft>
        <a:buClr>
          <a:schemeClr val="folHlink"/>
        </a:buClr>
        <a:buSzPct val="6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6pPr>
      <a:lvl7pPr marL="2971800" indent="-228600" algn="l" rtl="0" eaLnBrk="1" fontAlgn="base" hangingPunct="1">
        <a:spcBef>
          <a:spcPct val="20000"/>
        </a:spcBef>
        <a:spcAft>
          <a:spcPct val="0"/>
        </a:spcAft>
        <a:buClr>
          <a:schemeClr val="folHlink"/>
        </a:buClr>
        <a:buSzPct val="6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7pPr>
      <a:lvl8pPr marL="3429000" indent="-228600" algn="l" rtl="0" eaLnBrk="1" fontAlgn="base" hangingPunct="1">
        <a:spcBef>
          <a:spcPct val="20000"/>
        </a:spcBef>
        <a:spcAft>
          <a:spcPct val="0"/>
        </a:spcAft>
        <a:buClr>
          <a:schemeClr val="folHlink"/>
        </a:buClr>
        <a:buSzPct val="6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8pPr>
      <a:lvl9pPr marL="3886200" indent="-228600" algn="l" rtl="0" eaLnBrk="1" fontAlgn="base" hangingPunct="1">
        <a:spcBef>
          <a:spcPct val="20000"/>
        </a:spcBef>
        <a:spcAft>
          <a:spcPct val="0"/>
        </a:spcAft>
        <a:buClr>
          <a:schemeClr val="folHlink"/>
        </a:buClr>
        <a:buSzPct val="6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1930264"/>
            <a:ext cx="7772400" cy="1470025"/>
          </a:xfrm>
        </p:spPr>
        <p:txBody>
          <a:bodyPr>
            <a:normAutofit fontScale="90000"/>
          </a:bodyPr>
          <a:lstStyle/>
          <a:p>
            <a:r>
              <a:rPr lang="en-US" sz="3200" dirty="0">
                <a:latin typeface="Times New Roman"/>
                <a:cs typeface="Times New Roman"/>
              </a:rPr>
              <a:t>Project on Foresight and Democracy</a:t>
            </a:r>
            <a:br>
              <a:rPr lang="en-US" sz="3200" dirty="0">
                <a:latin typeface="Times New Roman"/>
                <a:cs typeface="Times New Roman"/>
              </a:rPr>
            </a:br>
            <a:r>
              <a:rPr lang="en-US" sz="3200" dirty="0">
                <a:latin typeface="Times New Roman"/>
                <a:cs typeface="Times New Roman"/>
              </a:rPr>
              <a:t>FFCOI Round Table Exercise</a:t>
            </a:r>
            <a:br>
              <a:rPr lang="en-US" sz="3200" dirty="0">
                <a:latin typeface="Times New Roman"/>
                <a:cs typeface="Times New Roman"/>
              </a:rPr>
            </a:br>
            <a:r>
              <a:rPr lang="en-US" sz="3200" dirty="0">
                <a:latin typeface="Times New Roman"/>
                <a:cs typeface="Times New Roman"/>
              </a:rPr>
              <a:t>Rockefeller Brothers Fund</a:t>
            </a:r>
            <a:br>
              <a:rPr lang="en-US" sz="3200" dirty="0">
                <a:latin typeface="Times New Roman"/>
                <a:cs typeface="Times New Roman"/>
              </a:rPr>
            </a:br>
            <a:br>
              <a:rPr lang="en-US" sz="3200" dirty="0">
                <a:latin typeface="Times New Roman"/>
                <a:cs typeface="Times New Roman"/>
              </a:rPr>
            </a:br>
            <a:r>
              <a:rPr lang="en-US" sz="3200" dirty="0">
                <a:latin typeface="Times New Roman"/>
                <a:cs typeface="Times New Roman"/>
              </a:rPr>
              <a:t>Leon S. </a:t>
            </a:r>
            <a:r>
              <a:rPr lang="en-US" sz="3200" dirty="0" err="1">
                <a:latin typeface="Times New Roman"/>
                <a:cs typeface="Times New Roman"/>
              </a:rPr>
              <a:t>Fuerth</a:t>
            </a:r>
            <a:r>
              <a:rPr lang="en-US" sz="3200" dirty="0">
                <a:latin typeface="Times New Roman"/>
                <a:cs typeface="Times New Roman"/>
              </a:rPr>
              <a:t> and Sheila R. </a:t>
            </a:r>
            <a:r>
              <a:rPr lang="en-US" sz="3200" dirty="0" err="1">
                <a:latin typeface="Times New Roman"/>
                <a:cs typeface="Times New Roman"/>
              </a:rPr>
              <a:t>Ronis</a:t>
            </a:r>
            <a:br>
              <a:rPr lang="en-US" sz="3200" dirty="0">
                <a:latin typeface="Times New Roman"/>
                <a:cs typeface="Times New Roman"/>
              </a:rPr>
            </a:br>
            <a:r>
              <a:rPr lang="en-US" sz="3200" dirty="0">
                <a:latin typeface="Times New Roman"/>
                <a:cs typeface="Times New Roman"/>
              </a:rPr>
              <a:t>Co-Principal Investigators</a:t>
            </a:r>
          </a:p>
        </p:txBody>
      </p:sp>
      <p:sp>
        <p:nvSpPr>
          <p:cNvPr id="3" name="Subtitle 2"/>
          <p:cNvSpPr>
            <a:spLocks noGrp="1"/>
          </p:cNvSpPr>
          <p:nvPr>
            <p:ph type="subTitle" sz="quarter" idx="1"/>
          </p:nvPr>
        </p:nvSpPr>
        <p:spPr>
          <a:xfrm>
            <a:off x="1371600" y="4438826"/>
            <a:ext cx="6400800" cy="1752600"/>
          </a:xfrm>
        </p:spPr>
        <p:txBody>
          <a:bodyPr>
            <a:normAutofit fontScale="70000" lnSpcReduction="20000"/>
          </a:bodyPr>
          <a:lstStyle/>
          <a:p>
            <a:r>
              <a:rPr lang="en-US" dirty="0">
                <a:solidFill>
                  <a:schemeClr val="tx1"/>
                </a:solidFill>
                <a:latin typeface="Times New Roman"/>
                <a:cs typeface="Times New Roman"/>
              </a:rPr>
              <a:t>DTRA</a:t>
            </a:r>
          </a:p>
          <a:p>
            <a:r>
              <a:rPr lang="en-US" dirty="0">
                <a:latin typeface="Times New Roman"/>
                <a:cs typeface="Times New Roman"/>
              </a:rPr>
              <a:t>6363 Walker Lane</a:t>
            </a:r>
          </a:p>
          <a:p>
            <a:r>
              <a:rPr lang="en-US" dirty="0">
                <a:solidFill>
                  <a:schemeClr val="tx1"/>
                </a:solidFill>
                <a:latin typeface="Times New Roman"/>
                <a:cs typeface="Times New Roman"/>
              </a:rPr>
              <a:t>Alexandria, VA</a:t>
            </a:r>
          </a:p>
          <a:p>
            <a:endParaRPr lang="en-US" dirty="0">
              <a:solidFill>
                <a:schemeClr val="tx1"/>
              </a:solidFill>
              <a:latin typeface="Times New Roman"/>
              <a:cs typeface="Times New Roman"/>
            </a:endParaRPr>
          </a:p>
          <a:p>
            <a:r>
              <a:rPr lang="en-US" dirty="0">
                <a:latin typeface="Times New Roman"/>
                <a:cs typeface="Times New Roman"/>
              </a:rPr>
              <a:t>8 </a:t>
            </a:r>
            <a:r>
              <a:rPr lang="en-US" dirty="0">
                <a:solidFill>
                  <a:schemeClr val="tx1"/>
                </a:solidFill>
                <a:latin typeface="Times New Roman"/>
                <a:cs typeface="Times New Roman"/>
              </a:rPr>
              <a:t> May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a:bodyPr>
          <a:lstStyle/>
          <a:p>
            <a:pPr>
              <a:buNone/>
            </a:pPr>
            <a:r>
              <a:rPr lang="en-US" dirty="0"/>
              <a:t> </a:t>
            </a:r>
          </a:p>
          <a:p>
            <a:pPr>
              <a:buNone/>
            </a:pPr>
            <a:r>
              <a:rPr lang="en-US" sz="4500" b="1" dirty="0"/>
              <a:t> </a:t>
            </a:r>
            <a:endParaRPr lang="en-US" sz="4500" dirty="0"/>
          </a:p>
          <a:p>
            <a:endParaRPr lang="en-US" dirty="0"/>
          </a:p>
        </p:txBody>
      </p:sp>
      <p:sp>
        <p:nvSpPr>
          <p:cNvPr id="4" name="Date Placeholder 3"/>
          <p:cNvSpPr>
            <a:spLocks noGrp="1"/>
          </p:cNvSpPr>
          <p:nvPr>
            <p:ph type="dt" sz="half" idx="10"/>
          </p:nvPr>
        </p:nvSpPr>
        <p:spPr/>
        <p:txBody>
          <a:bodyPr/>
          <a:lstStyle/>
          <a:p>
            <a:r>
              <a:rPr lang="en-US"/>
              <a:t>5/8/19</a:t>
            </a:r>
          </a:p>
        </p:txBody>
      </p:sp>
      <p:sp>
        <p:nvSpPr>
          <p:cNvPr id="6" name="Footer Placeholder 5"/>
          <p:cNvSpPr>
            <a:spLocks noGrp="1"/>
          </p:cNvSpPr>
          <p:nvPr>
            <p:ph type="ftr" sz="quarter" idx="11"/>
          </p:nvPr>
        </p:nvSpPr>
        <p:spPr/>
        <p:txBody>
          <a:bodyPr/>
          <a:lstStyle/>
          <a:p>
            <a:r>
              <a:rPr lang="en-US"/>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pPr/>
              <a:t>10</a:t>
            </a:fld>
            <a:endParaRPr lang="en-US"/>
          </a:p>
        </p:txBody>
      </p:sp>
      <p:sp>
        <p:nvSpPr>
          <p:cNvPr id="7" name="Rectangle 6"/>
          <p:cNvSpPr/>
          <p:nvPr/>
        </p:nvSpPr>
        <p:spPr>
          <a:xfrm>
            <a:off x="705533" y="1599122"/>
            <a:ext cx="7981267" cy="4216539"/>
          </a:xfrm>
          <a:prstGeom prst="rect">
            <a:avLst/>
          </a:prstGeom>
        </p:spPr>
        <p:txBody>
          <a:bodyPr wrap="square">
            <a:spAutoFit/>
          </a:bodyPr>
          <a:lstStyle/>
          <a:p>
            <a:pPr>
              <a:buNone/>
            </a:pPr>
            <a:r>
              <a:rPr lang="en-US" sz="3600" b="1" dirty="0">
                <a:latin typeface="Times New Roman"/>
                <a:cs typeface="Times New Roman"/>
              </a:rPr>
              <a:t>Next - Generation Challenges: </a:t>
            </a:r>
            <a:r>
              <a:rPr lang="en-US" sz="2800" dirty="0">
                <a:latin typeface="Times New Roman"/>
                <a:cs typeface="Times New Roman"/>
              </a:rPr>
              <a:t>Both</a:t>
            </a:r>
            <a:r>
              <a:rPr lang="en-US" sz="2800" b="1" dirty="0">
                <a:latin typeface="Times New Roman"/>
                <a:cs typeface="Times New Roman"/>
              </a:rPr>
              <a:t> </a:t>
            </a:r>
            <a:r>
              <a:rPr lang="en-US" sz="2800" dirty="0">
                <a:latin typeface="Times New Roman"/>
                <a:cs typeface="Times New Roman"/>
              </a:rPr>
              <a:t>demographic and technology*. Hockey-stick interactive. Concurrent. Complex. Global. May sharply intensify anti-democratic trends. Could bring to an end the chapter of human development that began in the West, with the Enlightenment.  </a:t>
            </a:r>
          </a:p>
          <a:p>
            <a:pPr>
              <a:buNone/>
            </a:pPr>
            <a:r>
              <a:rPr lang="en-US" sz="2800" dirty="0">
                <a:latin typeface="Times New Roman"/>
                <a:cs typeface="Times New Roman"/>
              </a:rPr>
              <a:t>(one hour)</a:t>
            </a:r>
          </a:p>
          <a:p>
            <a:pPr>
              <a:buNone/>
            </a:pPr>
            <a:endParaRPr lang="en-US" sz="2800" dirty="0">
              <a:latin typeface="Times New Roman"/>
              <a:cs typeface="Times New Roman"/>
            </a:endParaRPr>
          </a:p>
          <a:p>
            <a:pPr>
              <a:buNone/>
            </a:pPr>
            <a:r>
              <a:rPr lang="en-US" dirty="0">
                <a:latin typeface="Times New Roman"/>
                <a:cs typeface="Times New Roman"/>
              </a:rPr>
              <a:t>* Technology challenges were the subject of the April Round Table</a:t>
            </a:r>
          </a:p>
          <a:p>
            <a:pPr>
              <a:buNone/>
            </a:pPr>
            <a:r>
              <a:rPr lang="en-US" b="1" dirty="0">
                <a:latin typeface="Times New Roman"/>
                <a:cs typeface="Times New Roman"/>
              </a:rPr>
              <a:t> </a:t>
            </a:r>
            <a:endParaRPr lang="en-US" dirty="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a:cs typeface="Times New Roman"/>
              </a:rPr>
              <a:t>Demographic Challenges</a:t>
            </a:r>
            <a:br>
              <a:rPr lang="en-US" dirty="0">
                <a:latin typeface="Times New Roman"/>
                <a:cs typeface="Times New Roman"/>
              </a:rPr>
            </a:br>
            <a:r>
              <a:rPr lang="en-US" dirty="0">
                <a:latin typeface="Times New Roman"/>
                <a:cs typeface="Times New Roman"/>
              </a:rPr>
              <a:t>Mark Lopez, Pew Foundation</a:t>
            </a:r>
          </a:p>
        </p:txBody>
      </p:sp>
      <p:sp>
        <p:nvSpPr>
          <p:cNvPr id="3" name="Content Placeholder 2"/>
          <p:cNvSpPr>
            <a:spLocks noGrp="1"/>
          </p:cNvSpPr>
          <p:nvPr>
            <p:ph idx="1"/>
          </p:nvPr>
        </p:nvSpPr>
        <p:spPr/>
        <p:txBody>
          <a:bodyPr>
            <a:normAutofit fontScale="40000" lnSpcReduction="20000"/>
          </a:bodyPr>
          <a:lstStyle/>
          <a:p>
            <a:pPr>
              <a:buNone/>
            </a:pPr>
            <a:r>
              <a:rPr lang="en-US" sz="6737" dirty="0">
                <a:latin typeface="Times New Roman"/>
                <a:cs typeface="Times New Roman"/>
              </a:rPr>
              <a:t>How will the demographic changes facing the nation be impacted by the technological challenges identified…</a:t>
            </a:r>
            <a:endParaRPr lang="en-US" b="1" u="sng" dirty="0">
              <a:latin typeface="Times New Roman"/>
              <a:cs typeface="Times New Roman"/>
            </a:endParaRPr>
          </a:p>
          <a:p>
            <a:pPr>
              <a:buNone/>
            </a:pPr>
            <a:endParaRPr lang="en-US" b="1" u="sng" dirty="0">
              <a:latin typeface="Times New Roman"/>
              <a:cs typeface="Times New Roman"/>
            </a:endParaRPr>
          </a:p>
          <a:p>
            <a:pPr>
              <a:buNone/>
            </a:pPr>
            <a:r>
              <a:rPr lang="en-US" sz="3500" b="1" u="sng" dirty="0">
                <a:latin typeface="Times New Roman"/>
                <a:cs typeface="Times New Roman"/>
              </a:rPr>
              <a:t>Advanced Artificial Intelligence:  </a:t>
            </a:r>
            <a:r>
              <a:rPr lang="en-US" sz="3500" dirty="0">
                <a:latin typeface="Times New Roman"/>
                <a:cs typeface="Times New Roman"/>
              </a:rPr>
              <a:t> upper-tier human skills displaced by machines learning from data, rather than from us. The almighty algorithm. Humans in the loop, but nugatory. Occult value systems. Hyper-speed. Super system of systems. Impact on democratic theory?</a:t>
            </a:r>
          </a:p>
          <a:p>
            <a:pPr>
              <a:buNone/>
            </a:pPr>
            <a:endParaRPr lang="en-US" sz="3500" dirty="0">
              <a:latin typeface="Times New Roman"/>
              <a:cs typeface="Times New Roman"/>
            </a:endParaRPr>
          </a:p>
          <a:p>
            <a:pPr>
              <a:buNone/>
            </a:pPr>
            <a:r>
              <a:rPr lang="en-US" sz="3500" b="1" u="sng" dirty="0">
                <a:latin typeface="Times New Roman"/>
                <a:cs typeface="Times New Roman"/>
              </a:rPr>
              <a:t>Synthetic Biology:  </a:t>
            </a:r>
            <a:r>
              <a:rPr lang="en-US" sz="3500" b="1" dirty="0">
                <a:latin typeface="Times New Roman"/>
                <a:cs typeface="Times New Roman"/>
              </a:rPr>
              <a:t>   </a:t>
            </a:r>
            <a:r>
              <a:rPr lang="en-US" sz="3500" dirty="0">
                <a:latin typeface="Times New Roman"/>
                <a:cs typeface="Times New Roman"/>
              </a:rPr>
              <a:t> all forms of carbon-based life subject to redesign. profit and ambition govern development. development essentially chaotic in its implications. direct intervention in human genetic codes. mimetic machine systems interacting with humans . low entry costs, world wide activity. Implications for democratic theory?</a:t>
            </a:r>
          </a:p>
          <a:p>
            <a:pPr>
              <a:buNone/>
            </a:pPr>
            <a:endParaRPr lang="en-US" sz="3500" b="1" u="sng" dirty="0">
              <a:latin typeface="Times New Roman"/>
              <a:cs typeface="Times New Roman"/>
            </a:endParaRPr>
          </a:p>
          <a:p>
            <a:pPr>
              <a:buNone/>
            </a:pPr>
            <a:r>
              <a:rPr lang="en-US" sz="3500" b="1" u="sng" dirty="0" err="1">
                <a:latin typeface="Times New Roman"/>
                <a:cs typeface="Times New Roman"/>
              </a:rPr>
              <a:t>Anthropocene</a:t>
            </a:r>
            <a:r>
              <a:rPr lang="en-US" sz="3500" b="1" u="sng" dirty="0">
                <a:latin typeface="Times New Roman"/>
                <a:cs typeface="Times New Roman"/>
              </a:rPr>
              <a:t> climate</a:t>
            </a:r>
            <a:r>
              <a:rPr lang="en-US" sz="3500" u="sng" dirty="0">
                <a:latin typeface="Times New Roman"/>
                <a:cs typeface="Times New Roman"/>
              </a:rPr>
              <a:t>:   </a:t>
            </a:r>
            <a:r>
              <a:rPr lang="en-US" sz="3500" dirty="0">
                <a:latin typeface="Times New Roman"/>
                <a:cs typeface="Times New Roman"/>
              </a:rPr>
              <a:t>  chemistry, thermodynamics, biology interacting rapidly and chaotically.  not possible to return to status quo ante, where change in global climate systems was slow enough to allow evolutionary and cultural adaptation. No longer contemplating the approach of chaos, but in its  midst. Best case? Self-medicate the climate: treating symptoms of climate change rather than preventive approach.  Implications for democratic theory? </a:t>
            </a:r>
          </a:p>
          <a:p>
            <a:pPr>
              <a:buNone/>
            </a:pPr>
            <a:endParaRPr lang="en-US" sz="3500" b="1" u="sng" dirty="0">
              <a:latin typeface="Times New Roman"/>
              <a:cs typeface="Times New Roman"/>
            </a:endParaRPr>
          </a:p>
          <a:p>
            <a:pPr>
              <a:buNone/>
            </a:pPr>
            <a:r>
              <a:rPr lang="en-US" sz="3500" b="1" u="sng" dirty="0" err="1">
                <a:latin typeface="Times New Roman"/>
                <a:cs typeface="Times New Roman"/>
              </a:rPr>
              <a:t>Panopticon</a:t>
            </a:r>
            <a:r>
              <a:rPr lang="en-US" sz="3500" b="1" u="sng" dirty="0">
                <a:latin typeface="Times New Roman"/>
                <a:cs typeface="Times New Roman"/>
              </a:rPr>
              <a:t>  social order:</a:t>
            </a:r>
            <a:r>
              <a:rPr lang="en-US" sz="3500" u="sng" dirty="0">
                <a:latin typeface="Times New Roman"/>
                <a:cs typeface="Times New Roman"/>
              </a:rPr>
              <a:t>  </a:t>
            </a:r>
            <a:r>
              <a:rPr lang="en-US" sz="3500" dirty="0">
                <a:latin typeface="Times New Roman"/>
                <a:cs typeface="Times New Roman"/>
              </a:rPr>
              <a:t>  total surveillance. anticipatory punishment based on earliest symptoms of deviance from a political defined  behavioral norm.  Collective Man </a:t>
            </a:r>
            <a:r>
              <a:rPr lang="en-US" sz="3500" dirty="0" err="1">
                <a:latin typeface="Times New Roman"/>
                <a:cs typeface="Times New Roman"/>
              </a:rPr>
              <a:t>vrs</a:t>
            </a:r>
            <a:r>
              <a:rPr lang="en-US" sz="3500" dirty="0">
                <a:latin typeface="Times New Roman"/>
                <a:cs typeface="Times New Roman"/>
              </a:rPr>
              <a:t>.  Enlightenment Man.  </a:t>
            </a:r>
          </a:p>
          <a:p>
            <a:pPr>
              <a:buNone/>
            </a:pPr>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a:bodyPr>
          <a:lstStyle/>
          <a:p>
            <a:pPr>
              <a:buNone/>
            </a:pPr>
            <a:r>
              <a:rPr lang="en-US" dirty="0">
                <a:latin typeface="Times New Roman"/>
                <a:cs typeface="Times New Roman"/>
              </a:rPr>
              <a:t> </a:t>
            </a:r>
          </a:p>
          <a:p>
            <a:pPr>
              <a:buNone/>
            </a:pPr>
            <a:r>
              <a:rPr lang="en-US" sz="1600" b="1" dirty="0">
                <a:latin typeface="Times New Roman"/>
                <a:cs typeface="Times New Roman"/>
              </a:rPr>
              <a:t>Societal forces</a:t>
            </a:r>
            <a:endParaRPr lang="en-US" sz="1600" dirty="0">
              <a:latin typeface="Times New Roman"/>
              <a:cs typeface="Times New Roman"/>
            </a:endParaRPr>
          </a:p>
          <a:p>
            <a:pPr>
              <a:buNone/>
            </a:pPr>
            <a:r>
              <a:rPr lang="en-US" sz="1600" b="1" dirty="0">
                <a:latin typeface="Times New Roman"/>
                <a:cs typeface="Times New Roman"/>
              </a:rPr>
              <a:t>Technological Forces</a:t>
            </a:r>
          </a:p>
          <a:p>
            <a:pPr>
              <a:buNone/>
            </a:pPr>
            <a:r>
              <a:rPr lang="en-US" sz="1600" b="1" dirty="0">
                <a:latin typeface="Times New Roman"/>
                <a:cs typeface="Times New Roman"/>
              </a:rPr>
              <a:t>Economic Forces</a:t>
            </a:r>
          </a:p>
          <a:p>
            <a:pPr>
              <a:buNone/>
            </a:pPr>
            <a:r>
              <a:rPr lang="en-US" sz="1600" b="1" dirty="0">
                <a:latin typeface="Times New Roman"/>
                <a:cs typeface="Times New Roman"/>
              </a:rPr>
              <a:t>Environmental Forces</a:t>
            </a:r>
          </a:p>
          <a:p>
            <a:pPr>
              <a:buNone/>
            </a:pPr>
            <a:r>
              <a:rPr lang="en-US" sz="1600" b="1" dirty="0">
                <a:latin typeface="Times New Roman"/>
                <a:cs typeface="Times New Roman"/>
              </a:rPr>
              <a:t>Political Forces</a:t>
            </a: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12</a:t>
            </a:fld>
            <a:endParaRPr lang="en-US">
              <a:latin typeface="Times New Roman"/>
              <a:cs typeface="Times New Roman"/>
            </a:endParaRPr>
          </a:p>
        </p:txBody>
      </p:sp>
      <p:sp>
        <p:nvSpPr>
          <p:cNvPr id="7" name="Rectangle 6"/>
          <p:cNvSpPr/>
          <p:nvPr/>
        </p:nvSpPr>
        <p:spPr>
          <a:xfrm>
            <a:off x="705533" y="1599122"/>
            <a:ext cx="7981267" cy="369332"/>
          </a:xfrm>
          <a:prstGeom prst="rect">
            <a:avLst/>
          </a:prstGeom>
        </p:spPr>
        <p:txBody>
          <a:bodyPr wrap="square">
            <a:spAutoFit/>
          </a:bodyPr>
          <a:lstStyle/>
          <a:p>
            <a:pPr>
              <a:buNone/>
            </a:pPr>
            <a:r>
              <a:rPr lang="en-US" b="1" dirty="0">
                <a:latin typeface="Times New Roman"/>
                <a:cs typeface="Times New Roman"/>
              </a:rPr>
              <a:t> </a:t>
            </a:r>
            <a:endParaRPr lang="en-US" dirty="0">
              <a:latin typeface="Times New Roman"/>
              <a:cs typeface="Times New Roman"/>
            </a:endParaRPr>
          </a:p>
        </p:txBody>
      </p:sp>
      <p:sp>
        <p:nvSpPr>
          <p:cNvPr id="8" name="Oval 7"/>
          <p:cNvSpPr/>
          <p:nvPr/>
        </p:nvSpPr>
        <p:spPr>
          <a:xfrm>
            <a:off x="2174650" y="1862636"/>
            <a:ext cx="4327269" cy="4058665"/>
          </a:xfrm>
          <a:prstGeom prst="ellipse">
            <a:avLst/>
          </a:prstGeom>
          <a:solidFill>
            <a:schemeClr val="bg1"/>
          </a:solidFill>
          <a:ln w="9525" cap="flat" cmpd="sng" algn="ctr">
            <a:solidFill>
              <a:schemeClr val="accent1">
                <a:shade val="95000"/>
                <a:satMod val="105000"/>
              </a:schemeClr>
            </a:solidFill>
            <a:prstDash val="dash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chemeClr val="tx1"/>
                </a:solidFill>
                <a:latin typeface="Times New Roman"/>
                <a:cs typeface="Times New Roman"/>
              </a:rPr>
              <a:t>Democracy as a System</a:t>
            </a:r>
          </a:p>
          <a:p>
            <a:pPr algn="ctr"/>
            <a:r>
              <a:rPr lang="en-US" dirty="0">
                <a:solidFill>
                  <a:schemeClr val="tx1"/>
                </a:solidFill>
                <a:latin typeface="Times New Roman"/>
                <a:cs typeface="Times New Roman"/>
              </a:rPr>
              <a:t>Artificial Intelligence </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“The Commons”</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“Sectors” such as </a:t>
            </a:r>
          </a:p>
          <a:p>
            <a:pPr algn="ctr"/>
            <a:r>
              <a:rPr lang="en-US" dirty="0">
                <a:solidFill>
                  <a:schemeClr val="tx1"/>
                </a:solidFill>
                <a:latin typeface="Times New Roman"/>
                <a:cs typeface="Times New Roman"/>
              </a:rPr>
              <a:t>Race/ Ethnicity</a:t>
            </a:r>
          </a:p>
        </p:txBody>
      </p:sp>
      <p:sp>
        <p:nvSpPr>
          <p:cNvPr id="12" name="TextBox 11"/>
          <p:cNvSpPr txBox="1"/>
          <p:nvPr/>
        </p:nvSpPr>
        <p:spPr>
          <a:xfrm>
            <a:off x="3327763" y="1417638"/>
            <a:ext cx="2169509" cy="369332"/>
          </a:xfrm>
          <a:prstGeom prst="rect">
            <a:avLst/>
          </a:prstGeom>
          <a:noFill/>
        </p:spPr>
        <p:txBody>
          <a:bodyPr wrap="none" rtlCol="0">
            <a:spAutoFit/>
          </a:bodyPr>
          <a:lstStyle/>
          <a:p>
            <a:r>
              <a:rPr lang="en-US" dirty="0">
                <a:latin typeface="Times New Roman"/>
                <a:cs typeface="Times New Roman"/>
              </a:rPr>
              <a:t>Forces on the System</a:t>
            </a:r>
          </a:p>
        </p:txBody>
      </p:sp>
      <p:cxnSp>
        <p:nvCxnSpPr>
          <p:cNvPr id="14" name="Straight Arrow Connector 13"/>
          <p:cNvCxnSpPr/>
          <p:nvPr/>
        </p:nvCxnSpPr>
        <p:spPr>
          <a:xfrm rot="10800000" flipV="1">
            <a:off x="6501919" y="1599122"/>
            <a:ext cx="1223666"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281718" y="1599122"/>
            <a:ext cx="1145031"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a:off x="6806719" y="4738573"/>
            <a:ext cx="131680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57200" y="4785593"/>
            <a:ext cx="149477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10800000" flipV="1">
            <a:off x="7111521" y="2598573"/>
            <a:ext cx="1413668" cy="100937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05534" y="5265558"/>
            <a:ext cx="7819656" cy="923330"/>
          </a:xfrm>
          <a:prstGeom prst="rect">
            <a:avLst/>
          </a:prstGeom>
          <a:noFill/>
        </p:spPr>
        <p:txBody>
          <a:bodyPr wrap="square" rtlCol="0">
            <a:spAutoFit/>
          </a:bodyPr>
          <a:lstStyle/>
          <a:p>
            <a:r>
              <a:rPr lang="en-US" dirty="0">
                <a:latin typeface="Times New Roman"/>
                <a:cs typeface="Times New Roman"/>
              </a:rPr>
              <a:t>How will the sectors of our population regarding race/ethnicity  be impacted by artificial intelligence as we described it in the future and how will those changes impact the democratic commons? Primary, secondary, tertiary?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a:bodyPr>
          <a:lstStyle/>
          <a:p>
            <a:pPr>
              <a:buNone/>
            </a:pPr>
            <a:r>
              <a:rPr lang="en-US" dirty="0">
                <a:latin typeface="Times New Roman"/>
                <a:cs typeface="Times New Roman"/>
              </a:rPr>
              <a:t> </a:t>
            </a:r>
          </a:p>
          <a:p>
            <a:pPr>
              <a:buNone/>
            </a:pPr>
            <a:r>
              <a:rPr lang="en-US" sz="1600" b="1" dirty="0">
                <a:latin typeface="Times New Roman"/>
                <a:cs typeface="Times New Roman"/>
              </a:rPr>
              <a:t>Societal forces</a:t>
            </a:r>
            <a:endParaRPr lang="en-US" sz="1600" dirty="0">
              <a:latin typeface="Times New Roman"/>
              <a:cs typeface="Times New Roman"/>
            </a:endParaRPr>
          </a:p>
          <a:p>
            <a:pPr>
              <a:buNone/>
            </a:pPr>
            <a:r>
              <a:rPr lang="en-US" sz="1600" b="1" dirty="0">
                <a:latin typeface="Times New Roman"/>
                <a:cs typeface="Times New Roman"/>
              </a:rPr>
              <a:t>Technological Forces</a:t>
            </a:r>
          </a:p>
          <a:p>
            <a:pPr>
              <a:buNone/>
            </a:pPr>
            <a:r>
              <a:rPr lang="en-US" sz="1600" b="1" dirty="0">
                <a:latin typeface="Times New Roman"/>
                <a:cs typeface="Times New Roman"/>
              </a:rPr>
              <a:t>Economic Forces</a:t>
            </a:r>
          </a:p>
          <a:p>
            <a:pPr>
              <a:buNone/>
            </a:pPr>
            <a:r>
              <a:rPr lang="en-US" sz="1600" b="1" dirty="0">
                <a:latin typeface="Times New Roman"/>
                <a:cs typeface="Times New Roman"/>
              </a:rPr>
              <a:t>Environmental Forces</a:t>
            </a:r>
          </a:p>
          <a:p>
            <a:pPr>
              <a:buNone/>
            </a:pPr>
            <a:r>
              <a:rPr lang="en-US" sz="1600" b="1" dirty="0">
                <a:latin typeface="Times New Roman"/>
                <a:cs typeface="Times New Roman"/>
              </a:rPr>
              <a:t>Political Forces</a:t>
            </a: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13</a:t>
            </a:fld>
            <a:endParaRPr lang="en-US">
              <a:latin typeface="Times New Roman"/>
              <a:cs typeface="Times New Roman"/>
            </a:endParaRPr>
          </a:p>
        </p:txBody>
      </p:sp>
      <p:sp>
        <p:nvSpPr>
          <p:cNvPr id="7" name="Rectangle 6"/>
          <p:cNvSpPr/>
          <p:nvPr/>
        </p:nvSpPr>
        <p:spPr>
          <a:xfrm>
            <a:off x="705533" y="1599122"/>
            <a:ext cx="7981267" cy="369332"/>
          </a:xfrm>
          <a:prstGeom prst="rect">
            <a:avLst/>
          </a:prstGeom>
        </p:spPr>
        <p:txBody>
          <a:bodyPr wrap="square">
            <a:spAutoFit/>
          </a:bodyPr>
          <a:lstStyle/>
          <a:p>
            <a:pPr>
              <a:buNone/>
            </a:pPr>
            <a:r>
              <a:rPr lang="en-US" b="1" dirty="0">
                <a:latin typeface="Times New Roman"/>
                <a:cs typeface="Times New Roman"/>
              </a:rPr>
              <a:t> </a:t>
            </a:r>
            <a:endParaRPr lang="en-US" dirty="0">
              <a:latin typeface="Times New Roman"/>
              <a:cs typeface="Times New Roman"/>
            </a:endParaRPr>
          </a:p>
        </p:txBody>
      </p:sp>
      <p:sp>
        <p:nvSpPr>
          <p:cNvPr id="8" name="Oval 7"/>
          <p:cNvSpPr/>
          <p:nvPr/>
        </p:nvSpPr>
        <p:spPr>
          <a:xfrm>
            <a:off x="2174650" y="1862636"/>
            <a:ext cx="4327269" cy="4058665"/>
          </a:xfrm>
          <a:prstGeom prst="ellipse">
            <a:avLst/>
          </a:prstGeom>
          <a:solidFill>
            <a:schemeClr val="bg1"/>
          </a:solidFill>
          <a:ln w="9525" cap="flat" cmpd="sng" algn="ctr">
            <a:solidFill>
              <a:schemeClr val="accent1">
                <a:shade val="95000"/>
                <a:satMod val="105000"/>
              </a:schemeClr>
            </a:solidFill>
            <a:prstDash val="dash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FFFFFF"/>
                </a:solidFill>
                <a:latin typeface="Times New Roman"/>
                <a:cs typeface="Times New Roman"/>
              </a:rPr>
              <a:t>D</a:t>
            </a:r>
            <a:r>
              <a:rPr lang="en-US" dirty="0">
                <a:solidFill>
                  <a:schemeClr val="tx1"/>
                </a:solidFill>
                <a:latin typeface="Times New Roman"/>
                <a:cs typeface="Times New Roman"/>
              </a:rPr>
              <a:t>emocracy as a System</a:t>
            </a:r>
          </a:p>
          <a:p>
            <a:pPr algn="ctr"/>
            <a:r>
              <a:rPr lang="en-US" dirty="0">
                <a:solidFill>
                  <a:schemeClr val="tx1"/>
                </a:solidFill>
                <a:latin typeface="Times New Roman"/>
                <a:cs typeface="Times New Roman"/>
              </a:rPr>
              <a:t>Synthetic Biology</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“The Commons”</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“Sectors” such as </a:t>
            </a:r>
          </a:p>
          <a:p>
            <a:pPr algn="ctr"/>
            <a:r>
              <a:rPr lang="en-US" dirty="0">
                <a:solidFill>
                  <a:schemeClr val="tx1"/>
                </a:solidFill>
                <a:latin typeface="Times New Roman"/>
                <a:cs typeface="Times New Roman"/>
              </a:rPr>
              <a:t>Gender </a:t>
            </a:r>
          </a:p>
        </p:txBody>
      </p:sp>
      <p:sp>
        <p:nvSpPr>
          <p:cNvPr id="12" name="TextBox 11"/>
          <p:cNvSpPr txBox="1"/>
          <p:nvPr/>
        </p:nvSpPr>
        <p:spPr>
          <a:xfrm>
            <a:off x="3327763" y="1417638"/>
            <a:ext cx="2169509" cy="369332"/>
          </a:xfrm>
          <a:prstGeom prst="rect">
            <a:avLst/>
          </a:prstGeom>
          <a:noFill/>
        </p:spPr>
        <p:txBody>
          <a:bodyPr wrap="none" rtlCol="0">
            <a:spAutoFit/>
          </a:bodyPr>
          <a:lstStyle/>
          <a:p>
            <a:r>
              <a:rPr lang="en-US" dirty="0">
                <a:latin typeface="Times New Roman"/>
                <a:cs typeface="Times New Roman"/>
              </a:rPr>
              <a:t>Forces on the System</a:t>
            </a:r>
          </a:p>
        </p:txBody>
      </p:sp>
      <p:cxnSp>
        <p:nvCxnSpPr>
          <p:cNvPr id="14" name="Straight Arrow Connector 13"/>
          <p:cNvCxnSpPr/>
          <p:nvPr/>
        </p:nvCxnSpPr>
        <p:spPr>
          <a:xfrm rot="10800000" flipV="1">
            <a:off x="6501919" y="1599122"/>
            <a:ext cx="1223666"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281718" y="1599122"/>
            <a:ext cx="1145031"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a:off x="6806719" y="4738573"/>
            <a:ext cx="131680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57200" y="4785593"/>
            <a:ext cx="149477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10800000" flipV="1">
            <a:off x="7111521" y="2598573"/>
            <a:ext cx="1413668" cy="100937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05534" y="5276898"/>
            <a:ext cx="7819656" cy="923330"/>
          </a:xfrm>
          <a:prstGeom prst="rect">
            <a:avLst/>
          </a:prstGeom>
          <a:noFill/>
        </p:spPr>
        <p:txBody>
          <a:bodyPr wrap="square" rtlCol="0">
            <a:spAutoFit/>
          </a:bodyPr>
          <a:lstStyle/>
          <a:p>
            <a:r>
              <a:rPr lang="en-US" dirty="0">
                <a:latin typeface="Times New Roman"/>
                <a:cs typeface="Times New Roman"/>
              </a:rPr>
              <a:t>How will the sectors of our population regarding gender be impacted by synthetic biology as we described it in the future and how will those changes impact the democratic commons? Primary, secondary, tertiary?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a:bodyPr>
          <a:lstStyle/>
          <a:p>
            <a:pPr>
              <a:buNone/>
            </a:pPr>
            <a:r>
              <a:rPr lang="en-US" dirty="0">
                <a:latin typeface="Times New Roman"/>
                <a:cs typeface="Times New Roman"/>
              </a:rPr>
              <a:t> </a:t>
            </a:r>
          </a:p>
          <a:p>
            <a:pPr>
              <a:buNone/>
            </a:pPr>
            <a:r>
              <a:rPr lang="en-US" sz="1600" b="1" dirty="0">
                <a:latin typeface="Times New Roman"/>
                <a:cs typeface="Times New Roman"/>
              </a:rPr>
              <a:t>Societal forces</a:t>
            </a:r>
            <a:endParaRPr lang="en-US" sz="1600" dirty="0">
              <a:latin typeface="Times New Roman"/>
              <a:cs typeface="Times New Roman"/>
            </a:endParaRPr>
          </a:p>
          <a:p>
            <a:pPr>
              <a:buNone/>
            </a:pPr>
            <a:r>
              <a:rPr lang="en-US" sz="1600" b="1" dirty="0">
                <a:latin typeface="Times New Roman"/>
                <a:cs typeface="Times New Roman"/>
              </a:rPr>
              <a:t>Technological Forces</a:t>
            </a:r>
          </a:p>
          <a:p>
            <a:pPr>
              <a:buNone/>
            </a:pPr>
            <a:r>
              <a:rPr lang="en-US" sz="1600" b="1" dirty="0">
                <a:latin typeface="Times New Roman"/>
                <a:cs typeface="Times New Roman"/>
              </a:rPr>
              <a:t>Economic Forces</a:t>
            </a:r>
          </a:p>
          <a:p>
            <a:pPr>
              <a:buNone/>
            </a:pPr>
            <a:r>
              <a:rPr lang="en-US" sz="1600" b="1" dirty="0">
                <a:latin typeface="Times New Roman"/>
                <a:cs typeface="Times New Roman"/>
              </a:rPr>
              <a:t>Environmental Forces</a:t>
            </a:r>
          </a:p>
          <a:p>
            <a:pPr>
              <a:buNone/>
            </a:pPr>
            <a:r>
              <a:rPr lang="en-US" sz="1600" b="1" dirty="0">
                <a:latin typeface="Times New Roman"/>
                <a:cs typeface="Times New Roman"/>
              </a:rPr>
              <a:t>Political Forces</a:t>
            </a: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14</a:t>
            </a:fld>
            <a:endParaRPr lang="en-US">
              <a:latin typeface="Times New Roman"/>
              <a:cs typeface="Times New Roman"/>
            </a:endParaRPr>
          </a:p>
        </p:txBody>
      </p:sp>
      <p:sp>
        <p:nvSpPr>
          <p:cNvPr id="7" name="Rectangle 6"/>
          <p:cNvSpPr/>
          <p:nvPr/>
        </p:nvSpPr>
        <p:spPr>
          <a:xfrm>
            <a:off x="705533" y="1599122"/>
            <a:ext cx="7981267" cy="369332"/>
          </a:xfrm>
          <a:prstGeom prst="rect">
            <a:avLst/>
          </a:prstGeom>
        </p:spPr>
        <p:txBody>
          <a:bodyPr wrap="square">
            <a:spAutoFit/>
          </a:bodyPr>
          <a:lstStyle/>
          <a:p>
            <a:pPr>
              <a:buNone/>
            </a:pPr>
            <a:r>
              <a:rPr lang="en-US" b="1" dirty="0">
                <a:latin typeface="Times New Roman"/>
                <a:cs typeface="Times New Roman"/>
              </a:rPr>
              <a:t> </a:t>
            </a:r>
            <a:endParaRPr lang="en-US" dirty="0">
              <a:latin typeface="Times New Roman"/>
              <a:cs typeface="Times New Roman"/>
            </a:endParaRPr>
          </a:p>
        </p:txBody>
      </p:sp>
      <p:sp>
        <p:nvSpPr>
          <p:cNvPr id="8" name="Oval 7"/>
          <p:cNvSpPr/>
          <p:nvPr/>
        </p:nvSpPr>
        <p:spPr>
          <a:xfrm>
            <a:off x="2174650" y="1862636"/>
            <a:ext cx="4327269" cy="4058665"/>
          </a:xfrm>
          <a:prstGeom prst="ellipse">
            <a:avLst/>
          </a:prstGeom>
          <a:solidFill>
            <a:schemeClr val="bg1"/>
          </a:solidFill>
          <a:ln w="9525" cap="flat" cmpd="sng" algn="ctr">
            <a:solidFill>
              <a:schemeClr val="accent1">
                <a:shade val="95000"/>
                <a:satMod val="105000"/>
              </a:schemeClr>
            </a:solidFill>
            <a:prstDash val="dash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FFFFFF"/>
                </a:solidFill>
                <a:latin typeface="Times New Roman"/>
                <a:cs typeface="Times New Roman"/>
              </a:rPr>
              <a:t>D</a:t>
            </a:r>
            <a:r>
              <a:rPr lang="en-US" dirty="0">
                <a:solidFill>
                  <a:schemeClr val="tx1"/>
                </a:solidFill>
                <a:latin typeface="Times New Roman"/>
                <a:cs typeface="Times New Roman"/>
              </a:rPr>
              <a:t>emocracy as a System</a:t>
            </a:r>
          </a:p>
          <a:p>
            <a:pPr algn="ctr"/>
            <a:r>
              <a:rPr lang="en-US" dirty="0">
                <a:solidFill>
                  <a:schemeClr val="tx1"/>
                </a:solidFill>
                <a:latin typeface="Times New Roman"/>
                <a:cs typeface="Times New Roman"/>
              </a:rPr>
              <a:t>Climate Disruption </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“The Commons”</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“Sectors” such as </a:t>
            </a:r>
          </a:p>
          <a:p>
            <a:pPr algn="ctr"/>
            <a:r>
              <a:rPr lang="en-US" dirty="0">
                <a:solidFill>
                  <a:schemeClr val="tx1"/>
                </a:solidFill>
                <a:latin typeface="Times New Roman"/>
                <a:cs typeface="Times New Roman"/>
              </a:rPr>
              <a:t>Age</a:t>
            </a:r>
          </a:p>
        </p:txBody>
      </p:sp>
      <p:sp>
        <p:nvSpPr>
          <p:cNvPr id="12" name="TextBox 11"/>
          <p:cNvSpPr txBox="1"/>
          <p:nvPr/>
        </p:nvSpPr>
        <p:spPr>
          <a:xfrm>
            <a:off x="3327763" y="1417638"/>
            <a:ext cx="2169509" cy="369332"/>
          </a:xfrm>
          <a:prstGeom prst="rect">
            <a:avLst/>
          </a:prstGeom>
          <a:noFill/>
        </p:spPr>
        <p:txBody>
          <a:bodyPr wrap="none" rtlCol="0">
            <a:spAutoFit/>
          </a:bodyPr>
          <a:lstStyle/>
          <a:p>
            <a:r>
              <a:rPr lang="en-US" dirty="0">
                <a:latin typeface="Times New Roman"/>
                <a:cs typeface="Times New Roman"/>
              </a:rPr>
              <a:t>Forces on the System</a:t>
            </a:r>
          </a:p>
        </p:txBody>
      </p:sp>
      <p:cxnSp>
        <p:nvCxnSpPr>
          <p:cNvPr id="14" name="Straight Arrow Connector 13"/>
          <p:cNvCxnSpPr/>
          <p:nvPr/>
        </p:nvCxnSpPr>
        <p:spPr>
          <a:xfrm rot="10800000" flipV="1">
            <a:off x="6501919" y="1599122"/>
            <a:ext cx="1223666"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281718" y="1599122"/>
            <a:ext cx="1145031"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a:off x="6806719" y="4738573"/>
            <a:ext cx="131680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57200" y="4785593"/>
            <a:ext cx="149477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10800000" flipV="1">
            <a:off x="7111521" y="2598573"/>
            <a:ext cx="1413668" cy="100937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05534" y="5231538"/>
            <a:ext cx="7819656" cy="923330"/>
          </a:xfrm>
          <a:prstGeom prst="rect">
            <a:avLst/>
          </a:prstGeom>
          <a:noFill/>
        </p:spPr>
        <p:txBody>
          <a:bodyPr wrap="square" rtlCol="0">
            <a:spAutoFit/>
          </a:bodyPr>
          <a:lstStyle/>
          <a:p>
            <a:r>
              <a:rPr lang="en-US" dirty="0">
                <a:latin typeface="Times New Roman"/>
                <a:cs typeface="Times New Roman"/>
              </a:rPr>
              <a:t>How will the sectors of our population regarding age be impacted by climate disruption as we described it in the future and how will those changes impact the democratic commons? Primary, secondary, tertiary?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a:bodyPr>
          <a:lstStyle/>
          <a:p>
            <a:pPr>
              <a:buNone/>
            </a:pPr>
            <a:r>
              <a:rPr lang="en-US" dirty="0">
                <a:latin typeface="Times New Roman"/>
                <a:cs typeface="Times New Roman"/>
              </a:rPr>
              <a:t> </a:t>
            </a:r>
          </a:p>
          <a:p>
            <a:pPr>
              <a:buNone/>
            </a:pPr>
            <a:r>
              <a:rPr lang="en-US" sz="1600" b="1" dirty="0">
                <a:latin typeface="Times New Roman"/>
                <a:cs typeface="Times New Roman"/>
              </a:rPr>
              <a:t>Societal forces</a:t>
            </a:r>
            <a:endParaRPr lang="en-US" sz="1600" dirty="0">
              <a:latin typeface="Times New Roman"/>
              <a:cs typeface="Times New Roman"/>
            </a:endParaRPr>
          </a:p>
          <a:p>
            <a:pPr>
              <a:buNone/>
            </a:pPr>
            <a:r>
              <a:rPr lang="en-US" sz="1600" b="1" dirty="0">
                <a:latin typeface="Times New Roman"/>
                <a:cs typeface="Times New Roman"/>
              </a:rPr>
              <a:t>Technological Forces</a:t>
            </a:r>
          </a:p>
          <a:p>
            <a:pPr>
              <a:buNone/>
            </a:pPr>
            <a:r>
              <a:rPr lang="en-US" sz="1600" b="1" dirty="0">
                <a:latin typeface="Times New Roman"/>
                <a:cs typeface="Times New Roman"/>
              </a:rPr>
              <a:t>Economic Forces</a:t>
            </a:r>
          </a:p>
          <a:p>
            <a:pPr>
              <a:buNone/>
            </a:pPr>
            <a:r>
              <a:rPr lang="en-US" sz="1600" b="1" dirty="0">
                <a:latin typeface="Times New Roman"/>
                <a:cs typeface="Times New Roman"/>
              </a:rPr>
              <a:t>Environmental Forces</a:t>
            </a:r>
          </a:p>
          <a:p>
            <a:pPr>
              <a:buNone/>
            </a:pPr>
            <a:r>
              <a:rPr lang="en-US" sz="1600" b="1" dirty="0">
                <a:latin typeface="Times New Roman"/>
                <a:cs typeface="Times New Roman"/>
              </a:rPr>
              <a:t>Political Forces</a:t>
            </a: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15</a:t>
            </a:fld>
            <a:endParaRPr lang="en-US">
              <a:latin typeface="Times New Roman"/>
              <a:cs typeface="Times New Roman"/>
            </a:endParaRPr>
          </a:p>
        </p:txBody>
      </p:sp>
      <p:sp>
        <p:nvSpPr>
          <p:cNvPr id="7" name="Rectangle 6"/>
          <p:cNvSpPr/>
          <p:nvPr/>
        </p:nvSpPr>
        <p:spPr>
          <a:xfrm>
            <a:off x="705533" y="1599122"/>
            <a:ext cx="7981267" cy="369332"/>
          </a:xfrm>
          <a:prstGeom prst="rect">
            <a:avLst/>
          </a:prstGeom>
        </p:spPr>
        <p:txBody>
          <a:bodyPr wrap="square">
            <a:spAutoFit/>
          </a:bodyPr>
          <a:lstStyle/>
          <a:p>
            <a:pPr>
              <a:buNone/>
            </a:pPr>
            <a:r>
              <a:rPr lang="en-US" b="1" dirty="0">
                <a:latin typeface="Times New Roman"/>
                <a:cs typeface="Times New Roman"/>
              </a:rPr>
              <a:t> </a:t>
            </a:r>
            <a:endParaRPr lang="en-US" dirty="0">
              <a:latin typeface="Times New Roman"/>
              <a:cs typeface="Times New Roman"/>
            </a:endParaRPr>
          </a:p>
        </p:txBody>
      </p:sp>
      <p:sp>
        <p:nvSpPr>
          <p:cNvPr id="8" name="Oval 7"/>
          <p:cNvSpPr/>
          <p:nvPr/>
        </p:nvSpPr>
        <p:spPr>
          <a:xfrm>
            <a:off x="2174650" y="1862636"/>
            <a:ext cx="4327269" cy="4058665"/>
          </a:xfrm>
          <a:prstGeom prst="ellipse">
            <a:avLst/>
          </a:prstGeom>
          <a:solidFill>
            <a:schemeClr val="bg1"/>
          </a:solidFill>
          <a:ln w="9525" cap="flat" cmpd="sng" algn="ctr">
            <a:solidFill>
              <a:schemeClr val="accent1">
                <a:shade val="95000"/>
                <a:satMod val="105000"/>
              </a:schemeClr>
            </a:solidFill>
            <a:prstDash val="dash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FFFFFF"/>
                </a:solidFill>
                <a:latin typeface="Times New Roman"/>
                <a:cs typeface="Times New Roman"/>
              </a:rPr>
              <a:t>Democracy as a S</a:t>
            </a:r>
            <a:r>
              <a:rPr lang="en-US" dirty="0">
                <a:solidFill>
                  <a:schemeClr val="tx1"/>
                </a:solidFill>
                <a:latin typeface="Times New Roman"/>
                <a:cs typeface="Times New Roman"/>
              </a:rPr>
              <a:t>ystem</a:t>
            </a:r>
          </a:p>
          <a:p>
            <a:pPr algn="ctr"/>
            <a:r>
              <a:rPr lang="en-US" dirty="0" err="1">
                <a:solidFill>
                  <a:schemeClr val="tx1"/>
                </a:solidFill>
                <a:latin typeface="Times New Roman"/>
                <a:cs typeface="Times New Roman"/>
              </a:rPr>
              <a:t>Panopticon</a:t>
            </a:r>
            <a:r>
              <a:rPr lang="en-US" dirty="0">
                <a:solidFill>
                  <a:schemeClr val="tx1"/>
                </a:solidFill>
                <a:latin typeface="Times New Roman"/>
                <a:cs typeface="Times New Roman"/>
              </a:rPr>
              <a:t> </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“The Commons”</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“Sectors” such as </a:t>
            </a:r>
          </a:p>
          <a:p>
            <a:pPr algn="ctr"/>
            <a:r>
              <a:rPr lang="en-US" dirty="0">
                <a:solidFill>
                  <a:schemeClr val="tx1"/>
                </a:solidFill>
                <a:latin typeface="Times New Roman"/>
                <a:cs typeface="Times New Roman"/>
              </a:rPr>
              <a:t>Social Status</a:t>
            </a:r>
          </a:p>
        </p:txBody>
      </p:sp>
      <p:sp>
        <p:nvSpPr>
          <p:cNvPr id="12" name="TextBox 11"/>
          <p:cNvSpPr txBox="1"/>
          <p:nvPr/>
        </p:nvSpPr>
        <p:spPr>
          <a:xfrm>
            <a:off x="3327763" y="1417638"/>
            <a:ext cx="2169509" cy="369332"/>
          </a:xfrm>
          <a:prstGeom prst="rect">
            <a:avLst/>
          </a:prstGeom>
          <a:noFill/>
        </p:spPr>
        <p:txBody>
          <a:bodyPr wrap="none" rtlCol="0">
            <a:spAutoFit/>
          </a:bodyPr>
          <a:lstStyle/>
          <a:p>
            <a:r>
              <a:rPr lang="en-US" dirty="0">
                <a:latin typeface="Times New Roman"/>
                <a:cs typeface="Times New Roman"/>
              </a:rPr>
              <a:t>Forces on the System</a:t>
            </a:r>
          </a:p>
        </p:txBody>
      </p:sp>
      <p:cxnSp>
        <p:nvCxnSpPr>
          <p:cNvPr id="14" name="Straight Arrow Connector 13"/>
          <p:cNvCxnSpPr/>
          <p:nvPr/>
        </p:nvCxnSpPr>
        <p:spPr>
          <a:xfrm rot="10800000" flipV="1">
            <a:off x="6501919" y="1599122"/>
            <a:ext cx="1223666"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281718" y="1599122"/>
            <a:ext cx="1145031"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a:off x="6806719" y="4738573"/>
            <a:ext cx="131680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57200" y="4785593"/>
            <a:ext cx="149477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10800000" flipV="1">
            <a:off x="7111521" y="2598573"/>
            <a:ext cx="1413668" cy="100937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05534" y="5208858"/>
            <a:ext cx="7819656" cy="923330"/>
          </a:xfrm>
          <a:prstGeom prst="rect">
            <a:avLst/>
          </a:prstGeom>
          <a:noFill/>
        </p:spPr>
        <p:txBody>
          <a:bodyPr wrap="square" rtlCol="0">
            <a:spAutoFit/>
          </a:bodyPr>
          <a:lstStyle/>
          <a:p>
            <a:r>
              <a:rPr lang="en-US" dirty="0">
                <a:latin typeface="Times New Roman"/>
                <a:cs typeface="Times New Roman"/>
              </a:rPr>
              <a:t>How will the sectors of our population regarding social status be impacted by </a:t>
            </a:r>
            <a:r>
              <a:rPr lang="en-US" dirty="0" err="1">
                <a:latin typeface="Times New Roman"/>
                <a:cs typeface="Times New Roman"/>
              </a:rPr>
              <a:t>Panopticon</a:t>
            </a:r>
            <a:r>
              <a:rPr lang="en-US" dirty="0">
                <a:latin typeface="Times New Roman"/>
                <a:cs typeface="Times New Roman"/>
              </a:rPr>
              <a:t> as we described it in the future and how will those changes impact the democratic commons? Primary, secondary, tertiary?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a:cs typeface="Times New Roman"/>
              </a:rPr>
              <a:t>Anticipatory response/theory Review</a:t>
            </a:r>
            <a:endParaRPr lang="en-US" dirty="0">
              <a:latin typeface="Times New Roman"/>
              <a:cs typeface="Times New Roman"/>
            </a:endParaRPr>
          </a:p>
        </p:txBody>
      </p:sp>
      <p:sp>
        <p:nvSpPr>
          <p:cNvPr id="3" name="Content Placeholder 2"/>
          <p:cNvSpPr>
            <a:spLocks noGrp="1"/>
          </p:cNvSpPr>
          <p:nvPr>
            <p:ph idx="1"/>
          </p:nvPr>
        </p:nvSpPr>
        <p:spPr/>
        <p:txBody>
          <a:bodyPr>
            <a:normAutofit fontScale="85000" lnSpcReduction="20000"/>
          </a:bodyPr>
          <a:lstStyle/>
          <a:p>
            <a:r>
              <a:rPr lang="en-US" dirty="0">
                <a:latin typeface="Times New Roman"/>
                <a:cs typeface="Times New Roman"/>
              </a:rPr>
              <a:t>Social systems are complex. Governance systems are linear. Complex change exceeds response time of linear system of governance. Extreme political polarization delays solutions. Destruction of compromise. Implications for democratic theory? Defaults are chaos and/or anti-democratic methods. </a:t>
            </a:r>
          </a:p>
          <a:p>
            <a:r>
              <a:rPr lang="en-US" dirty="0">
                <a:latin typeface="Times New Roman"/>
                <a:cs typeface="Times New Roman"/>
              </a:rPr>
              <a:t> Possible Solution? </a:t>
            </a:r>
          </a:p>
          <a:p>
            <a:pPr lvl="1"/>
            <a:r>
              <a:rPr lang="en-US" dirty="0">
                <a:latin typeface="Times New Roman"/>
                <a:cs typeface="Times New Roman"/>
              </a:rPr>
              <a:t>(1)</a:t>
            </a:r>
            <a:r>
              <a:rPr lang="en-US" b="1" dirty="0">
                <a:latin typeface="Times New Roman"/>
                <a:cs typeface="Times New Roman"/>
              </a:rPr>
              <a:t> </a:t>
            </a:r>
            <a:r>
              <a:rPr lang="en-US" dirty="0">
                <a:latin typeface="Times New Roman"/>
                <a:cs typeface="Times New Roman"/>
              </a:rPr>
              <a:t>Foresight methods to provide earlier alert based on first signals. Tracking. </a:t>
            </a:r>
          </a:p>
          <a:p>
            <a:pPr lvl="1"/>
            <a:r>
              <a:rPr lang="en-US" dirty="0">
                <a:latin typeface="Times New Roman"/>
                <a:cs typeface="Times New Roman"/>
              </a:rPr>
              <a:t>(2) Systems-based approach to promote awareness of primary, secondary, tertiary consequences of trends; </a:t>
            </a:r>
          </a:p>
          <a:p>
            <a:pPr lvl="1"/>
            <a:r>
              <a:rPr lang="en-US" dirty="0">
                <a:latin typeface="Times New Roman"/>
                <a:cs typeface="Times New Roman"/>
              </a:rPr>
              <a:t>(3) Systems approach for better understanding of actions taken and not taken.  </a:t>
            </a:r>
          </a:p>
          <a:p>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a:cs typeface="Times New Roman"/>
              </a:rPr>
              <a:t>The World is a System</a:t>
            </a:r>
          </a:p>
        </p:txBody>
      </p:sp>
      <p:sp>
        <p:nvSpPr>
          <p:cNvPr id="3" name="Content Placeholder 2"/>
          <p:cNvSpPr>
            <a:spLocks noGrp="1"/>
          </p:cNvSpPr>
          <p:nvPr>
            <p:ph idx="1"/>
          </p:nvPr>
        </p:nvSpPr>
        <p:spPr/>
        <p:txBody>
          <a:bodyPr/>
          <a:lstStyle/>
          <a:p>
            <a:r>
              <a:rPr lang="en-US" sz="2800" dirty="0">
                <a:latin typeface="Times New Roman"/>
                <a:cs typeface="Times New Roman"/>
              </a:rPr>
              <a:t>What is a System?</a:t>
            </a:r>
          </a:p>
          <a:p>
            <a:r>
              <a:rPr lang="en-US" sz="2800" dirty="0">
                <a:latin typeface="Times New Roman"/>
                <a:cs typeface="Times New Roman"/>
              </a:rPr>
              <a:t>An entity with interdependent parts that cannot be pulled apart and still be a system…</a:t>
            </a:r>
          </a:p>
          <a:p>
            <a:r>
              <a:rPr lang="en-US" sz="2800" dirty="0">
                <a:latin typeface="Times New Roman"/>
                <a:cs typeface="Times New Roman"/>
              </a:rPr>
              <a:t>Why do I say the world a system? Because it is made up of many smaller systems all interacting with one another…</a:t>
            </a:r>
          </a:p>
          <a:p>
            <a:r>
              <a:rPr lang="en-US" sz="2800" dirty="0">
                <a:latin typeface="Times New Roman"/>
                <a:cs typeface="Times New Roman"/>
              </a:rPr>
              <a:t>There are a few characteristics that all systems share that I call system rules…</a:t>
            </a:r>
            <a:endParaRPr lang="en-US" sz="2000"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endParaRPr lang="en-US" dirty="0"/>
          </a:p>
        </p:txBody>
      </p:sp>
      <p:sp>
        <p:nvSpPr>
          <p:cNvPr id="5" name="Footer Placeholder 4"/>
          <p:cNvSpPr>
            <a:spLocks noGrp="1"/>
          </p:cNvSpPr>
          <p:nvPr>
            <p:ph type="ftr" sz="quarter" idx="11"/>
          </p:nvPr>
        </p:nvSpPr>
        <p:spPr/>
        <p:txBody>
          <a:bodyPr/>
          <a:lstStyle/>
          <a:p>
            <a:r>
              <a:rPr lang="en-US"/>
              <a:t>© Leon S. Fuerth and Sheila R. Ronis</a:t>
            </a:r>
            <a:endParaRPr lang="en-US" dirty="0"/>
          </a:p>
        </p:txBody>
      </p:sp>
      <p:sp>
        <p:nvSpPr>
          <p:cNvPr id="6" name="Slide Number Placeholder 5"/>
          <p:cNvSpPr>
            <a:spLocks noGrp="1"/>
          </p:cNvSpPr>
          <p:nvPr>
            <p:ph type="sldNum" sz="quarter" idx="12"/>
          </p:nvPr>
        </p:nvSpPr>
        <p:spPr/>
        <p:txBody>
          <a:bodyPr/>
          <a:lstStyle/>
          <a:p>
            <a:fld id="{CB1B73C6-87D5-CF4E-AB98-B89A18BCD202}"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a:cs typeface="Times New Roman"/>
              </a:rPr>
              <a:t>The World is a System</a:t>
            </a:r>
          </a:p>
        </p:txBody>
      </p:sp>
      <p:sp>
        <p:nvSpPr>
          <p:cNvPr id="3" name="Content Placeholder 2"/>
          <p:cNvSpPr>
            <a:spLocks noGrp="1"/>
          </p:cNvSpPr>
          <p:nvPr>
            <p:ph idx="1"/>
          </p:nvPr>
        </p:nvSpPr>
        <p:spPr/>
        <p:txBody>
          <a:bodyPr>
            <a:normAutofit/>
          </a:bodyPr>
          <a:lstStyle/>
          <a:p>
            <a:r>
              <a:rPr lang="en-US" sz="2800" dirty="0">
                <a:latin typeface="Times New Roman"/>
                <a:cs typeface="Times New Roman"/>
              </a:rPr>
              <a:t>A few of the system rules include</a:t>
            </a:r>
          </a:p>
          <a:p>
            <a:pPr lvl="1"/>
            <a:r>
              <a:rPr lang="en-US" sz="2400" dirty="0">
                <a:latin typeface="Times New Roman"/>
                <a:cs typeface="Times New Roman"/>
              </a:rPr>
              <a:t>All real world systems have open boundaries which means that forces outside the boundary influence what is inside and vice versa</a:t>
            </a:r>
          </a:p>
          <a:p>
            <a:pPr lvl="1"/>
            <a:r>
              <a:rPr lang="en-US" sz="2400" dirty="0">
                <a:latin typeface="Times New Roman"/>
                <a:cs typeface="Times New Roman"/>
              </a:rPr>
              <a:t>they are in a constant process of interaction with their environment and their many stakeholders and must adapt to their environment in order to survive</a:t>
            </a:r>
          </a:p>
          <a:p>
            <a:pPr lvl="1"/>
            <a:r>
              <a:rPr lang="en-US" sz="2400" dirty="0">
                <a:latin typeface="Times New Roman"/>
                <a:cs typeface="Times New Roman"/>
              </a:rPr>
              <a:t>All social systems are complex... They have people as elements in their system. </a:t>
            </a:r>
          </a:p>
          <a:p>
            <a:pPr lvl="1"/>
            <a:r>
              <a:rPr lang="en-US" sz="2400" dirty="0">
                <a:latin typeface="Times New Roman"/>
                <a:cs typeface="Times New Roman"/>
              </a:rPr>
              <a:t>Complex systems cannot be predicted or controlled – but they can be influenced if understood well.</a:t>
            </a:r>
          </a:p>
          <a:p>
            <a:pPr lvl="1"/>
            <a:endParaRPr lang="en-US" sz="2400" dirty="0">
              <a:latin typeface="Times New Roman"/>
              <a:cs typeface="Times New Roman"/>
            </a:endParaRPr>
          </a:p>
          <a:p>
            <a:pPr lvl="1"/>
            <a:endParaRPr lang="en-US" sz="2400"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endParaRPr lang="en-US" dirty="0"/>
          </a:p>
        </p:txBody>
      </p:sp>
      <p:sp>
        <p:nvSpPr>
          <p:cNvPr id="5" name="Footer Placeholder 4"/>
          <p:cNvSpPr>
            <a:spLocks noGrp="1"/>
          </p:cNvSpPr>
          <p:nvPr>
            <p:ph type="ftr" sz="quarter" idx="11"/>
          </p:nvPr>
        </p:nvSpPr>
        <p:spPr/>
        <p:txBody>
          <a:bodyPr/>
          <a:lstStyle/>
          <a:p>
            <a:r>
              <a:rPr lang="en-US"/>
              <a:t>© Leon S. Fuerth and Sheila R. Ronis</a:t>
            </a:r>
            <a:endParaRPr lang="en-US" dirty="0"/>
          </a:p>
        </p:txBody>
      </p:sp>
      <p:sp>
        <p:nvSpPr>
          <p:cNvPr id="6" name="Slide Number Placeholder 5"/>
          <p:cNvSpPr>
            <a:spLocks noGrp="1"/>
          </p:cNvSpPr>
          <p:nvPr>
            <p:ph type="sldNum" sz="quarter" idx="12"/>
          </p:nvPr>
        </p:nvSpPr>
        <p:spPr/>
        <p:txBody>
          <a:bodyPr/>
          <a:lstStyle/>
          <a:p>
            <a:fld id="{CB1B73C6-87D5-CF4E-AB98-B89A18BCD202}"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a:cs typeface="Times New Roman"/>
              </a:rPr>
              <a:t>The World is a System</a:t>
            </a:r>
          </a:p>
        </p:txBody>
      </p:sp>
      <p:sp>
        <p:nvSpPr>
          <p:cNvPr id="3" name="Content Placeholder 2"/>
          <p:cNvSpPr>
            <a:spLocks noGrp="1"/>
          </p:cNvSpPr>
          <p:nvPr>
            <p:ph idx="1"/>
          </p:nvPr>
        </p:nvSpPr>
        <p:spPr/>
        <p:txBody>
          <a:bodyPr/>
          <a:lstStyle/>
          <a:p>
            <a:r>
              <a:rPr lang="en-US" sz="2800" dirty="0">
                <a:latin typeface="Times New Roman"/>
                <a:cs typeface="Times New Roman"/>
              </a:rPr>
              <a:t>Large complex social systems, such as governments tend to face similar forces on them from the outside</a:t>
            </a:r>
          </a:p>
          <a:p>
            <a:r>
              <a:rPr lang="en-US" sz="2800" dirty="0">
                <a:latin typeface="Times New Roman"/>
                <a:cs typeface="Times New Roman"/>
              </a:rPr>
              <a:t>STEEP –</a:t>
            </a:r>
          </a:p>
          <a:p>
            <a:pPr lvl="1"/>
            <a:r>
              <a:rPr lang="en-US" sz="2400" dirty="0">
                <a:latin typeface="Times New Roman"/>
                <a:cs typeface="Times New Roman"/>
              </a:rPr>
              <a:t>Societal</a:t>
            </a:r>
          </a:p>
          <a:p>
            <a:pPr lvl="1"/>
            <a:r>
              <a:rPr lang="en-US" sz="2400" dirty="0">
                <a:latin typeface="Times New Roman"/>
                <a:cs typeface="Times New Roman"/>
              </a:rPr>
              <a:t>Technological</a:t>
            </a:r>
          </a:p>
          <a:p>
            <a:pPr lvl="1"/>
            <a:r>
              <a:rPr lang="en-US" sz="2400" dirty="0">
                <a:latin typeface="Times New Roman"/>
                <a:cs typeface="Times New Roman"/>
              </a:rPr>
              <a:t>Economic</a:t>
            </a:r>
          </a:p>
          <a:p>
            <a:pPr lvl="1"/>
            <a:r>
              <a:rPr lang="en-US" sz="2400" dirty="0">
                <a:latin typeface="Times New Roman"/>
                <a:cs typeface="Times New Roman"/>
              </a:rPr>
              <a:t>Environmental</a:t>
            </a:r>
          </a:p>
          <a:p>
            <a:pPr lvl="1"/>
            <a:r>
              <a:rPr lang="en-US" sz="2400" dirty="0">
                <a:latin typeface="Times New Roman"/>
                <a:cs typeface="Times New Roman"/>
              </a:rPr>
              <a:t>Political</a:t>
            </a:r>
          </a:p>
          <a:p>
            <a:pPr lvl="1"/>
            <a:endParaRPr lang="en-US" sz="2400"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endParaRPr lang="en-US" dirty="0"/>
          </a:p>
        </p:txBody>
      </p:sp>
      <p:sp>
        <p:nvSpPr>
          <p:cNvPr id="5" name="Footer Placeholder 4"/>
          <p:cNvSpPr>
            <a:spLocks noGrp="1"/>
          </p:cNvSpPr>
          <p:nvPr>
            <p:ph type="ftr" sz="quarter" idx="11"/>
          </p:nvPr>
        </p:nvSpPr>
        <p:spPr/>
        <p:txBody>
          <a:bodyPr/>
          <a:lstStyle/>
          <a:p>
            <a:r>
              <a:rPr lang="en-US"/>
              <a:t>© Leon S. Fuerth and Sheila R. Ronis</a:t>
            </a:r>
            <a:endParaRPr lang="en-US" dirty="0"/>
          </a:p>
        </p:txBody>
      </p:sp>
      <p:sp>
        <p:nvSpPr>
          <p:cNvPr id="6" name="Slide Number Placeholder 5"/>
          <p:cNvSpPr>
            <a:spLocks noGrp="1"/>
          </p:cNvSpPr>
          <p:nvPr>
            <p:ph type="sldNum" sz="quarter" idx="12"/>
          </p:nvPr>
        </p:nvSpPr>
        <p:spPr/>
        <p:txBody>
          <a:bodyPr/>
          <a:lstStyle/>
          <a:p>
            <a:fld id="{CB1B73C6-87D5-CF4E-AB98-B89A18BCD202}"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200" y="1447346"/>
            <a:ext cx="8229600" cy="5257800"/>
          </a:xfrm>
        </p:spPr>
        <p:txBody>
          <a:bodyPr>
            <a:normAutofit fontScale="92500"/>
          </a:bodyPr>
          <a:lstStyle/>
          <a:p>
            <a:pPr>
              <a:buNone/>
            </a:pPr>
            <a:r>
              <a:rPr lang="en-US" dirty="0">
                <a:latin typeface="Times New Roman"/>
                <a:cs typeface="Times New Roman"/>
              </a:rPr>
              <a:t>Overview of the Project </a:t>
            </a:r>
          </a:p>
          <a:p>
            <a:pPr>
              <a:buNone/>
            </a:pPr>
            <a:r>
              <a:rPr lang="en-US" dirty="0">
                <a:latin typeface="Times New Roman"/>
                <a:cs typeface="Times New Roman"/>
              </a:rPr>
              <a:t>Question: </a:t>
            </a:r>
          </a:p>
          <a:p>
            <a:pPr>
              <a:buNone/>
            </a:pPr>
            <a:r>
              <a:rPr lang="en-US" dirty="0">
                <a:latin typeface="Times New Roman"/>
                <a:cs typeface="Times New Roman"/>
              </a:rPr>
              <a:t>“How will the sectors of our population regarding age, race, gender, social status be impacted by AI, synthetic biology, climate disruption and </a:t>
            </a:r>
            <a:r>
              <a:rPr lang="en-US" dirty="0" err="1">
                <a:latin typeface="Times New Roman"/>
                <a:cs typeface="Times New Roman"/>
              </a:rPr>
              <a:t>Panopticon</a:t>
            </a:r>
            <a:r>
              <a:rPr lang="en-US" dirty="0">
                <a:latin typeface="Times New Roman"/>
                <a:cs typeface="Times New Roman"/>
              </a:rPr>
              <a:t> in the future and how will those changes impact the democratic commons and Government? Primary, secondary, tertiary?”</a:t>
            </a:r>
          </a:p>
          <a:p>
            <a:pPr>
              <a:buNone/>
            </a:pPr>
            <a:r>
              <a:rPr lang="en-US" dirty="0">
                <a:latin typeface="Times New Roman"/>
                <a:cs typeface="Times New Roman"/>
              </a:rPr>
              <a:t>Discussion</a:t>
            </a:r>
          </a:p>
          <a:p>
            <a:pPr>
              <a:buNone/>
            </a:pPr>
            <a:r>
              <a:rPr lang="en-US" dirty="0">
                <a:latin typeface="Times New Roman"/>
                <a:cs typeface="Times New Roman"/>
              </a:rPr>
              <a:t> </a:t>
            </a: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2</a:t>
            </a:fld>
            <a:endParaRPr lang="en-US">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a:cs typeface="Times New Roman"/>
              </a:rPr>
              <a:t>The World is a System</a:t>
            </a:r>
          </a:p>
        </p:txBody>
      </p:sp>
      <p:sp>
        <p:nvSpPr>
          <p:cNvPr id="3" name="Content Placeholder 2"/>
          <p:cNvSpPr>
            <a:spLocks noGrp="1"/>
          </p:cNvSpPr>
          <p:nvPr>
            <p:ph idx="1"/>
          </p:nvPr>
        </p:nvSpPr>
        <p:spPr/>
        <p:txBody>
          <a:bodyPr/>
          <a:lstStyle/>
          <a:p>
            <a:pPr>
              <a:buNone/>
              <a:defRPr/>
            </a:pPr>
            <a:r>
              <a:rPr lang="en-US" sz="2800" dirty="0">
                <a:latin typeface="Times New Roman"/>
                <a:cs typeface="Times New Roman"/>
              </a:rPr>
              <a:t>Problems are best solved, not by breaking them up into "functional" bites, but by getting into the next larger system and solving them through integrative mechanisms.</a:t>
            </a:r>
          </a:p>
          <a:p>
            <a:pPr lvl="1"/>
            <a:endParaRPr lang="en-US" sz="2400"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endParaRPr lang="en-US" dirty="0"/>
          </a:p>
        </p:txBody>
      </p:sp>
      <p:sp>
        <p:nvSpPr>
          <p:cNvPr id="5" name="Footer Placeholder 4"/>
          <p:cNvSpPr>
            <a:spLocks noGrp="1"/>
          </p:cNvSpPr>
          <p:nvPr>
            <p:ph type="ftr" sz="quarter" idx="11"/>
          </p:nvPr>
        </p:nvSpPr>
        <p:spPr/>
        <p:txBody>
          <a:bodyPr/>
          <a:lstStyle/>
          <a:p>
            <a:r>
              <a:rPr lang="en-US"/>
              <a:t>© Leon S. Fuerth and Sheila R. Ronis</a:t>
            </a:r>
            <a:endParaRPr lang="en-US" dirty="0"/>
          </a:p>
        </p:txBody>
      </p:sp>
      <p:sp>
        <p:nvSpPr>
          <p:cNvPr id="6" name="Slide Number Placeholder 5"/>
          <p:cNvSpPr>
            <a:spLocks noGrp="1"/>
          </p:cNvSpPr>
          <p:nvPr>
            <p:ph type="sldNum" sz="quarter" idx="12"/>
          </p:nvPr>
        </p:nvSpPr>
        <p:spPr/>
        <p:txBody>
          <a:bodyPr/>
          <a:lstStyle/>
          <a:p>
            <a:fld id="{CB1B73C6-87D5-CF4E-AB98-B89A18BCD202}"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a:cs typeface="Times New Roman"/>
              </a:rPr>
              <a:t>Anticipatory response/application</a:t>
            </a:r>
            <a:endParaRPr lang="en-US" dirty="0">
              <a:latin typeface="Times New Roman"/>
              <a:cs typeface="Times New Roman"/>
            </a:endParaRPr>
          </a:p>
        </p:txBody>
      </p:sp>
      <p:sp>
        <p:nvSpPr>
          <p:cNvPr id="3" name="Content Placeholder 2"/>
          <p:cNvSpPr>
            <a:spLocks noGrp="1"/>
          </p:cNvSpPr>
          <p:nvPr>
            <p:ph idx="1"/>
          </p:nvPr>
        </p:nvSpPr>
        <p:spPr/>
        <p:txBody>
          <a:bodyPr>
            <a:normAutofit/>
          </a:bodyPr>
          <a:lstStyle/>
          <a:p>
            <a:r>
              <a:rPr lang="en-US" dirty="0">
                <a:latin typeface="Times New Roman"/>
                <a:cs typeface="Times New Roman"/>
              </a:rPr>
              <a:t>Possible Solution to the fact that social systems are complex? </a:t>
            </a:r>
          </a:p>
          <a:p>
            <a:pPr lvl="1"/>
            <a:r>
              <a:rPr lang="en-US" dirty="0">
                <a:latin typeface="Times New Roman"/>
                <a:cs typeface="Times New Roman"/>
              </a:rPr>
              <a:t>(1)</a:t>
            </a:r>
            <a:r>
              <a:rPr lang="en-US" b="1" dirty="0">
                <a:latin typeface="Times New Roman"/>
                <a:cs typeface="Times New Roman"/>
              </a:rPr>
              <a:t> </a:t>
            </a:r>
            <a:r>
              <a:rPr lang="en-US" dirty="0">
                <a:latin typeface="Times New Roman"/>
                <a:cs typeface="Times New Roman"/>
              </a:rPr>
              <a:t>Foresight methods to provide earlier alert based on first signals. Tracking. </a:t>
            </a:r>
          </a:p>
          <a:p>
            <a:pPr lvl="1"/>
            <a:r>
              <a:rPr lang="en-US" dirty="0">
                <a:latin typeface="Times New Roman"/>
                <a:cs typeface="Times New Roman"/>
              </a:rPr>
              <a:t>(2) Systems-based approach to promote awareness of primary, secondary, tertiary consequences of trends; </a:t>
            </a:r>
          </a:p>
          <a:p>
            <a:pPr lvl="1"/>
            <a:r>
              <a:rPr lang="en-US" dirty="0">
                <a:latin typeface="Times New Roman"/>
                <a:cs typeface="Times New Roman"/>
              </a:rPr>
              <a:t>(3) Systems approach for better understanding of actions taken and not taken.  </a:t>
            </a:r>
          </a:p>
          <a:p>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latin typeface="Times New Roman"/>
                <a:cs typeface="Times New Roman"/>
              </a:rPr>
              <a:t>Foresight Methodologies </a:t>
            </a:r>
            <a:br>
              <a:rPr lang="en-US" sz="2400" b="1" dirty="0">
                <a:latin typeface="Times New Roman"/>
                <a:cs typeface="Times New Roman"/>
              </a:rPr>
            </a:br>
            <a:r>
              <a:rPr lang="en-US" sz="2400" dirty="0">
                <a:latin typeface="Times New Roman"/>
                <a:cs typeface="Times New Roman"/>
              </a:rPr>
              <a:t>(featured in </a:t>
            </a:r>
            <a:r>
              <a:rPr lang="en-US" sz="2400" i="1" u="sng" dirty="0">
                <a:latin typeface="Times New Roman"/>
                <a:cs typeface="Times New Roman"/>
              </a:rPr>
              <a:t>Anticipatory Governance Practical Upgrades</a:t>
            </a:r>
            <a:r>
              <a:rPr lang="en-US" sz="2400" dirty="0">
                <a:latin typeface="Times New Roman"/>
                <a:cs typeface="Times New Roman"/>
              </a:rPr>
              <a:t>)</a:t>
            </a:r>
          </a:p>
        </p:txBody>
      </p:sp>
      <p:sp>
        <p:nvSpPr>
          <p:cNvPr id="3" name="Content Placeholder 2"/>
          <p:cNvSpPr>
            <a:spLocks noGrp="1"/>
          </p:cNvSpPr>
          <p:nvPr>
            <p:ph idx="1"/>
          </p:nvPr>
        </p:nvSpPr>
        <p:spPr>
          <a:xfrm>
            <a:off x="457200" y="1162892"/>
            <a:ext cx="8229600" cy="4525963"/>
          </a:xfrm>
        </p:spPr>
        <p:txBody>
          <a:bodyPr>
            <a:noAutofit/>
          </a:bodyPr>
          <a:lstStyle/>
          <a:p>
            <a:pPr>
              <a:buNone/>
            </a:pPr>
            <a:r>
              <a:rPr lang="en-US" sz="1200" b="1" dirty="0">
                <a:latin typeface="Times New Roman"/>
                <a:cs typeface="Times New Roman"/>
              </a:rPr>
              <a:t>Back-casting:</a:t>
            </a:r>
            <a:r>
              <a:rPr lang="en-US" sz="1200" dirty="0">
                <a:latin typeface="Times New Roman"/>
                <a:cs typeface="Times New Roman"/>
              </a:rPr>
              <a:t> </a:t>
            </a:r>
            <a:r>
              <a:rPr lang="en-US" sz="1200" i="1" dirty="0">
                <a:latin typeface="Times New Roman"/>
                <a:cs typeface="Times New Roman"/>
              </a:rPr>
              <a:t>A method of working backward from a hypothetical future event (typically a desired goal) to the present in order to visualize short- and medium-term steps, necessary and sufficient conditions, and possible sequences of events that would lead there.</a:t>
            </a:r>
            <a:r>
              <a:rPr lang="en-US" sz="1200" baseline="30000" dirty="0">
                <a:latin typeface="Times New Roman"/>
                <a:cs typeface="Times New Roman"/>
              </a:rPr>
              <a:t> </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Course of action analysis:</a:t>
            </a:r>
            <a:r>
              <a:rPr lang="en-US" sz="1200" dirty="0">
                <a:latin typeface="Times New Roman"/>
                <a:cs typeface="Times New Roman"/>
              </a:rPr>
              <a:t> </a:t>
            </a:r>
            <a:r>
              <a:rPr lang="en-US" sz="1200" i="1" dirty="0">
                <a:latin typeface="Times New Roman"/>
                <a:cs typeface="Times New Roman"/>
              </a:rPr>
              <a:t>A method for assessing the cost, impact and risk associated with alternative action plans. Beginning with a set of alternative plans (courses of action or </a:t>
            </a:r>
            <a:r>
              <a:rPr lang="en-US" sz="1200" i="1" dirty="0" err="1">
                <a:latin typeface="Times New Roman"/>
                <a:cs typeface="Times New Roman"/>
              </a:rPr>
              <a:t>COAs</a:t>
            </a:r>
            <a:r>
              <a:rPr lang="en-US" sz="1200" i="1" dirty="0">
                <a:latin typeface="Times New Roman"/>
                <a:cs typeface="Times New Roman"/>
              </a:rPr>
              <a:t>), the costs, impact and risks of each alternative are expanded upon and then assigned weights that are then measured and compared against each other based on decision rules that reflect priorities.</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Cross-impact analysis</a:t>
            </a:r>
            <a:r>
              <a:rPr lang="en-US" sz="1200" dirty="0">
                <a:latin typeface="Times New Roman"/>
                <a:cs typeface="Times New Roman"/>
              </a:rPr>
              <a:t>: </a:t>
            </a:r>
            <a:r>
              <a:rPr lang="en-US" sz="1200" i="1" dirty="0">
                <a:latin typeface="Times New Roman"/>
                <a:cs typeface="Times New Roman"/>
              </a:rPr>
              <a:t>A method for forecasting the probabilities of events based on their potential interactions with each other. Each hypothetical in a set is assigned an initial probability; conditional probabilities are determined using a matrix to consider their potential interactions with each other. </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Delphi method</a:t>
            </a:r>
            <a:r>
              <a:rPr lang="en-US" sz="1200" dirty="0">
                <a:latin typeface="Times New Roman"/>
                <a:cs typeface="Times New Roman"/>
              </a:rPr>
              <a:t>: </a:t>
            </a:r>
            <a:r>
              <a:rPr lang="en-US" sz="1200" i="1" dirty="0">
                <a:latin typeface="Times New Roman"/>
                <a:cs typeface="Times New Roman"/>
              </a:rPr>
              <a:t>A method of forecasting by committee that uses a questionnaire to accumulate foresight analysis by experts whose responses are compiled and then re-circulated (anonymously) in order to reduce the range of responses and close in on expert consensus about the future.</a:t>
            </a:r>
            <a:r>
              <a:rPr lang="en-US" sz="1200" baseline="30000" dirty="0">
                <a:latin typeface="Times New Roman"/>
                <a:cs typeface="Times New Roman"/>
              </a:rPr>
              <a:t> </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Real-Time Delphi</a:t>
            </a:r>
            <a:r>
              <a:rPr lang="en-US" sz="1200" dirty="0">
                <a:latin typeface="Times New Roman"/>
                <a:cs typeface="Times New Roman"/>
              </a:rPr>
              <a:t>: </a:t>
            </a:r>
            <a:r>
              <a:rPr lang="en-US" sz="1200" i="1" dirty="0">
                <a:latin typeface="Times New Roman"/>
                <a:cs typeface="Times New Roman"/>
              </a:rPr>
              <a:t>An online version of the Delphi questionnaire that harnesses expert opinion about the future on an accelerated basis.</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Futures wheel:</a:t>
            </a:r>
            <a:r>
              <a:rPr lang="en-US" sz="1200" dirty="0">
                <a:latin typeface="Times New Roman"/>
                <a:cs typeface="Times New Roman"/>
              </a:rPr>
              <a:t> </a:t>
            </a:r>
            <a:r>
              <a:rPr lang="en-US" sz="1200" i="1" dirty="0">
                <a:latin typeface="Times New Roman"/>
                <a:cs typeface="Times New Roman"/>
              </a:rPr>
              <a:t>A structured brainstorming technique that uses a wheel-and-spoke like graphic arrangement to consider the primary and secondary impacts around a central trend or hypothetical event.</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Implications wheel</a:t>
            </a:r>
            <a:r>
              <a:rPr lang="en-US" sz="1200" dirty="0">
                <a:latin typeface="Times New Roman"/>
                <a:cs typeface="Times New Roman"/>
              </a:rPr>
              <a:t>: </a:t>
            </a:r>
            <a:r>
              <a:rPr lang="en-US" sz="1200" i="1" dirty="0">
                <a:latin typeface="Times New Roman"/>
                <a:cs typeface="Times New Roman"/>
              </a:rPr>
              <a:t>A structured brainstorming technique that arranges second, third and fourth order events around a central trend or hypothetical events, and uses probabilities to score potential implications.</a:t>
            </a:r>
            <a:endParaRPr lang="en-US" sz="1200" dirty="0">
              <a:latin typeface="Times New Roman"/>
              <a:cs typeface="Times New Roman"/>
            </a:endParaRPr>
          </a:p>
          <a:p>
            <a:pPr>
              <a:buNone/>
            </a:pPr>
            <a:r>
              <a:rPr lang="en-US" sz="1200" dirty="0">
                <a:latin typeface="Times New Roman"/>
                <a:cs typeface="Times New Roman"/>
              </a:rPr>
              <a:t> </a:t>
            </a: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latin typeface="Times New Roman"/>
                <a:cs typeface="Times New Roman"/>
              </a:rPr>
              <a:t>Foresight Methodologies </a:t>
            </a:r>
            <a:br>
              <a:rPr lang="en-US" sz="2400" b="1" dirty="0">
                <a:latin typeface="Times New Roman"/>
                <a:cs typeface="Times New Roman"/>
              </a:rPr>
            </a:br>
            <a:r>
              <a:rPr lang="en-US" sz="2400" dirty="0">
                <a:latin typeface="Times New Roman"/>
                <a:cs typeface="Times New Roman"/>
              </a:rPr>
              <a:t>(featured in </a:t>
            </a:r>
            <a:r>
              <a:rPr lang="en-US" sz="2400" i="1" u="sng" dirty="0">
                <a:latin typeface="Times New Roman"/>
                <a:cs typeface="Times New Roman"/>
              </a:rPr>
              <a:t>Anticipatory Governance Practical Upgrades</a:t>
            </a:r>
            <a:r>
              <a:rPr lang="en-US" sz="2400" dirty="0">
                <a:latin typeface="Times New Roman"/>
                <a:cs typeface="Times New Roman"/>
              </a:rPr>
              <a:t>)</a:t>
            </a:r>
          </a:p>
        </p:txBody>
      </p:sp>
      <p:sp>
        <p:nvSpPr>
          <p:cNvPr id="3" name="Content Placeholder 2"/>
          <p:cNvSpPr>
            <a:spLocks noGrp="1"/>
          </p:cNvSpPr>
          <p:nvPr>
            <p:ph idx="1"/>
          </p:nvPr>
        </p:nvSpPr>
        <p:spPr>
          <a:xfrm>
            <a:off x="457200" y="1121144"/>
            <a:ext cx="8229600" cy="4525963"/>
          </a:xfrm>
        </p:spPr>
        <p:txBody>
          <a:bodyPr>
            <a:noAutofit/>
          </a:bodyPr>
          <a:lstStyle/>
          <a:p>
            <a:pPr>
              <a:buNone/>
            </a:pPr>
            <a:r>
              <a:rPr lang="en-US" sz="1200" dirty="0">
                <a:latin typeface="Times New Roman"/>
                <a:cs typeface="Times New Roman"/>
              </a:rPr>
              <a:t> </a:t>
            </a:r>
          </a:p>
          <a:p>
            <a:pPr>
              <a:buNone/>
            </a:pPr>
            <a:r>
              <a:rPr lang="en-US" sz="1200" b="1" dirty="0">
                <a:latin typeface="Times New Roman"/>
                <a:cs typeface="Times New Roman"/>
              </a:rPr>
              <a:t>Issues-analysis</a:t>
            </a:r>
            <a:r>
              <a:rPr lang="en-US" sz="1200" dirty="0">
                <a:latin typeface="Times New Roman"/>
                <a:cs typeface="Times New Roman"/>
              </a:rPr>
              <a:t>: </a:t>
            </a:r>
            <a:r>
              <a:rPr lang="en-US" sz="1200" i="1" dirty="0">
                <a:latin typeface="Times New Roman"/>
                <a:cs typeface="Times New Roman"/>
              </a:rPr>
              <a:t>A method of systematically “unpacking” the dilemmas, cross-category implications, and unasked questions that arise from trends, hypothetical future events, and alternative policy choices.</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Historical analogy</a:t>
            </a:r>
            <a:r>
              <a:rPr lang="en-US" sz="1200" dirty="0">
                <a:latin typeface="Times New Roman"/>
                <a:cs typeface="Times New Roman"/>
              </a:rPr>
              <a:t>: </a:t>
            </a:r>
            <a:r>
              <a:rPr lang="en-US" sz="1200" i="1" dirty="0">
                <a:latin typeface="Times New Roman"/>
                <a:cs typeface="Times New Roman"/>
              </a:rPr>
              <a:t>a method of using the dynamics of events in the past to understand the dynamics underlying current and future events.</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Horizon scanning</a:t>
            </a:r>
            <a:r>
              <a:rPr lang="en-US" sz="1200" dirty="0">
                <a:latin typeface="Times New Roman"/>
                <a:cs typeface="Times New Roman"/>
              </a:rPr>
              <a:t>: </a:t>
            </a:r>
            <a:r>
              <a:rPr lang="en-US" sz="1200" i="1" dirty="0">
                <a:latin typeface="Times New Roman"/>
                <a:cs typeface="Times New Roman"/>
              </a:rPr>
              <a:t>systematic monitoring and examination of current events (across categories) in order to detect early signs of potential major impending developments and how they might influence the future so that early action can be taken. </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Environmental scanning: </a:t>
            </a:r>
            <a:r>
              <a:rPr lang="en-US" sz="1200" i="1" dirty="0">
                <a:latin typeface="Times New Roman"/>
                <a:cs typeface="Times New Roman"/>
              </a:rPr>
              <a:t>systematic monitoring of an internal and/or external environment in order to detect opportunities and threats in advance so that early action can be taken. </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Morphological analysis</a:t>
            </a:r>
            <a:r>
              <a:rPr lang="en-US" sz="1200" dirty="0">
                <a:latin typeface="Times New Roman"/>
                <a:cs typeface="Times New Roman"/>
              </a:rPr>
              <a:t>: </a:t>
            </a:r>
            <a:r>
              <a:rPr lang="en-US" sz="1200" i="1" dirty="0">
                <a:latin typeface="Times New Roman"/>
                <a:cs typeface="Times New Roman"/>
              </a:rPr>
              <a:t>a method for structuring and investigating sets of relationships contained in multi-dimensional, non-quantifiable problem spaces.</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err="1">
                <a:latin typeface="Times New Roman"/>
                <a:cs typeface="Times New Roman"/>
              </a:rPr>
              <a:t>Roadmapping</a:t>
            </a:r>
            <a:r>
              <a:rPr lang="en-US" sz="1200" dirty="0">
                <a:latin typeface="Times New Roman"/>
                <a:cs typeface="Times New Roman"/>
              </a:rPr>
              <a:t>: </a:t>
            </a:r>
            <a:r>
              <a:rPr lang="en-US" sz="1200" i="1" dirty="0">
                <a:latin typeface="Times New Roman"/>
                <a:cs typeface="Times New Roman"/>
              </a:rPr>
              <a:t>a technique of planning that identifies a sequence of goals, prospective future developments, and future “on-ramps” and “off-ramps” for </a:t>
            </a:r>
            <a:r>
              <a:rPr lang="en-US" sz="1200" i="1" dirty="0" err="1">
                <a:latin typeface="Times New Roman"/>
                <a:cs typeface="Times New Roman"/>
              </a:rPr>
              <a:t>decisionmaking</a:t>
            </a:r>
            <a:r>
              <a:rPr lang="en-US" sz="1200" i="1" dirty="0">
                <a:latin typeface="Times New Roman"/>
                <a:cs typeface="Times New Roman"/>
              </a:rPr>
              <a:t>.</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Robust decision-making</a:t>
            </a:r>
            <a:r>
              <a:rPr lang="en-US" sz="1200" i="1" dirty="0">
                <a:latin typeface="Times New Roman"/>
                <a:cs typeface="Times New Roman"/>
              </a:rPr>
              <a:t>: a method of relating short-term policy interventions to different clusters of long-term futures.</a:t>
            </a:r>
            <a:endParaRPr lang="en-US" sz="1200" dirty="0">
              <a:latin typeface="Times New Roman"/>
              <a:cs typeface="Times New Roman"/>
            </a:endParaRPr>
          </a:p>
          <a:p>
            <a:pPr>
              <a:buNone/>
            </a:pPr>
            <a:r>
              <a:rPr lang="en-US" sz="1200" dirty="0">
                <a:latin typeface="Times New Roman"/>
                <a:cs typeface="Times New Roman"/>
              </a:rPr>
              <a:t> </a:t>
            </a:r>
          </a:p>
          <a:p>
            <a:pPr>
              <a:buNone/>
            </a:pPr>
            <a:r>
              <a:rPr lang="en-US" sz="1200" b="1" dirty="0">
                <a:latin typeface="Times New Roman"/>
                <a:cs typeface="Times New Roman"/>
              </a:rPr>
              <a:t>Scenarios</a:t>
            </a:r>
            <a:r>
              <a:rPr lang="en-US" sz="1200" dirty="0">
                <a:latin typeface="Times New Roman"/>
                <a:cs typeface="Times New Roman"/>
              </a:rPr>
              <a:t>: </a:t>
            </a:r>
            <a:r>
              <a:rPr lang="en-US" sz="1200" i="1" dirty="0">
                <a:latin typeface="Times New Roman"/>
                <a:cs typeface="Times New Roman"/>
              </a:rPr>
              <a:t>case studies of the future that depict in detailed narrative how events might lead from the present to an envisioned future. Scenarios should come in sets covering a range of possible futures that provide a means to visualize outcomes of alternative courses of action, analyze their hypothetical consequences under different combinations of assumptions, and link logical sequences of events.</a:t>
            </a:r>
            <a:endParaRPr lang="en-US" sz="1200"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latin typeface="Times New Roman"/>
                <a:cs typeface="Times New Roman"/>
              </a:rPr>
              <a:t>Foresight Methodologies </a:t>
            </a:r>
            <a:br>
              <a:rPr lang="en-US" sz="2400" b="1" dirty="0">
                <a:latin typeface="Times New Roman"/>
                <a:cs typeface="Times New Roman"/>
              </a:rPr>
            </a:br>
            <a:r>
              <a:rPr lang="en-US" sz="2400" dirty="0">
                <a:latin typeface="Times New Roman"/>
                <a:cs typeface="Times New Roman"/>
              </a:rPr>
              <a:t>(featured in </a:t>
            </a:r>
            <a:r>
              <a:rPr lang="en-US" sz="2400" i="1" u="sng" dirty="0">
                <a:latin typeface="Times New Roman"/>
                <a:cs typeface="Times New Roman"/>
              </a:rPr>
              <a:t>Anticipatory Governance Practical Upgrades</a:t>
            </a:r>
            <a:r>
              <a:rPr lang="en-US" sz="2400" dirty="0">
                <a:latin typeface="Times New Roman"/>
                <a:cs typeface="Times New Roman"/>
              </a:rPr>
              <a:t>)</a:t>
            </a:r>
          </a:p>
        </p:txBody>
      </p:sp>
      <p:sp>
        <p:nvSpPr>
          <p:cNvPr id="3" name="Content Placeholder 2"/>
          <p:cNvSpPr>
            <a:spLocks noGrp="1"/>
          </p:cNvSpPr>
          <p:nvPr>
            <p:ph idx="1"/>
          </p:nvPr>
        </p:nvSpPr>
        <p:spPr/>
        <p:txBody>
          <a:bodyPr>
            <a:normAutofit fontScale="32500" lnSpcReduction="20000"/>
          </a:bodyPr>
          <a:lstStyle/>
          <a:p>
            <a:pPr>
              <a:buNone/>
            </a:pPr>
            <a:r>
              <a:rPr lang="en-US" sz="4308" dirty="0">
                <a:latin typeface="Times New Roman"/>
                <a:cs typeface="Times New Roman"/>
              </a:rPr>
              <a:t> </a:t>
            </a:r>
          </a:p>
          <a:p>
            <a:pPr>
              <a:buNone/>
            </a:pPr>
            <a:r>
              <a:rPr lang="en-US" sz="4308" b="1" dirty="0">
                <a:latin typeface="Times New Roman"/>
                <a:cs typeface="Times New Roman"/>
              </a:rPr>
              <a:t>Simulation/Modeling</a:t>
            </a:r>
            <a:r>
              <a:rPr lang="en-US" sz="4308" dirty="0">
                <a:latin typeface="Times New Roman"/>
                <a:cs typeface="Times New Roman"/>
              </a:rPr>
              <a:t>: </a:t>
            </a:r>
            <a:r>
              <a:rPr lang="en-US" sz="4308" i="1" dirty="0">
                <a:latin typeface="Times New Roman"/>
                <a:cs typeface="Times New Roman"/>
              </a:rPr>
              <a:t>a quantitative method for understanding the</a:t>
            </a:r>
            <a:r>
              <a:rPr lang="en-US" sz="4308" dirty="0">
                <a:latin typeface="Times New Roman"/>
                <a:cs typeface="Times New Roman"/>
              </a:rPr>
              <a:t> interactions of a system using a prototype, computer program, or other simplified representation of a real system. Models and simulations permit </a:t>
            </a:r>
            <a:r>
              <a:rPr lang="en-US" sz="4308" dirty="0" err="1">
                <a:latin typeface="Times New Roman"/>
                <a:cs typeface="Times New Roman"/>
              </a:rPr>
              <a:t>decisionmakers</a:t>
            </a:r>
            <a:r>
              <a:rPr lang="en-US" sz="4308" dirty="0">
                <a:latin typeface="Times New Roman"/>
                <a:cs typeface="Times New Roman"/>
              </a:rPr>
              <a:t> to experiment with interactive variables (often with large data sets) for a specified duration so as to gain understanding about a system's behavior, probabilities, and range of possible outcomes.</a:t>
            </a:r>
          </a:p>
          <a:p>
            <a:pPr>
              <a:buNone/>
            </a:pPr>
            <a:r>
              <a:rPr lang="en-US" sz="4308" dirty="0">
                <a:latin typeface="Times New Roman"/>
                <a:cs typeface="Times New Roman"/>
              </a:rPr>
              <a:t> </a:t>
            </a:r>
          </a:p>
          <a:p>
            <a:pPr>
              <a:buNone/>
            </a:pPr>
            <a:r>
              <a:rPr lang="en-US" sz="4308" b="1" dirty="0">
                <a:latin typeface="Times New Roman"/>
                <a:cs typeface="Times New Roman"/>
              </a:rPr>
              <a:t>State of the Future Index: </a:t>
            </a:r>
            <a:r>
              <a:rPr lang="en-US" sz="4308" i="1" dirty="0">
                <a:latin typeface="Times New Roman"/>
                <a:cs typeface="Times New Roman"/>
              </a:rPr>
              <a:t>an index that measures the 10-year outlook for the future based on key variables and forecasts that collectively depict whether the future promises to be better or worse.</a:t>
            </a:r>
            <a:endParaRPr lang="en-US" sz="4308" dirty="0">
              <a:latin typeface="Times New Roman"/>
              <a:cs typeface="Times New Roman"/>
            </a:endParaRPr>
          </a:p>
          <a:p>
            <a:pPr>
              <a:buNone/>
            </a:pPr>
            <a:r>
              <a:rPr lang="en-US" sz="4308" dirty="0">
                <a:latin typeface="Times New Roman"/>
                <a:cs typeface="Times New Roman"/>
              </a:rPr>
              <a:t> </a:t>
            </a:r>
          </a:p>
          <a:p>
            <a:pPr>
              <a:buNone/>
            </a:pPr>
            <a:r>
              <a:rPr lang="en-US" sz="4308" b="1" dirty="0">
                <a:latin typeface="Times New Roman"/>
                <a:cs typeface="Times New Roman"/>
              </a:rPr>
              <a:t>STEEP Implication Analysis</a:t>
            </a:r>
            <a:r>
              <a:rPr lang="en-US" sz="4308" dirty="0">
                <a:latin typeface="Times New Roman"/>
                <a:cs typeface="Times New Roman"/>
              </a:rPr>
              <a:t>: </a:t>
            </a:r>
            <a:r>
              <a:rPr lang="en-US" sz="4308" i="1" dirty="0">
                <a:latin typeface="Times New Roman"/>
                <a:cs typeface="Times New Roman"/>
              </a:rPr>
              <a:t>a method for systematically analyzing the social (S), technological (T), economic (E), environmental (E) and political (P) implications and issues related to a trend, event, decision or policy.</a:t>
            </a:r>
            <a:r>
              <a:rPr lang="en-US" sz="4308" i="1" baseline="30000" dirty="0">
                <a:latin typeface="Times New Roman"/>
                <a:cs typeface="Times New Roman"/>
              </a:rPr>
              <a:t> </a:t>
            </a:r>
            <a:endParaRPr lang="en-US" sz="4308" dirty="0">
              <a:latin typeface="Times New Roman"/>
              <a:cs typeface="Times New Roman"/>
            </a:endParaRPr>
          </a:p>
          <a:p>
            <a:pPr>
              <a:buNone/>
            </a:pPr>
            <a:r>
              <a:rPr lang="en-US" sz="4308" dirty="0">
                <a:latin typeface="Times New Roman"/>
                <a:cs typeface="Times New Roman"/>
              </a:rPr>
              <a:t> </a:t>
            </a:r>
          </a:p>
          <a:p>
            <a:pPr>
              <a:buNone/>
            </a:pPr>
            <a:r>
              <a:rPr lang="en-US" sz="4308" b="1" dirty="0">
                <a:latin typeface="Times New Roman"/>
                <a:cs typeface="Times New Roman"/>
              </a:rPr>
              <a:t>SWOT analysis: </a:t>
            </a:r>
            <a:r>
              <a:rPr lang="en-US" sz="4308" i="1" dirty="0">
                <a:latin typeface="Times New Roman"/>
                <a:cs typeface="Times New Roman"/>
              </a:rPr>
              <a:t>a method of analyzing and assigning weight to an operations’ internal factors—strengths (S) and weaknesses (W)—and external factors—opportunities (O) and threats (T)—so as to strategically match resources and capabilities to the environment</a:t>
            </a:r>
            <a:r>
              <a:rPr lang="en-US" sz="4308" dirty="0">
                <a:latin typeface="Times New Roman"/>
                <a:cs typeface="Times New Roman"/>
              </a:rPr>
              <a:t>.</a:t>
            </a:r>
          </a:p>
          <a:p>
            <a:pPr>
              <a:buNone/>
            </a:pPr>
            <a:r>
              <a:rPr lang="en-US" sz="4308" dirty="0">
                <a:latin typeface="Times New Roman"/>
                <a:cs typeface="Times New Roman"/>
              </a:rPr>
              <a:t> </a:t>
            </a:r>
          </a:p>
          <a:p>
            <a:pPr>
              <a:buNone/>
            </a:pPr>
            <a:r>
              <a:rPr lang="en-US" sz="4308" b="1" dirty="0">
                <a:latin typeface="Times New Roman"/>
                <a:cs typeface="Times New Roman"/>
              </a:rPr>
              <a:t>Trajectory Analysis:</a:t>
            </a:r>
            <a:r>
              <a:rPr lang="en-US" sz="4308" dirty="0">
                <a:latin typeface="Times New Roman"/>
                <a:cs typeface="Times New Roman"/>
              </a:rPr>
              <a:t> </a:t>
            </a:r>
            <a:r>
              <a:rPr lang="en-US" sz="4308" i="1" dirty="0">
                <a:latin typeface="Times New Roman"/>
                <a:cs typeface="Times New Roman"/>
              </a:rPr>
              <a:t>a method of assessing the directionality of trends and oncoming events so as to create manageable pathways that can aid policymakers in identifying engagement opportunities</a:t>
            </a:r>
            <a:r>
              <a:rPr lang="en-US" sz="4308" dirty="0">
                <a:latin typeface="Times New Roman"/>
                <a:cs typeface="Times New Roman"/>
              </a:rPr>
              <a:t>.</a:t>
            </a:r>
          </a:p>
          <a:p>
            <a:pPr>
              <a:buNone/>
            </a:pPr>
            <a:r>
              <a:rPr lang="en-US" sz="4308" b="1" dirty="0">
                <a:latin typeface="Times New Roman"/>
                <a:cs typeface="Times New Roman"/>
              </a:rPr>
              <a:t> </a:t>
            </a:r>
            <a:endParaRPr lang="en-US" sz="4308" dirty="0">
              <a:latin typeface="Times New Roman"/>
              <a:cs typeface="Times New Roman"/>
            </a:endParaRPr>
          </a:p>
          <a:p>
            <a:pPr>
              <a:buNone/>
            </a:pPr>
            <a:r>
              <a:rPr lang="en-US" sz="4308" b="1" dirty="0">
                <a:latin typeface="Times New Roman"/>
                <a:cs typeface="Times New Roman"/>
              </a:rPr>
              <a:t>Trend Projection: </a:t>
            </a:r>
            <a:r>
              <a:rPr lang="en-US" sz="4308" i="1" dirty="0">
                <a:latin typeface="Times New Roman"/>
                <a:cs typeface="Times New Roman"/>
              </a:rPr>
              <a:t>an extrapolation of a current trend line into the future based on historical data, rates of change, and other essential variables.</a:t>
            </a:r>
            <a:r>
              <a:rPr lang="en-US" sz="4308" baseline="30000" dirty="0">
                <a:latin typeface="Times New Roman"/>
                <a:cs typeface="Times New Roman"/>
              </a:rPr>
              <a:t> </a:t>
            </a:r>
            <a:r>
              <a:rPr lang="en-US" sz="4308" i="1" dirty="0">
                <a:latin typeface="Times New Roman"/>
                <a:cs typeface="Times New Roman"/>
              </a:rPr>
              <a:t>Projections are based on an assumption that factors will be held constant with no looming discontinuities</a:t>
            </a:r>
            <a:r>
              <a:rPr lang="en-US" sz="3692" i="1" dirty="0">
                <a:latin typeface="Times New Roman"/>
                <a:cs typeface="Times New Roman"/>
              </a:rPr>
              <a:t>.</a:t>
            </a:r>
            <a:r>
              <a:rPr lang="en-US" sz="3692" dirty="0">
                <a:latin typeface="Times New Roman"/>
                <a:cs typeface="Times New Roman"/>
              </a:rPr>
              <a:t> </a:t>
            </a:r>
          </a:p>
          <a:p>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24</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a:cs typeface="Times New Roman"/>
              </a:rPr>
              <a:t>Overview of the Project</a:t>
            </a:r>
          </a:p>
        </p:txBody>
      </p:sp>
      <p:sp>
        <p:nvSpPr>
          <p:cNvPr id="3" name="Content Placeholder 2"/>
          <p:cNvSpPr>
            <a:spLocks noGrp="1"/>
          </p:cNvSpPr>
          <p:nvPr>
            <p:ph idx="1"/>
          </p:nvPr>
        </p:nvSpPr>
        <p:spPr>
          <a:xfrm>
            <a:off x="457200" y="1447346"/>
            <a:ext cx="8229600" cy="5257800"/>
          </a:xfrm>
        </p:spPr>
        <p:txBody>
          <a:bodyPr>
            <a:normAutofit fontScale="47500" lnSpcReduction="20000"/>
          </a:bodyPr>
          <a:lstStyle/>
          <a:p>
            <a:pPr>
              <a:buNone/>
            </a:pPr>
            <a:r>
              <a:rPr lang="en-US" b="1" u="sng" dirty="0"/>
              <a:t>Overall purpose of the project</a:t>
            </a:r>
            <a:endParaRPr lang="en-US" dirty="0"/>
          </a:p>
          <a:p>
            <a:pPr>
              <a:buNone/>
            </a:pPr>
            <a:r>
              <a:rPr lang="en-US" dirty="0"/>
              <a:t>The overall goal of the project, as we have stated in our application to the RBF, is to test the proposition that foresight can be used to strengthen democracy by expanding awareness of multiple alternative futures, under conditions that permit comparative analysis of courses of action, and as a byproduct of counter-acting the effects of hyper-partisanship. </a:t>
            </a:r>
          </a:p>
          <a:p>
            <a:pPr>
              <a:buNone/>
            </a:pPr>
            <a:r>
              <a:rPr lang="en-US" dirty="0"/>
              <a:t> </a:t>
            </a:r>
          </a:p>
          <a:p>
            <a:pPr>
              <a:buNone/>
            </a:pPr>
            <a:r>
              <a:rPr lang="en-US" b="1" u="sng" dirty="0"/>
              <a:t>Function of the  Round Table Process</a:t>
            </a:r>
            <a:r>
              <a:rPr lang="en-US" b="1" dirty="0"/>
              <a:t> </a:t>
            </a:r>
            <a:endParaRPr lang="en-US" dirty="0"/>
          </a:p>
          <a:p>
            <a:pPr>
              <a:buNone/>
            </a:pPr>
            <a:r>
              <a:rPr lang="en-US" dirty="0"/>
              <a:t>The Round Table Process is the means by which we test this proposition. It accomplishes this by: (1) assembling a small, broad-based group of persons who are  experienced as observers of and participants in societal issues; (2) familiarizing this group with basic foresight methodology; (3) introducing the group to a range of very powerful long-range trends; facilitating discussion of these trends in terms of societal impact; (4) observing and characterizing changes of awareness and approach within the group. </a:t>
            </a:r>
          </a:p>
          <a:p>
            <a:pPr>
              <a:buNone/>
            </a:pPr>
            <a:r>
              <a:rPr lang="en-US" dirty="0"/>
              <a:t> </a:t>
            </a:r>
          </a:p>
          <a:p>
            <a:pPr>
              <a:buNone/>
            </a:pPr>
            <a:r>
              <a:rPr lang="en-US" dirty="0"/>
              <a:t>The first Round Table meeting was comprised of eleven persons of extraordinary personal accomplishment, and broad societal perspective. It was assisted by an outside substantive expert on trends, and by members of the Standing Advisory Group who joined to provide expertise on the use of foresight analysis. We expect that to be the pattern for the next two meetings. As the minutes indicate, the discussion was very dynamic.</a:t>
            </a:r>
          </a:p>
          <a:p>
            <a:pPr>
              <a:buNone/>
            </a:pPr>
            <a:r>
              <a:rPr lang="en-US" dirty="0"/>
              <a:t> </a:t>
            </a:r>
          </a:p>
          <a:p>
            <a:pPr>
              <a:buNone/>
            </a:pPr>
            <a:r>
              <a:rPr lang="en-US" dirty="0"/>
              <a:t> </a:t>
            </a:r>
          </a:p>
          <a:p>
            <a:pPr>
              <a:buNone/>
            </a:pPr>
            <a:endParaRPr lang="en-US" dirty="0"/>
          </a:p>
          <a:p>
            <a:pPr>
              <a:buNone/>
            </a:pPr>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3</a:t>
            </a:fld>
            <a:endParaRPr lang="en-US">
              <a:latin typeface="Times New Roman"/>
              <a:cs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Times New Roman"/>
                <a:cs typeface="Times New Roman"/>
              </a:rPr>
              <a:t>Overview of the Project</a:t>
            </a:r>
          </a:p>
        </p:txBody>
      </p:sp>
      <p:sp>
        <p:nvSpPr>
          <p:cNvPr id="3" name="Content Placeholder 2"/>
          <p:cNvSpPr>
            <a:spLocks noGrp="1"/>
          </p:cNvSpPr>
          <p:nvPr>
            <p:ph idx="1"/>
          </p:nvPr>
        </p:nvSpPr>
        <p:spPr>
          <a:xfrm>
            <a:off x="457200" y="1447346"/>
            <a:ext cx="8229600" cy="5257800"/>
          </a:xfrm>
        </p:spPr>
        <p:txBody>
          <a:bodyPr>
            <a:normAutofit fontScale="47500" lnSpcReduction="20000"/>
          </a:bodyPr>
          <a:lstStyle/>
          <a:p>
            <a:pPr>
              <a:buNone/>
            </a:pPr>
            <a:r>
              <a:rPr lang="en-US"/>
              <a:t> </a:t>
            </a:r>
            <a:endParaRPr lang="en-US" dirty="0"/>
          </a:p>
          <a:p>
            <a:pPr>
              <a:buNone/>
            </a:pPr>
            <a:r>
              <a:rPr lang="en-US" b="1" u="sng" dirty="0"/>
              <a:t>Round Table series</a:t>
            </a:r>
            <a:endParaRPr lang="en-US" dirty="0"/>
          </a:p>
          <a:p>
            <a:pPr>
              <a:buNone/>
            </a:pPr>
            <a:r>
              <a:rPr lang="en-US" dirty="0"/>
              <a:t>The project centers on three sessions of the Round Table: (1) to explore major drivers of change that arise from "disruptive" consequences of trends in technology; (2) to explore major drivers of change that arise from "disruptive" demographic trends; and (3) to apply foresight methods as a means for systematic, long-range, integrated discussion of societal implications. The first Round Table meeting occurred on 17 April. The second meeting will take place on 15 May. The third will take place on 19 June. Detailed minutes will be used to fully inform those who were not present.  A set of minutes of this type has been circulated to cover the first Round Table discussion.  </a:t>
            </a:r>
          </a:p>
          <a:p>
            <a:pPr>
              <a:buNone/>
            </a:pPr>
            <a:r>
              <a:rPr lang="en-US" dirty="0"/>
              <a:t> </a:t>
            </a:r>
          </a:p>
          <a:p>
            <a:pPr>
              <a:buNone/>
            </a:pPr>
            <a:r>
              <a:rPr lang="en-US" b="1" u="sng" dirty="0"/>
              <a:t>Second Round Table: thematic organization of time</a:t>
            </a:r>
            <a:endParaRPr lang="en-US" dirty="0"/>
          </a:p>
          <a:p>
            <a:pPr>
              <a:buNone/>
            </a:pPr>
            <a:r>
              <a:rPr lang="en-US" u="sng" dirty="0"/>
              <a:t>Morning:</a:t>
            </a:r>
            <a:r>
              <a:rPr lang="en-US" dirty="0"/>
              <a:t> Data presented to members regarding the transformation of the United States population from a system based on majority plus minorities, to a system comprised of minorities.</a:t>
            </a:r>
          </a:p>
          <a:p>
            <a:pPr>
              <a:buNone/>
            </a:pPr>
            <a:r>
              <a:rPr lang="en-US" dirty="0"/>
              <a:t>     </a:t>
            </a:r>
          </a:p>
          <a:p>
            <a:pPr>
              <a:buNone/>
            </a:pPr>
            <a:r>
              <a:rPr lang="en-US" dirty="0"/>
              <a:t>    </a:t>
            </a:r>
            <a:r>
              <a:rPr lang="en-US" u="sng" dirty="0"/>
              <a:t>Afternoon: </a:t>
            </a:r>
            <a:r>
              <a:rPr lang="en-US" dirty="0"/>
              <a:t>Round Table Members discuss long range implications of these    </a:t>
            </a:r>
          </a:p>
          <a:p>
            <a:pPr>
              <a:buNone/>
            </a:pPr>
            <a:r>
              <a:rPr lang="en-US" dirty="0"/>
              <a:t>    changes. SAG members assist from foresight  </a:t>
            </a:r>
          </a:p>
          <a:p>
            <a:pPr>
              <a:buNone/>
            </a:pPr>
            <a:r>
              <a:rPr lang="en-US" dirty="0"/>
              <a:t>    perspective.   </a:t>
            </a:r>
          </a:p>
          <a:p>
            <a:pPr>
              <a:buNone/>
            </a:pPr>
            <a:r>
              <a:rPr lang="en-US" dirty="0"/>
              <a:t> </a:t>
            </a:r>
          </a:p>
          <a:p>
            <a:pPr>
              <a:buNone/>
            </a:pPr>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4</a:t>
            </a:fld>
            <a:endParaRPr lang="en-US">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latin typeface="Times New Roman"/>
                <a:cs typeface="Times New Roman"/>
              </a:rPr>
              <a:t>Technological and Demographic Challenges</a:t>
            </a:r>
          </a:p>
        </p:txBody>
      </p:sp>
      <p:sp>
        <p:nvSpPr>
          <p:cNvPr id="3" name="Content Placeholder 2"/>
          <p:cNvSpPr>
            <a:spLocks noGrp="1"/>
          </p:cNvSpPr>
          <p:nvPr>
            <p:ph idx="1"/>
          </p:nvPr>
        </p:nvSpPr>
        <p:spPr/>
        <p:txBody>
          <a:bodyPr>
            <a:normAutofit fontScale="40000" lnSpcReduction="20000"/>
          </a:bodyPr>
          <a:lstStyle/>
          <a:p>
            <a:pPr>
              <a:buNone/>
            </a:pPr>
            <a:r>
              <a:rPr lang="en-US" sz="6737" dirty="0">
                <a:latin typeface="Times New Roman"/>
                <a:cs typeface="Times New Roman"/>
              </a:rPr>
              <a:t>How will the demographic changes facing the nation be impacted by the technological challenges identified…</a:t>
            </a:r>
            <a:endParaRPr lang="en-US" b="1" u="sng" dirty="0">
              <a:latin typeface="Times New Roman"/>
              <a:cs typeface="Times New Roman"/>
            </a:endParaRPr>
          </a:p>
          <a:p>
            <a:pPr>
              <a:buNone/>
            </a:pPr>
            <a:endParaRPr lang="en-US" b="1" u="sng" dirty="0">
              <a:latin typeface="Times New Roman"/>
              <a:cs typeface="Times New Roman"/>
            </a:endParaRPr>
          </a:p>
          <a:p>
            <a:pPr>
              <a:buNone/>
            </a:pPr>
            <a:r>
              <a:rPr lang="en-US" sz="3500" b="1" u="sng" dirty="0">
                <a:latin typeface="Times New Roman"/>
                <a:cs typeface="Times New Roman"/>
              </a:rPr>
              <a:t>Advanced Artificial Intelligence:  </a:t>
            </a:r>
            <a:r>
              <a:rPr lang="en-US" sz="3500" dirty="0">
                <a:latin typeface="Times New Roman"/>
                <a:cs typeface="Times New Roman"/>
              </a:rPr>
              <a:t> Upper-tier human skills displaced by machines learning from data, rather than from us. The almighty algorithm. Humans in the loop, but nugatory. Occult value systems. Hyper-speed. Super system of systems. Impact on democratic theory?</a:t>
            </a:r>
          </a:p>
          <a:p>
            <a:pPr>
              <a:buNone/>
            </a:pPr>
            <a:endParaRPr lang="en-US" sz="3500" dirty="0">
              <a:latin typeface="Times New Roman"/>
              <a:cs typeface="Times New Roman"/>
            </a:endParaRPr>
          </a:p>
          <a:p>
            <a:pPr>
              <a:buNone/>
            </a:pPr>
            <a:r>
              <a:rPr lang="en-US" sz="3500" b="1" u="sng" dirty="0">
                <a:latin typeface="Times New Roman"/>
                <a:cs typeface="Times New Roman"/>
              </a:rPr>
              <a:t>Synthetic Biology:  </a:t>
            </a:r>
            <a:r>
              <a:rPr lang="en-US" sz="3500" b="1" dirty="0">
                <a:latin typeface="Times New Roman"/>
                <a:cs typeface="Times New Roman"/>
              </a:rPr>
              <a:t>   </a:t>
            </a:r>
            <a:r>
              <a:rPr lang="en-US" sz="3500" dirty="0">
                <a:latin typeface="Times New Roman"/>
                <a:cs typeface="Times New Roman"/>
              </a:rPr>
              <a:t>All forms of carbon-based life subject to redesign. Profit and ambition govern development. Development essentially chaotic in its implications. Direct intervention in human genetic codes. Mimetic machine systems interacting with humans. Low entry costs. World wide activity. Implications for democratic theory?</a:t>
            </a:r>
          </a:p>
          <a:p>
            <a:pPr>
              <a:buNone/>
            </a:pPr>
            <a:endParaRPr lang="en-US" sz="3500" b="1" u="sng" dirty="0">
              <a:latin typeface="Times New Roman"/>
              <a:cs typeface="Times New Roman"/>
            </a:endParaRPr>
          </a:p>
          <a:p>
            <a:pPr>
              <a:buNone/>
            </a:pPr>
            <a:r>
              <a:rPr lang="en-US" sz="3500" b="1" u="sng" dirty="0" err="1">
                <a:latin typeface="Times New Roman"/>
                <a:cs typeface="Times New Roman"/>
              </a:rPr>
              <a:t>Anthropocene</a:t>
            </a:r>
            <a:r>
              <a:rPr lang="en-US" sz="3500" b="1" u="sng" dirty="0">
                <a:latin typeface="Times New Roman"/>
                <a:cs typeface="Times New Roman"/>
              </a:rPr>
              <a:t> climate</a:t>
            </a:r>
            <a:r>
              <a:rPr lang="en-US" sz="3500" u="sng" dirty="0">
                <a:latin typeface="Times New Roman"/>
                <a:cs typeface="Times New Roman"/>
              </a:rPr>
              <a:t>:   </a:t>
            </a:r>
            <a:r>
              <a:rPr lang="en-US" sz="3500" dirty="0">
                <a:latin typeface="Times New Roman"/>
                <a:cs typeface="Times New Roman"/>
              </a:rPr>
              <a:t> Chemistry, thermodynamics, Biology interacting rapidly and chaotically.  Not possible to return to status quo ante, where change in global climate systems was slow enough to allow evolutionary and cultural adaptation. No longer contemplating the approach of chaos, but in its midst. Best case? Self-medicate the climate: treating symptoms of climate change rather than preventive approach.  Implications for democratic theory? </a:t>
            </a:r>
          </a:p>
          <a:p>
            <a:pPr>
              <a:buNone/>
            </a:pPr>
            <a:endParaRPr lang="en-US" sz="3500" b="1" u="sng" dirty="0">
              <a:latin typeface="Times New Roman"/>
              <a:cs typeface="Times New Roman"/>
            </a:endParaRPr>
          </a:p>
          <a:p>
            <a:pPr>
              <a:buNone/>
            </a:pPr>
            <a:r>
              <a:rPr lang="en-US" sz="3500" b="1" u="sng" dirty="0" err="1">
                <a:latin typeface="Times New Roman"/>
                <a:cs typeface="Times New Roman"/>
              </a:rPr>
              <a:t>Panopticon</a:t>
            </a:r>
            <a:r>
              <a:rPr lang="en-US" sz="3500" b="1" u="sng" dirty="0">
                <a:latin typeface="Times New Roman"/>
                <a:cs typeface="Times New Roman"/>
              </a:rPr>
              <a:t>  social order:</a:t>
            </a:r>
            <a:r>
              <a:rPr lang="en-US" sz="3500" u="sng" dirty="0">
                <a:latin typeface="Times New Roman"/>
                <a:cs typeface="Times New Roman"/>
              </a:rPr>
              <a:t>  </a:t>
            </a:r>
            <a:r>
              <a:rPr lang="en-US" sz="3500" dirty="0">
                <a:latin typeface="Times New Roman"/>
                <a:cs typeface="Times New Roman"/>
              </a:rPr>
              <a:t>  Total surveillance. Anticipatory punishment based on earliest symptoms of deviance from a political defined behavioral norm.  Collective Man </a:t>
            </a:r>
            <a:r>
              <a:rPr lang="en-US" sz="3500" dirty="0" err="1">
                <a:latin typeface="Times New Roman"/>
                <a:cs typeface="Times New Roman"/>
              </a:rPr>
              <a:t>vrs</a:t>
            </a:r>
            <a:r>
              <a:rPr lang="en-US" sz="3500" dirty="0">
                <a:latin typeface="Times New Roman"/>
                <a:cs typeface="Times New Roman"/>
              </a:rPr>
              <a:t>. Enlightenment Man.  Augmented by powerful AI systems for manipulating social behavior </a:t>
            </a:r>
            <a:r>
              <a:rPr lang="en-US" sz="3500">
                <a:latin typeface="Times New Roman"/>
                <a:cs typeface="Times New Roman"/>
              </a:rPr>
              <a:t>and thought.</a:t>
            </a:r>
          </a:p>
          <a:p>
            <a:pPr>
              <a:buNone/>
            </a:pPr>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5/15/19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a:bodyPr>
          <a:lstStyle/>
          <a:p>
            <a:pPr>
              <a:buNone/>
            </a:pPr>
            <a:r>
              <a:rPr lang="en-US" dirty="0">
                <a:latin typeface="Times New Roman"/>
                <a:cs typeface="Times New Roman"/>
              </a:rPr>
              <a:t> </a:t>
            </a:r>
          </a:p>
          <a:p>
            <a:pPr>
              <a:buNone/>
            </a:pPr>
            <a:r>
              <a:rPr lang="en-US" sz="1600" b="1" dirty="0">
                <a:latin typeface="Times New Roman"/>
                <a:cs typeface="Times New Roman"/>
              </a:rPr>
              <a:t>Societal forces</a:t>
            </a:r>
            <a:endParaRPr lang="en-US" sz="1600" dirty="0">
              <a:latin typeface="Times New Roman"/>
              <a:cs typeface="Times New Roman"/>
            </a:endParaRPr>
          </a:p>
          <a:p>
            <a:pPr>
              <a:buNone/>
            </a:pPr>
            <a:r>
              <a:rPr lang="en-US" sz="1600" b="1" dirty="0">
                <a:latin typeface="Times New Roman"/>
                <a:cs typeface="Times New Roman"/>
              </a:rPr>
              <a:t>Technological Forces</a:t>
            </a:r>
          </a:p>
          <a:p>
            <a:pPr>
              <a:buNone/>
            </a:pPr>
            <a:r>
              <a:rPr lang="en-US" sz="1600" b="1" dirty="0">
                <a:latin typeface="Times New Roman"/>
                <a:cs typeface="Times New Roman"/>
              </a:rPr>
              <a:t>Economic Forces</a:t>
            </a:r>
          </a:p>
          <a:p>
            <a:pPr>
              <a:buNone/>
            </a:pPr>
            <a:r>
              <a:rPr lang="en-US" sz="1600" b="1" dirty="0">
                <a:latin typeface="Times New Roman"/>
                <a:cs typeface="Times New Roman"/>
              </a:rPr>
              <a:t>Environmental Forces</a:t>
            </a:r>
          </a:p>
          <a:p>
            <a:pPr>
              <a:buNone/>
            </a:pPr>
            <a:r>
              <a:rPr lang="en-US" sz="1600" b="1" dirty="0">
                <a:latin typeface="Times New Roman"/>
                <a:cs typeface="Times New Roman"/>
              </a:rPr>
              <a:t>Political Forces</a:t>
            </a:r>
          </a:p>
        </p:txBody>
      </p:sp>
      <p:sp>
        <p:nvSpPr>
          <p:cNvPr id="4" name="Date Placeholder 3"/>
          <p:cNvSpPr>
            <a:spLocks noGrp="1"/>
          </p:cNvSpPr>
          <p:nvPr>
            <p:ph type="dt" sz="half" idx="10"/>
          </p:nvPr>
        </p:nvSpPr>
        <p:spPr/>
        <p:txBody>
          <a:bodyPr/>
          <a:lstStyle/>
          <a:p>
            <a:r>
              <a:rPr lang="en-US">
                <a:latin typeface="Times New Roman"/>
                <a:cs typeface="Times New Roman"/>
              </a:rPr>
              <a:t>5/8/19</a:t>
            </a:r>
          </a:p>
        </p:txBody>
      </p:sp>
      <p:sp>
        <p:nvSpPr>
          <p:cNvPr id="6" name="Footer Placeholder 5"/>
          <p:cNvSpPr>
            <a:spLocks noGrp="1"/>
          </p:cNvSpPr>
          <p:nvPr>
            <p:ph type="ftr" sz="quarter" idx="11"/>
          </p:nvPr>
        </p:nvSpPr>
        <p:spPr/>
        <p:txBody>
          <a:bodyPr/>
          <a:lstStyle/>
          <a:p>
            <a:r>
              <a:rPr lang="en-US">
                <a:latin typeface="Times New Roman"/>
                <a:cs typeface="Times New Roman"/>
              </a:rPr>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latin typeface="Times New Roman"/>
                <a:cs typeface="Times New Roman"/>
              </a:rPr>
              <a:pPr/>
              <a:t>6</a:t>
            </a:fld>
            <a:endParaRPr lang="en-US">
              <a:latin typeface="Times New Roman"/>
              <a:cs typeface="Times New Roman"/>
            </a:endParaRPr>
          </a:p>
        </p:txBody>
      </p:sp>
      <p:sp>
        <p:nvSpPr>
          <p:cNvPr id="7" name="Rectangle 6"/>
          <p:cNvSpPr/>
          <p:nvPr/>
        </p:nvSpPr>
        <p:spPr>
          <a:xfrm>
            <a:off x="705533" y="1599122"/>
            <a:ext cx="7981267" cy="369332"/>
          </a:xfrm>
          <a:prstGeom prst="rect">
            <a:avLst/>
          </a:prstGeom>
        </p:spPr>
        <p:txBody>
          <a:bodyPr wrap="square">
            <a:spAutoFit/>
          </a:bodyPr>
          <a:lstStyle/>
          <a:p>
            <a:pPr>
              <a:buNone/>
            </a:pPr>
            <a:r>
              <a:rPr lang="en-US" b="1" dirty="0">
                <a:latin typeface="Times New Roman"/>
                <a:cs typeface="Times New Roman"/>
              </a:rPr>
              <a:t> </a:t>
            </a:r>
            <a:endParaRPr lang="en-US" dirty="0">
              <a:latin typeface="Times New Roman"/>
              <a:cs typeface="Times New Roman"/>
            </a:endParaRPr>
          </a:p>
        </p:txBody>
      </p:sp>
      <p:sp>
        <p:nvSpPr>
          <p:cNvPr id="8" name="Oval 7"/>
          <p:cNvSpPr/>
          <p:nvPr/>
        </p:nvSpPr>
        <p:spPr>
          <a:xfrm>
            <a:off x="2367817" y="1578611"/>
            <a:ext cx="4327269" cy="4058665"/>
          </a:xfrm>
          <a:prstGeom prst="ellipse">
            <a:avLst/>
          </a:prstGeom>
          <a:solidFill>
            <a:schemeClr val="bg1"/>
          </a:solidFill>
          <a:ln w="9525" cap="flat" cmpd="sng" algn="ctr">
            <a:solidFill>
              <a:schemeClr val="accent1">
                <a:shade val="95000"/>
                <a:satMod val="105000"/>
              </a:schemeClr>
            </a:solidFill>
            <a:prstDash val="dashDot"/>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srgbClr val="FFFFFF"/>
                </a:solidFill>
                <a:latin typeface="Times New Roman"/>
                <a:cs typeface="Times New Roman"/>
              </a:rPr>
              <a:t>Democracy as a S</a:t>
            </a:r>
            <a:r>
              <a:rPr lang="en-US" dirty="0">
                <a:solidFill>
                  <a:schemeClr val="tx1"/>
                </a:solidFill>
                <a:latin typeface="Times New Roman"/>
                <a:cs typeface="Times New Roman"/>
              </a:rPr>
              <a:t>ystem</a:t>
            </a:r>
          </a:p>
          <a:p>
            <a:pPr algn="ctr"/>
            <a:r>
              <a:rPr lang="en-US" dirty="0">
                <a:solidFill>
                  <a:schemeClr val="tx1"/>
                </a:solidFill>
                <a:latin typeface="Times New Roman"/>
                <a:cs typeface="Times New Roman"/>
              </a:rPr>
              <a:t>AI, Synthetic Biology, Climate Disruption, </a:t>
            </a:r>
            <a:r>
              <a:rPr lang="en-US" dirty="0" err="1">
                <a:solidFill>
                  <a:schemeClr val="tx1"/>
                </a:solidFill>
                <a:latin typeface="Times New Roman"/>
                <a:cs typeface="Times New Roman"/>
              </a:rPr>
              <a:t>Panopticon</a:t>
            </a:r>
            <a:r>
              <a:rPr lang="en-US" dirty="0">
                <a:solidFill>
                  <a:schemeClr val="tx1"/>
                </a:solidFill>
                <a:latin typeface="Times New Roman"/>
                <a:cs typeface="Times New Roman"/>
              </a:rPr>
              <a:t> </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“The Democratic Commons”</a:t>
            </a:r>
          </a:p>
          <a:p>
            <a:pPr algn="ctr"/>
            <a:r>
              <a:rPr lang="en-US" dirty="0">
                <a:solidFill>
                  <a:schemeClr val="tx1"/>
                </a:solidFill>
                <a:latin typeface="Times New Roman"/>
                <a:cs typeface="Times New Roman"/>
              </a:rPr>
              <a:t>Government</a:t>
            </a:r>
          </a:p>
          <a:p>
            <a:pPr algn="ctr"/>
            <a:endParaRPr lang="en-US" dirty="0">
              <a:solidFill>
                <a:schemeClr val="tx1"/>
              </a:solidFill>
              <a:latin typeface="Times New Roman"/>
              <a:cs typeface="Times New Roman"/>
            </a:endParaRPr>
          </a:p>
          <a:p>
            <a:pPr algn="ctr"/>
            <a:r>
              <a:rPr lang="en-US" dirty="0">
                <a:solidFill>
                  <a:schemeClr val="tx1"/>
                </a:solidFill>
                <a:latin typeface="Times New Roman"/>
                <a:cs typeface="Times New Roman"/>
              </a:rPr>
              <a:t>“Sectors” such as </a:t>
            </a:r>
          </a:p>
          <a:p>
            <a:pPr algn="ctr"/>
            <a:r>
              <a:rPr lang="en-US" dirty="0">
                <a:solidFill>
                  <a:schemeClr val="tx1"/>
                </a:solidFill>
                <a:latin typeface="Times New Roman"/>
                <a:cs typeface="Times New Roman"/>
              </a:rPr>
              <a:t>Age, Race, Gender, Social Status</a:t>
            </a:r>
          </a:p>
        </p:txBody>
      </p:sp>
      <p:sp>
        <p:nvSpPr>
          <p:cNvPr id="12" name="TextBox 11"/>
          <p:cNvSpPr txBox="1"/>
          <p:nvPr/>
        </p:nvSpPr>
        <p:spPr>
          <a:xfrm>
            <a:off x="3327763" y="1417638"/>
            <a:ext cx="2169509" cy="369332"/>
          </a:xfrm>
          <a:prstGeom prst="rect">
            <a:avLst/>
          </a:prstGeom>
          <a:noFill/>
        </p:spPr>
        <p:txBody>
          <a:bodyPr wrap="none" rtlCol="0">
            <a:spAutoFit/>
          </a:bodyPr>
          <a:lstStyle/>
          <a:p>
            <a:r>
              <a:rPr lang="en-US" dirty="0">
                <a:latin typeface="Times New Roman"/>
                <a:cs typeface="Times New Roman"/>
              </a:rPr>
              <a:t>Forces on the System</a:t>
            </a:r>
          </a:p>
        </p:txBody>
      </p:sp>
      <p:cxnSp>
        <p:nvCxnSpPr>
          <p:cNvPr id="14" name="Straight Arrow Connector 13"/>
          <p:cNvCxnSpPr/>
          <p:nvPr/>
        </p:nvCxnSpPr>
        <p:spPr>
          <a:xfrm rot="10800000" flipV="1">
            <a:off x="6501919" y="1599122"/>
            <a:ext cx="1223666"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1281718" y="1599122"/>
            <a:ext cx="1145031" cy="9994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rot="10800000">
            <a:off x="6806719" y="4738573"/>
            <a:ext cx="1316806"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457200" y="4785593"/>
            <a:ext cx="149477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10800000" flipV="1">
            <a:off x="7111521" y="2598573"/>
            <a:ext cx="1413668" cy="100937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705534" y="5130192"/>
            <a:ext cx="7819656" cy="1200329"/>
          </a:xfrm>
          <a:prstGeom prst="rect">
            <a:avLst/>
          </a:prstGeom>
          <a:noFill/>
        </p:spPr>
        <p:txBody>
          <a:bodyPr wrap="square" rtlCol="0">
            <a:spAutoFit/>
          </a:bodyPr>
          <a:lstStyle/>
          <a:p>
            <a:pPr>
              <a:buNone/>
            </a:pPr>
            <a:r>
              <a:rPr lang="en-US" dirty="0">
                <a:latin typeface="Times New Roman"/>
                <a:cs typeface="Times New Roman"/>
              </a:rPr>
              <a:t>“How will the sectors of our population regarding age, race, gender, social status be impacted by AI, synthetic biology, climate disruption and </a:t>
            </a:r>
            <a:r>
              <a:rPr lang="en-US" dirty="0" err="1">
                <a:latin typeface="Times New Roman"/>
                <a:cs typeface="Times New Roman"/>
              </a:rPr>
              <a:t>Panopticon</a:t>
            </a:r>
            <a:r>
              <a:rPr lang="en-US" dirty="0">
                <a:latin typeface="Times New Roman"/>
                <a:cs typeface="Times New Roman"/>
              </a:rPr>
              <a:t> in the future and how will those changes impact the democratic commons and Government? Primary, secondary, tertiary?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br>
              <a:rPr lang="en-US" dirty="0"/>
            </a:br>
            <a:br>
              <a:rPr lang="en-US" dirty="0"/>
            </a:br>
            <a:br>
              <a:rPr lang="en-US" dirty="0"/>
            </a:br>
            <a:br>
              <a:rPr lang="en-US" dirty="0"/>
            </a:br>
            <a:br>
              <a:rPr lang="en-US" dirty="0"/>
            </a:br>
            <a:r>
              <a:rPr lang="en-US" dirty="0"/>
              <a:t>Backup</a:t>
            </a:r>
          </a:p>
        </p:txBody>
      </p:sp>
      <p:sp>
        <p:nvSpPr>
          <p:cNvPr id="4" name="Date Placeholder 3"/>
          <p:cNvSpPr>
            <a:spLocks noGrp="1"/>
          </p:cNvSpPr>
          <p:nvPr>
            <p:ph type="dt" sz="half" idx="10"/>
          </p:nvPr>
        </p:nvSpPr>
        <p:spPr/>
        <p:txBody>
          <a:bodyPr/>
          <a:lstStyle/>
          <a:p>
            <a:r>
              <a:rPr lang="en-US"/>
              <a:t>5/8/19</a:t>
            </a:r>
          </a:p>
        </p:txBody>
      </p:sp>
      <p:sp>
        <p:nvSpPr>
          <p:cNvPr id="5" name="Footer Placeholder 4"/>
          <p:cNvSpPr>
            <a:spLocks noGrp="1"/>
          </p:cNvSpPr>
          <p:nvPr>
            <p:ph type="ftr" sz="quarter" idx="11"/>
          </p:nvPr>
        </p:nvSpPr>
        <p:spPr/>
        <p:txBody>
          <a:bodyPr/>
          <a:lstStyle/>
          <a:p>
            <a:r>
              <a:rPr lang="en-US"/>
              <a:t>© Leon S. Fuerth and Sheila R. Ronis</a:t>
            </a:r>
          </a:p>
        </p:txBody>
      </p:sp>
      <p:sp>
        <p:nvSpPr>
          <p:cNvPr id="6" name="Slide Number Placeholder 5"/>
          <p:cNvSpPr>
            <a:spLocks noGrp="1"/>
          </p:cNvSpPr>
          <p:nvPr>
            <p:ph type="sldNum" sz="quarter" idx="12"/>
          </p:nvPr>
        </p:nvSpPr>
        <p:spPr/>
        <p:txBody>
          <a:bodyPr/>
          <a:lstStyle/>
          <a:p>
            <a:fld id="{42C22E59-8E4F-F843-A306-747B6DBEDDF8}"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022456"/>
            <a:ext cx="8467791" cy="5454743"/>
          </a:xfrm>
        </p:spPr>
        <p:txBody>
          <a:bodyPr>
            <a:normAutofit fontScale="40000" lnSpcReduction="20000"/>
          </a:bodyPr>
          <a:lstStyle/>
          <a:p>
            <a:pPr>
              <a:buNone/>
            </a:pPr>
            <a:r>
              <a:rPr lang="en-US" dirty="0">
                <a:latin typeface="Times New Roman"/>
                <a:cs typeface="Times New Roman"/>
              </a:rPr>
              <a:t> </a:t>
            </a:r>
          </a:p>
          <a:p>
            <a:pPr algn="ctr">
              <a:buNone/>
            </a:pPr>
            <a:r>
              <a:rPr lang="en-US" sz="5000" b="1" u="sng" dirty="0">
                <a:latin typeface="Times New Roman"/>
                <a:cs typeface="Times New Roman"/>
              </a:rPr>
              <a:t>Agenda</a:t>
            </a:r>
            <a:endParaRPr lang="en-US" sz="5000" dirty="0">
              <a:latin typeface="Times New Roman"/>
              <a:cs typeface="Times New Roman"/>
            </a:endParaRPr>
          </a:p>
          <a:p>
            <a:pPr>
              <a:buNone/>
            </a:pPr>
            <a:r>
              <a:rPr lang="en-US" sz="4500" dirty="0">
                <a:latin typeface="Times New Roman"/>
                <a:cs typeface="Times New Roman"/>
              </a:rPr>
              <a:t>  </a:t>
            </a:r>
          </a:p>
          <a:p>
            <a:pPr>
              <a:buNone/>
            </a:pPr>
            <a:r>
              <a:rPr lang="en-US" sz="4500" dirty="0">
                <a:latin typeface="Times New Roman"/>
                <a:cs typeface="Times New Roman"/>
              </a:rPr>
              <a:t>The agenda will be fluid but include four topics. Times are approximate.</a:t>
            </a:r>
          </a:p>
          <a:p>
            <a:pPr>
              <a:buNone/>
            </a:pPr>
            <a:r>
              <a:rPr lang="en-US" sz="4500" b="1" dirty="0">
                <a:latin typeface="Times New Roman"/>
                <a:cs typeface="Times New Roman"/>
              </a:rPr>
              <a:t> </a:t>
            </a:r>
            <a:endParaRPr lang="en-US" sz="4500" dirty="0">
              <a:latin typeface="Times New Roman"/>
              <a:cs typeface="Times New Roman"/>
            </a:endParaRPr>
          </a:p>
          <a:p>
            <a:pPr>
              <a:buNone/>
            </a:pPr>
            <a:r>
              <a:rPr lang="en-US" sz="4500" b="1" dirty="0">
                <a:latin typeface="Times New Roman"/>
                <a:cs typeface="Times New Roman"/>
              </a:rPr>
              <a:t>State of Democracy:</a:t>
            </a:r>
            <a:r>
              <a:rPr lang="en-US" sz="4500" dirty="0">
                <a:latin typeface="Times New Roman"/>
                <a:cs typeface="Times New Roman"/>
              </a:rPr>
              <a:t> falling confidence in its adaptive capacity; growing demand for change; grid-lock over policy responses. Support for authoritarian solutions is growing. Eyes not on the future. (one hour)</a:t>
            </a:r>
          </a:p>
          <a:p>
            <a:pPr>
              <a:buNone/>
            </a:pPr>
            <a:r>
              <a:rPr lang="en-US" sz="4500" b="1" dirty="0">
                <a:latin typeface="Times New Roman"/>
                <a:cs typeface="Times New Roman"/>
              </a:rPr>
              <a:t> </a:t>
            </a:r>
            <a:endParaRPr lang="en-US" sz="4500" dirty="0">
              <a:latin typeface="Times New Roman"/>
              <a:cs typeface="Times New Roman"/>
            </a:endParaRPr>
          </a:p>
          <a:p>
            <a:pPr>
              <a:buNone/>
            </a:pPr>
            <a:r>
              <a:rPr lang="en-US" sz="4500" b="1" dirty="0">
                <a:latin typeface="Times New Roman"/>
                <a:cs typeface="Times New Roman"/>
              </a:rPr>
              <a:t>Next Generation Challenges: </a:t>
            </a:r>
            <a:r>
              <a:rPr lang="en-US" sz="4500" dirty="0">
                <a:latin typeface="Times New Roman"/>
                <a:cs typeface="Times New Roman"/>
              </a:rPr>
              <a:t>Both</a:t>
            </a:r>
            <a:r>
              <a:rPr lang="en-US" sz="4500" b="1" dirty="0">
                <a:latin typeface="Times New Roman"/>
                <a:cs typeface="Times New Roman"/>
              </a:rPr>
              <a:t> </a:t>
            </a:r>
            <a:r>
              <a:rPr lang="en-US" sz="4500" dirty="0">
                <a:latin typeface="Times New Roman"/>
                <a:cs typeface="Times New Roman"/>
              </a:rPr>
              <a:t>technology driven and demographic. Hockey-stick interactive. Concurrent. Complex. Global. May sharply intensify anti-democratic trends. Could bring to an end the chapter of human development that began in the West, with the Enlightenment.  (one hour)</a:t>
            </a:r>
          </a:p>
          <a:p>
            <a:pPr>
              <a:buNone/>
            </a:pPr>
            <a:r>
              <a:rPr lang="en-US" sz="4500" b="1" dirty="0">
                <a:latin typeface="Times New Roman"/>
                <a:cs typeface="Times New Roman"/>
              </a:rPr>
              <a:t> </a:t>
            </a:r>
            <a:endParaRPr lang="en-US" sz="4500" dirty="0">
              <a:latin typeface="Times New Roman"/>
              <a:cs typeface="Times New Roman"/>
            </a:endParaRPr>
          </a:p>
          <a:p>
            <a:pPr>
              <a:buNone/>
            </a:pPr>
            <a:r>
              <a:rPr lang="en-US" sz="4500" b="1" dirty="0">
                <a:latin typeface="Times New Roman"/>
                <a:cs typeface="Times New Roman"/>
              </a:rPr>
              <a:t>Anticipatory response/theory: </a:t>
            </a:r>
            <a:r>
              <a:rPr lang="en-US" sz="4500" dirty="0">
                <a:latin typeface="Times New Roman"/>
                <a:cs typeface="Times New Roman"/>
              </a:rPr>
              <a:t>(1)</a:t>
            </a:r>
            <a:r>
              <a:rPr lang="en-US" sz="4500" b="1" dirty="0">
                <a:latin typeface="Times New Roman"/>
                <a:cs typeface="Times New Roman"/>
              </a:rPr>
              <a:t> </a:t>
            </a:r>
            <a:r>
              <a:rPr lang="en-US" sz="4500" dirty="0">
                <a:latin typeface="Times New Roman"/>
                <a:cs typeface="Times New Roman"/>
              </a:rPr>
              <a:t>Foresight methods to provide earlier alert based on first signals. Tracking. (2) Systems-based approach to promote awareness of primary, secondary, tertiary consequences of trends; (3) Systems approach for better understanding of actions taken and not taken. (working lunch) (one hour)</a:t>
            </a:r>
          </a:p>
          <a:p>
            <a:pPr>
              <a:buNone/>
            </a:pPr>
            <a:r>
              <a:rPr lang="en-US" sz="4500" b="1" dirty="0">
                <a:latin typeface="Times New Roman"/>
                <a:cs typeface="Times New Roman"/>
              </a:rPr>
              <a:t> </a:t>
            </a:r>
            <a:endParaRPr lang="en-US" sz="4500" dirty="0">
              <a:latin typeface="Times New Roman"/>
              <a:cs typeface="Times New Roman"/>
            </a:endParaRPr>
          </a:p>
          <a:p>
            <a:pPr>
              <a:buNone/>
            </a:pPr>
            <a:r>
              <a:rPr lang="en-US" sz="4500" b="1" dirty="0">
                <a:latin typeface="Times New Roman"/>
                <a:cs typeface="Times New Roman"/>
              </a:rPr>
              <a:t>Anticipatory response/demonstrate</a:t>
            </a:r>
            <a:r>
              <a:rPr lang="en-US" sz="4500" dirty="0">
                <a:latin typeface="Times New Roman"/>
                <a:cs typeface="Times New Roman"/>
              </a:rPr>
              <a:t>: (1) system map; (2) future’s matrix (afternoon session). (3) Evaluation (two hours)</a:t>
            </a:r>
          </a:p>
          <a:p>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6" name="Footer Placeholder 5"/>
          <p:cNvSpPr>
            <a:spLocks noGrp="1"/>
          </p:cNvSpPr>
          <p:nvPr>
            <p:ph type="ftr" sz="quarter" idx="11"/>
          </p:nvPr>
        </p:nvSpPr>
        <p:spPr/>
        <p:txBody>
          <a:bodyPr/>
          <a:lstStyle/>
          <a:p>
            <a:r>
              <a:rPr lang="en-US"/>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a:cs typeface="Times New Roman"/>
              </a:rPr>
              <a:t>Project on Foresight and Democracy</a:t>
            </a:r>
          </a:p>
        </p:txBody>
      </p:sp>
      <p:sp>
        <p:nvSpPr>
          <p:cNvPr id="3" name="Content Placeholder 2"/>
          <p:cNvSpPr>
            <a:spLocks noGrp="1"/>
          </p:cNvSpPr>
          <p:nvPr>
            <p:ph idx="1"/>
          </p:nvPr>
        </p:nvSpPr>
        <p:spPr>
          <a:xfrm>
            <a:off x="457199" y="1153396"/>
            <a:ext cx="8467791" cy="5454743"/>
          </a:xfrm>
        </p:spPr>
        <p:txBody>
          <a:bodyPr>
            <a:normAutofit fontScale="70000" lnSpcReduction="20000"/>
          </a:bodyPr>
          <a:lstStyle/>
          <a:p>
            <a:pPr>
              <a:buNone/>
            </a:pPr>
            <a:r>
              <a:rPr lang="en-US" dirty="0">
                <a:latin typeface="Times New Roman"/>
                <a:cs typeface="Times New Roman"/>
              </a:rPr>
              <a:t> </a:t>
            </a:r>
          </a:p>
          <a:p>
            <a:pPr algn="ctr">
              <a:buNone/>
            </a:pPr>
            <a:r>
              <a:rPr lang="en-US" sz="4500" dirty="0">
                <a:latin typeface="Times New Roman"/>
                <a:cs typeface="Times New Roman"/>
              </a:rPr>
              <a:t>(one hour)</a:t>
            </a:r>
          </a:p>
          <a:p>
            <a:pPr>
              <a:buNone/>
            </a:pPr>
            <a:r>
              <a:rPr lang="en-US" sz="4500" b="1" dirty="0">
                <a:latin typeface="Times New Roman"/>
                <a:cs typeface="Times New Roman"/>
              </a:rPr>
              <a:t>State of Democracy:</a:t>
            </a:r>
            <a:r>
              <a:rPr lang="en-US" sz="4500" dirty="0">
                <a:latin typeface="Times New Roman"/>
                <a:cs typeface="Times New Roman"/>
              </a:rPr>
              <a:t> </a:t>
            </a:r>
          </a:p>
          <a:p>
            <a:pPr>
              <a:buNone/>
            </a:pPr>
            <a:endParaRPr lang="en-US" sz="4500" dirty="0">
              <a:latin typeface="Times New Roman"/>
              <a:cs typeface="Times New Roman"/>
            </a:endParaRPr>
          </a:p>
          <a:p>
            <a:pPr>
              <a:buNone/>
            </a:pPr>
            <a:r>
              <a:rPr lang="en-US" sz="4500" dirty="0">
                <a:latin typeface="Times New Roman"/>
                <a:cs typeface="Times New Roman"/>
              </a:rPr>
              <a:t>	falling confidence in its adaptive capacity; </a:t>
            </a:r>
          </a:p>
          <a:p>
            <a:pPr>
              <a:buNone/>
            </a:pPr>
            <a:r>
              <a:rPr lang="en-US" sz="4500" dirty="0">
                <a:latin typeface="Times New Roman"/>
                <a:cs typeface="Times New Roman"/>
              </a:rPr>
              <a:t>	growing demand for change; </a:t>
            </a:r>
          </a:p>
          <a:p>
            <a:pPr>
              <a:buNone/>
            </a:pPr>
            <a:r>
              <a:rPr lang="en-US" sz="4500" dirty="0">
                <a:latin typeface="Times New Roman"/>
                <a:cs typeface="Times New Roman"/>
              </a:rPr>
              <a:t>	grid-lock over policy responses. </a:t>
            </a:r>
          </a:p>
          <a:p>
            <a:pPr>
              <a:buNone/>
            </a:pPr>
            <a:endParaRPr lang="en-US" sz="4500" dirty="0">
              <a:latin typeface="Times New Roman"/>
              <a:cs typeface="Times New Roman"/>
            </a:endParaRPr>
          </a:p>
          <a:p>
            <a:pPr>
              <a:buNone/>
            </a:pPr>
            <a:r>
              <a:rPr lang="en-US" sz="4500" dirty="0">
                <a:latin typeface="Times New Roman"/>
                <a:cs typeface="Times New Roman"/>
              </a:rPr>
              <a:t>Support for authoritarian solutions is growing. Eyes not on the future. </a:t>
            </a:r>
          </a:p>
          <a:p>
            <a:pPr>
              <a:buNone/>
            </a:pPr>
            <a:r>
              <a:rPr lang="en-US" sz="4500" b="1" dirty="0">
                <a:latin typeface="Times New Roman"/>
                <a:cs typeface="Times New Roman"/>
              </a:rPr>
              <a:t> </a:t>
            </a:r>
            <a:endParaRPr lang="en-US" sz="4500" dirty="0">
              <a:latin typeface="Times New Roman"/>
              <a:cs typeface="Times New Roman"/>
            </a:endParaRPr>
          </a:p>
          <a:p>
            <a:endParaRPr lang="en-US" dirty="0">
              <a:latin typeface="Times New Roman"/>
              <a:cs typeface="Times New Roman"/>
            </a:endParaRPr>
          </a:p>
        </p:txBody>
      </p:sp>
      <p:sp>
        <p:nvSpPr>
          <p:cNvPr id="4" name="Date Placeholder 3"/>
          <p:cNvSpPr>
            <a:spLocks noGrp="1"/>
          </p:cNvSpPr>
          <p:nvPr>
            <p:ph type="dt" sz="half" idx="10"/>
          </p:nvPr>
        </p:nvSpPr>
        <p:spPr/>
        <p:txBody>
          <a:bodyPr/>
          <a:lstStyle/>
          <a:p>
            <a:r>
              <a:rPr lang="en-US"/>
              <a:t>5/8/19</a:t>
            </a:r>
          </a:p>
        </p:txBody>
      </p:sp>
      <p:sp>
        <p:nvSpPr>
          <p:cNvPr id="6" name="Footer Placeholder 5"/>
          <p:cNvSpPr>
            <a:spLocks noGrp="1"/>
          </p:cNvSpPr>
          <p:nvPr>
            <p:ph type="ftr" sz="quarter" idx="11"/>
          </p:nvPr>
        </p:nvSpPr>
        <p:spPr/>
        <p:txBody>
          <a:bodyPr/>
          <a:lstStyle/>
          <a:p>
            <a:r>
              <a:rPr lang="en-US"/>
              <a:t>© Leon S. Fuerth and Sheila R. Ronis</a:t>
            </a:r>
          </a:p>
        </p:txBody>
      </p:sp>
      <p:sp>
        <p:nvSpPr>
          <p:cNvPr id="5" name="Slide Number Placeholder 4"/>
          <p:cNvSpPr>
            <a:spLocks noGrp="1"/>
          </p:cNvSpPr>
          <p:nvPr>
            <p:ph type="sldNum" sz="quarter" idx="12"/>
          </p:nvPr>
        </p:nvSpPr>
        <p:spPr/>
        <p:txBody>
          <a:bodyPr/>
          <a:lstStyle/>
          <a:p>
            <a:fld id="{42C22E59-8E4F-F843-A306-747B6DBEDDF8}" type="slidenum">
              <a:rPr lang="en-US" smtClean="0"/>
              <a:pPr/>
              <a:t>9</a:t>
            </a:fld>
            <a:endParaRPr lang="en-US"/>
          </a:p>
        </p:txBody>
      </p:sp>
    </p:spTree>
  </p:cSld>
  <p:clrMapOvr>
    <a:masterClrMapping/>
  </p:clrMapOvr>
</p:sld>
</file>

<file path=ppt/theme/theme1.xml><?xml version="1.0" encoding="utf-8"?>
<a:theme xmlns:a="http://schemas.openxmlformats.org/drawingml/2006/main" name="PNSRPres2-20-10">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0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Verdana" pitchFamily="-106"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NDUIF4.6.19.pptx</Template>
  <TotalTime>450</TotalTime>
  <Words>1174</Words>
  <Application>Microsoft Office PowerPoint</Application>
  <PresentationFormat>On-screen Show (4:3)</PresentationFormat>
  <Paragraphs>319</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Times New Roman</vt:lpstr>
      <vt:lpstr>Verdana</vt:lpstr>
      <vt:lpstr>Wingdings</vt:lpstr>
      <vt:lpstr>PNSRPres2-20-10</vt:lpstr>
      <vt:lpstr>Project on Foresight and Democracy FFCOI Round Table Exercise Rockefeller Brothers Fund  Leon S. Fuerth and Sheila R. Ronis Co-Principal Investigators</vt:lpstr>
      <vt:lpstr>Project on Foresight and Democracy</vt:lpstr>
      <vt:lpstr>Overview of the Project</vt:lpstr>
      <vt:lpstr>Overview of the Project</vt:lpstr>
      <vt:lpstr>Technological and Demographic Challenges</vt:lpstr>
      <vt:lpstr>Project on Foresight and Democracy</vt:lpstr>
      <vt:lpstr>      Backup</vt:lpstr>
      <vt:lpstr>Project on Foresight and Democracy</vt:lpstr>
      <vt:lpstr>Project on Foresight and Democracy</vt:lpstr>
      <vt:lpstr>Project on Foresight and Democracy</vt:lpstr>
      <vt:lpstr>Demographic Challenges Mark Lopez, Pew Foundation</vt:lpstr>
      <vt:lpstr>Project on Foresight and Democracy</vt:lpstr>
      <vt:lpstr>Project on Foresight and Democracy</vt:lpstr>
      <vt:lpstr>Project on Foresight and Democracy</vt:lpstr>
      <vt:lpstr>Project on Foresight and Democracy</vt:lpstr>
      <vt:lpstr>Anticipatory response/theory Review</vt:lpstr>
      <vt:lpstr>The World is a System</vt:lpstr>
      <vt:lpstr>The World is a System</vt:lpstr>
      <vt:lpstr>The World is a System</vt:lpstr>
      <vt:lpstr>The World is a System</vt:lpstr>
      <vt:lpstr>Anticipatory response/application</vt:lpstr>
      <vt:lpstr>Foresight Methodologies  (featured in Anticipatory Governance Practical Upgrades)</vt:lpstr>
      <vt:lpstr>Foresight Methodologies  (featured in Anticipatory Governance Practical Upgrades)</vt:lpstr>
      <vt:lpstr>Foresight Methodologies  (featured in Anticipatory Governance Practical Upgrades)</vt:lpstr>
    </vt:vector>
  </TitlesOfParts>
  <Company>Walsh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on Foresight and Democracy Round Table 1 Rockefeller Brothers Fund  Leon S. Fuerth and Sheila R. Ronis Co-Principle Investigators</dc:title>
  <dc:creator>Office 2004 Test Drive User</dc:creator>
  <cp:lastModifiedBy>Sharaelle Grzesiak</cp:lastModifiedBy>
  <cp:revision>19</cp:revision>
  <dcterms:created xsi:type="dcterms:W3CDTF">2019-05-07T22:10:33Z</dcterms:created>
  <dcterms:modified xsi:type="dcterms:W3CDTF">2019-05-10T02:26:49Z</dcterms:modified>
</cp:coreProperties>
</file>