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1"/>
  </p:notesMasterIdLst>
  <p:sldIdLst>
    <p:sldId id="257" r:id="rId2"/>
    <p:sldId id="258" r:id="rId3"/>
    <p:sldId id="259" r:id="rId4"/>
    <p:sldId id="260" r:id="rId5"/>
    <p:sldId id="261" r:id="rId6"/>
    <p:sldId id="331" r:id="rId7"/>
    <p:sldId id="262" r:id="rId8"/>
    <p:sldId id="263" r:id="rId9"/>
    <p:sldId id="264" r:id="rId10"/>
    <p:sldId id="265" r:id="rId11"/>
    <p:sldId id="309" r:id="rId12"/>
    <p:sldId id="310" r:id="rId13"/>
    <p:sldId id="266" r:id="rId14"/>
    <p:sldId id="311" r:id="rId15"/>
    <p:sldId id="267" r:id="rId16"/>
    <p:sldId id="268" r:id="rId17"/>
    <p:sldId id="312" r:id="rId18"/>
    <p:sldId id="269" r:id="rId19"/>
    <p:sldId id="313" r:id="rId20"/>
    <p:sldId id="314" r:id="rId21"/>
    <p:sldId id="270" r:id="rId22"/>
    <p:sldId id="271" r:id="rId23"/>
    <p:sldId id="272" r:id="rId24"/>
    <p:sldId id="332" r:id="rId25"/>
    <p:sldId id="273" r:id="rId26"/>
    <p:sldId id="274" r:id="rId27"/>
    <p:sldId id="315" r:id="rId28"/>
    <p:sldId id="275" r:id="rId29"/>
    <p:sldId id="333" r:id="rId30"/>
    <p:sldId id="316" r:id="rId31"/>
    <p:sldId id="334" r:id="rId32"/>
    <p:sldId id="335" r:id="rId33"/>
    <p:sldId id="276" r:id="rId34"/>
    <p:sldId id="336" r:id="rId35"/>
    <p:sldId id="317" r:id="rId36"/>
    <p:sldId id="277" r:id="rId37"/>
    <p:sldId id="278" r:id="rId38"/>
    <p:sldId id="279" r:id="rId39"/>
    <p:sldId id="379" r:id="rId40"/>
    <p:sldId id="280" r:id="rId41"/>
    <p:sldId id="281" r:id="rId42"/>
    <p:sldId id="319" r:id="rId43"/>
    <p:sldId id="320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53" r:id="rId52"/>
    <p:sldId id="354" r:id="rId53"/>
    <p:sldId id="345" r:id="rId54"/>
    <p:sldId id="349" r:id="rId55"/>
    <p:sldId id="350" r:id="rId56"/>
    <p:sldId id="346" r:id="rId57"/>
    <p:sldId id="355" r:id="rId58"/>
    <p:sldId id="351" r:id="rId59"/>
    <p:sldId id="352" r:id="rId60"/>
    <p:sldId id="282" r:id="rId61"/>
    <p:sldId id="321" r:id="rId62"/>
    <p:sldId id="283" r:id="rId63"/>
    <p:sldId id="322" r:id="rId64"/>
    <p:sldId id="284" r:id="rId65"/>
    <p:sldId id="323" r:id="rId66"/>
    <p:sldId id="324" r:id="rId67"/>
    <p:sldId id="285" r:id="rId68"/>
    <p:sldId id="325" r:id="rId69"/>
    <p:sldId id="326" r:id="rId70"/>
    <p:sldId id="286" r:id="rId71"/>
    <p:sldId id="327" r:id="rId72"/>
    <p:sldId id="328" r:id="rId73"/>
    <p:sldId id="329" r:id="rId74"/>
    <p:sldId id="356" r:id="rId75"/>
    <p:sldId id="357" r:id="rId76"/>
    <p:sldId id="358" r:id="rId77"/>
    <p:sldId id="359" r:id="rId78"/>
    <p:sldId id="360" r:id="rId79"/>
    <p:sldId id="364" r:id="rId80"/>
    <p:sldId id="287" r:id="rId81"/>
    <p:sldId id="365" r:id="rId82"/>
    <p:sldId id="330" r:id="rId83"/>
    <p:sldId id="288" r:id="rId84"/>
    <p:sldId id="289" r:id="rId85"/>
    <p:sldId id="290" r:id="rId86"/>
    <p:sldId id="366" r:id="rId87"/>
    <p:sldId id="291" r:id="rId88"/>
    <p:sldId id="292" r:id="rId89"/>
    <p:sldId id="293" r:id="rId90"/>
    <p:sldId id="294" r:id="rId91"/>
    <p:sldId id="295" r:id="rId92"/>
    <p:sldId id="362" r:id="rId93"/>
    <p:sldId id="296" r:id="rId94"/>
    <p:sldId id="367" r:id="rId95"/>
    <p:sldId id="297" r:id="rId96"/>
    <p:sldId id="298" r:id="rId97"/>
    <p:sldId id="299" r:id="rId98"/>
    <p:sldId id="300" r:id="rId99"/>
    <p:sldId id="301" r:id="rId100"/>
    <p:sldId id="368" r:id="rId101"/>
    <p:sldId id="302" r:id="rId102"/>
    <p:sldId id="380" r:id="rId103"/>
    <p:sldId id="303" r:id="rId104"/>
    <p:sldId id="304" r:id="rId105"/>
    <p:sldId id="305" r:id="rId106"/>
    <p:sldId id="306" r:id="rId107"/>
    <p:sldId id="307" r:id="rId108"/>
    <p:sldId id="308" r:id="rId109"/>
    <p:sldId id="369" r:id="rId110"/>
    <p:sldId id="370" r:id="rId111"/>
    <p:sldId id="371" r:id="rId112"/>
    <p:sldId id="372" r:id="rId113"/>
    <p:sldId id="373" r:id="rId114"/>
    <p:sldId id="374" r:id="rId115"/>
    <p:sldId id="375" r:id="rId116"/>
    <p:sldId id="376" r:id="rId117"/>
    <p:sldId id="377" r:id="rId118"/>
    <p:sldId id="378" r:id="rId119"/>
    <p:sldId id="363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1" d="100"/>
          <a:sy n="71" d="100"/>
        </p:scale>
        <p:origin x="-104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7F1A-A30E-D04F-91C3-7EC94A8007D1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28047-E3A1-FE47-8862-241A241FC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8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28047-E3A1-FE47-8862-241A241FC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5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28047-E3A1-FE47-8862-241A241FC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6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9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6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1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9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79D64-CEF5-BC43-B037-2D7D57D99257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ator@hawaii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ator@hawaii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257691"/>
            <a:ext cx="8975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The evolution of</a:t>
            </a:r>
            <a:r>
              <a:rPr lang="en-US" sz="4400" b="1" dirty="0"/>
              <a:t> </a:t>
            </a:r>
            <a:r>
              <a:rPr lang="en-US" sz="4400" b="1" dirty="0">
                <a:latin typeface="SchoolHouse Printed A"/>
              </a:rPr>
              <a:t>Collapse</a:t>
            </a:r>
            <a:r>
              <a:rPr lang="en-US" sz="4400" b="1" dirty="0"/>
              <a:t> </a:t>
            </a:r>
            <a:endParaRPr lang="en-US" sz="4400" b="1" dirty="0" smtClean="0"/>
          </a:p>
          <a:p>
            <a:pPr algn="ctr"/>
            <a:r>
              <a:rPr lang="en-US" sz="4000" b="1" dirty="0" smtClean="0"/>
              <a:t>and </a:t>
            </a:r>
            <a:r>
              <a:rPr lang="en-US" sz="4000" b="1" dirty="0"/>
              <a:t>other futures </a:t>
            </a:r>
            <a:endParaRPr lang="en-US" sz="4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68080" y="3055776"/>
            <a:ext cx="8975920" cy="400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PUBLIC SECTOR FORESIGHT NETWORK </a:t>
            </a:r>
            <a:r>
              <a:rPr lang="en-US" sz="2800" b="1" dirty="0" smtClean="0"/>
              <a:t>Meeting </a:t>
            </a:r>
          </a:p>
          <a:p>
            <a:pPr algn="ctr"/>
            <a:r>
              <a:rPr lang="en-US" sz="2800" b="1" dirty="0" smtClean="0"/>
              <a:t>July 31, 2019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r>
              <a:rPr lang="en-US" sz="2400" b="1" dirty="0" smtClean="0"/>
              <a:t>Jim Dator</a:t>
            </a:r>
          </a:p>
          <a:p>
            <a:pPr algn="ctr"/>
            <a:r>
              <a:rPr lang="en-US" sz="2400" b="1" dirty="0" smtClean="0"/>
              <a:t>Hawaii Research Center for Futures Studies</a:t>
            </a:r>
          </a:p>
          <a:p>
            <a:pPr algn="ctr"/>
            <a:r>
              <a:rPr lang="en-US" sz="2400" b="1" dirty="0" smtClean="0"/>
              <a:t>Department of Political Science</a:t>
            </a:r>
          </a:p>
          <a:p>
            <a:pPr algn="ctr"/>
            <a:r>
              <a:rPr lang="en-US" sz="2400" b="1" dirty="0" smtClean="0"/>
              <a:t>University of Hawaii at </a:t>
            </a:r>
            <a:r>
              <a:rPr lang="en-US" sz="2400" b="1" dirty="0" err="1" smtClean="0"/>
              <a:t>Manoa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>
                <a:hlinkClick r:id="rId2"/>
              </a:rPr>
              <a:t>dator@hawaii.edu</a:t>
            </a:r>
            <a:endParaRPr lang="en-US" sz="2400" b="1" dirty="0" smtClean="0"/>
          </a:p>
          <a:p>
            <a:pPr algn="ctr"/>
            <a:endParaRPr lang="en-US" dirty="0"/>
          </a:p>
        </p:txBody>
      </p:sp>
      <p:pic>
        <p:nvPicPr>
          <p:cNvPr id="16" name="Picture 15" descr="Screen Shot 2019-06-29 at 12.5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1725258"/>
            <a:ext cx="3794515" cy="1198268"/>
          </a:xfrm>
          <a:prstGeom prst="rect">
            <a:avLst/>
          </a:prstGeom>
        </p:spPr>
      </p:pic>
      <p:pic>
        <p:nvPicPr>
          <p:cNvPr id="17" name="Picture 4" descr="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66" y="1725258"/>
            <a:ext cx="4786833" cy="133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5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17857"/>
            <a:ext cx="89945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 </a:t>
            </a:r>
            <a:r>
              <a:rPr lang="en-US" sz="2800" dirty="0" smtClean="0"/>
              <a:t>every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Buckminster Fuller, Arthur C Clarke, and Herman Kahn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there was a </a:t>
            </a:r>
            <a:r>
              <a:rPr lang="en-US" sz="2800" dirty="0" smtClean="0"/>
              <a:t>Rachel </a:t>
            </a:r>
            <a:r>
              <a:rPr lang="en-US" sz="2800" dirty="0"/>
              <a:t>Carson, Paul Ehrlich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Robert </a:t>
            </a:r>
            <a:r>
              <a:rPr lang="en-US" sz="2800" dirty="0" err="1" smtClean="0"/>
              <a:t>Heilbroner</a:t>
            </a:r>
            <a:r>
              <a:rPr lang="en-US" sz="2800" dirty="0" smtClean="0"/>
              <a:t>,</a:t>
            </a:r>
            <a:endParaRPr lang="en-US" sz="2800" dirty="0"/>
          </a:p>
        </p:txBody>
      </p:sp>
      <p:pic>
        <p:nvPicPr>
          <p:cNvPr id="4" name="Picture 3" descr="Screen Shot 2019-06-29 at 2.0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" cy="2362200"/>
          </a:xfrm>
          <a:prstGeom prst="rect">
            <a:avLst/>
          </a:prstGeom>
        </p:spPr>
      </p:pic>
      <p:pic>
        <p:nvPicPr>
          <p:cNvPr id="5" name="Picture 4" descr="Screen Shot 2019-06-29 at 2.0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50" y="0"/>
            <a:ext cx="3056449" cy="2897966"/>
          </a:xfrm>
          <a:prstGeom prst="rect">
            <a:avLst/>
          </a:prstGeom>
        </p:spPr>
      </p:pic>
      <p:pic>
        <p:nvPicPr>
          <p:cNvPr id="6" name="Picture 5" descr="Screen Shot 2019-06-29 at 2.06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51" y="0"/>
            <a:ext cx="3098800" cy="1790700"/>
          </a:xfrm>
          <a:prstGeom prst="rect">
            <a:avLst/>
          </a:prstGeom>
        </p:spPr>
      </p:pic>
      <p:pic>
        <p:nvPicPr>
          <p:cNvPr id="7" name="Picture 6" descr="Screen Shot 2019-06-29 at 2.16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33" y="3794303"/>
            <a:ext cx="2532867" cy="2171029"/>
          </a:xfrm>
          <a:prstGeom prst="rect">
            <a:avLst/>
          </a:prstGeom>
        </p:spPr>
      </p:pic>
      <p:pic>
        <p:nvPicPr>
          <p:cNvPr id="8" name="Picture 7" descr="Screen Shot 2019-06-29 at 2.14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" y="3958873"/>
            <a:ext cx="2690085" cy="2127453"/>
          </a:xfrm>
          <a:prstGeom prst="rect">
            <a:avLst/>
          </a:prstGeom>
        </p:spPr>
      </p:pic>
      <p:pic>
        <p:nvPicPr>
          <p:cNvPr id="11" name="Picture 10" descr="Screen Shot 2019-06-29 at 2.12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3794303"/>
            <a:ext cx="2705622" cy="2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365" y="181113"/>
            <a:ext cx="8767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But the Empires </a:t>
            </a:r>
            <a:r>
              <a:rPr lang="en-US" sz="2800" dirty="0" smtClean="0"/>
              <a:t>collapsed</a:t>
            </a:r>
          </a:p>
          <a:p>
            <a:pPr algn="ctr"/>
            <a:r>
              <a:rPr lang="en-US" sz="2800" dirty="0" smtClean="0"/>
              <a:t>suddenly, unexpectedly, </a:t>
            </a:r>
            <a:r>
              <a:rPr lang="en-US" sz="2800" b="1" dirty="0" smtClean="0"/>
              <a:t>peacefully</a:t>
            </a:r>
            <a:r>
              <a:rPr lang="en-US" sz="2800" dirty="0" smtClean="0"/>
              <a:t>, </a:t>
            </a:r>
            <a:endParaRPr lang="en-US" sz="2800" dirty="0"/>
          </a:p>
          <a:p>
            <a:pPr algn="ctr"/>
            <a:r>
              <a:rPr lang="en-US" sz="2800" dirty="0"/>
              <a:t>by </a:t>
            </a:r>
            <a:r>
              <a:rPr lang="en-US" sz="2800" dirty="0" smtClean="0"/>
              <a:t>1990,</a:t>
            </a:r>
            <a:endParaRPr lang="en-US" sz="2800" dirty="0"/>
          </a:p>
        </p:txBody>
      </p:sp>
      <p:pic>
        <p:nvPicPr>
          <p:cNvPr id="3" name="Picture 2" descr="Screen Shot 2019-07-04 at 12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6" y="1823337"/>
            <a:ext cx="7972526" cy="47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457" y="2949698"/>
            <a:ext cx="86841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the megatrends and flat worlds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neoliberal globalization dazzled us,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until </a:t>
            </a:r>
            <a:r>
              <a:rPr lang="en-US" sz="2800" dirty="0"/>
              <a:t>we began worrying about the end of oil </a:t>
            </a:r>
            <a:r>
              <a:rPr lang="en-US" sz="2800" dirty="0" smtClean="0"/>
              <a:t>again</a:t>
            </a:r>
          </a:p>
          <a:p>
            <a:pPr algn="ctr"/>
            <a:r>
              <a:rPr lang="en-US" sz="2800" dirty="0" smtClean="0"/>
              <a:t>—</a:t>
            </a:r>
            <a:r>
              <a:rPr lang="en-US" sz="2800" dirty="0"/>
              <a:t>this time hysterically</a:t>
            </a:r>
            <a:r>
              <a:rPr lang="en-US" sz="2800" dirty="0" smtClean="0"/>
              <a:t>—</a:t>
            </a:r>
          </a:p>
          <a:p>
            <a:pPr algn="ctr"/>
            <a:r>
              <a:rPr lang="en-US" sz="2800" dirty="0" smtClean="0"/>
              <a:t>whereupon </a:t>
            </a:r>
            <a:r>
              <a:rPr lang="en-US" sz="2800" dirty="0" err="1"/>
              <a:t>fracking</a:t>
            </a:r>
            <a:r>
              <a:rPr lang="en-US" sz="2800" dirty="0"/>
              <a:t> miraculously appeared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lured us into complacency </a:t>
            </a:r>
            <a:endParaRPr lang="en-US" sz="2800" dirty="0" smtClean="0"/>
          </a:p>
          <a:p>
            <a:pPr algn="ctr"/>
            <a:r>
              <a:rPr lang="en-US" sz="2800" dirty="0" smtClean="0"/>
              <a:t>(</a:t>
            </a:r>
            <a:r>
              <a:rPr lang="en-US" sz="2800" dirty="0"/>
              <a:t>and </a:t>
            </a:r>
            <a:r>
              <a:rPr lang="en-US" sz="2800" dirty="0" smtClean="0"/>
              <a:t>increased global </a:t>
            </a:r>
            <a:r>
              <a:rPr lang="en-US" sz="2800" dirty="0"/>
              <a:t>warming).</a:t>
            </a:r>
          </a:p>
        </p:txBody>
      </p:sp>
      <p:pic>
        <p:nvPicPr>
          <p:cNvPr id="3" name="Picture 2" descr="Screen Shot 2019-07-04 at 12.3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1" y="-1"/>
            <a:ext cx="2404429" cy="3418899"/>
          </a:xfrm>
          <a:prstGeom prst="rect">
            <a:avLst/>
          </a:prstGeom>
        </p:spPr>
      </p:pic>
      <p:pic>
        <p:nvPicPr>
          <p:cNvPr id="5" name="Picture 4" descr="Screen Shot 2019-07-04 at 12.38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27" y="2598"/>
            <a:ext cx="3302000" cy="3416300"/>
          </a:xfrm>
          <a:prstGeom prst="rect">
            <a:avLst/>
          </a:prstGeom>
        </p:spPr>
      </p:pic>
      <p:pic>
        <p:nvPicPr>
          <p:cNvPr id="7" name="Picture 6" descr="Screen Shot 2019-07-04 at 12.32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8947" cy="34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Suddenly, a new, bronzed Messiah </a:t>
            </a:r>
            <a:endParaRPr lang="en-US" sz="2800" dirty="0" smtClean="0"/>
          </a:p>
          <a:p>
            <a:pPr algn="ctr"/>
            <a:r>
              <a:rPr lang="en-US" sz="2800" dirty="0"/>
              <a:t>f</a:t>
            </a:r>
            <a:r>
              <a:rPr lang="en-US" sz="2800" dirty="0" smtClean="0"/>
              <a:t>or a </a:t>
            </a:r>
            <a:r>
              <a:rPr lang="en-US" sz="2800" dirty="0"/>
              <a:t>New Jerusalem, </a:t>
            </a:r>
            <a:endParaRPr lang="en-US" sz="2800" dirty="0" smtClean="0"/>
          </a:p>
          <a:p>
            <a:pPr algn="ctr"/>
            <a:r>
              <a:rPr lang="en-US" sz="2800" dirty="0" smtClean="0"/>
              <a:t>birthed </a:t>
            </a:r>
            <a:r>
              <a:rPr lang="en-US" sz="2800" dirty="0"/>
              <a:t>in a manger in a grass </a:t>
            </a:r>
            <a:r>
              <a:rPr lang="en-US" sz="2800" dirty="0" smtClean="0"/>
              <a:t>shack</a:t>
            </a:r>
          </a:p>
          <a:p>
            <a:pPr algn="ctr"/>
            <a:r>
              <a:rPr lang="en-US" sz="2800" dirty="0" smtClean="0"/>
              <a:t> under a rainbow in Hawaii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(or not</a:t>
            </a:r>
            <a:r>
              <a:rPr lang="en-US" sz="2800" dirty="0" smtClean="0"/>
              <a:t>)!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Hope </a:t>
            </a:r>
            <a:r>
              <a:rPr lang="en-US" sz="2800" dirty="0"/>
              <a:t>abounded for the permanent change </a:t>
            </a:r>
            <a:endParaRPr lang="en-US" sz="2800" dirty="0" smtClean="0"/>
          </a:p>
          <a:p>
            <a:pPr algn="ctr"/>
            <a:r>
              <a:rPr lang="en-US" sz="2800" dirty="0" smtClean="0"/>
              <a:t>America </a:t>
            </a:r>
            <a:r>
              <a:rPr lang="en-US" sz="2800" dirty="0"/>
              <a:t>had needed for so </a:t>
            </a:r>
            <a:r>
              <a:rPr lang="en-US" sz="2800" dirty="0" smtClean="0"/>
              <a:t>long</a:t>
            </a:r>
            <a:r>
              <a:rPr lang="mr-IN" sz="2800" dirty="0" smtClean="0"/>
              <a:t>…</a:t>
            </a:r>
            <a:r>
              <a:rPr lang="en-US" sz="2800" dirty="0" smtClean="0"/>
              <a:t>., then</a:t>
            </a:r>
            <a:endParaRPr lang="en-US" sz="2800" dirty="0"/>
          </a:p>
        </p:txBody>
      </p:sp>
      <p:pic>
        <p:nvPicPr>
          <p:cNvPr id="3" name="Picture 2" descr="Screen Shot 2019-07-13 at 4.3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47419"/>
            <a:ext cx="3175178" cy="2910580"/>
          </a:xfrm>
          <a:prstGeom prst="rect">
            <a:avLst/>
          </a:prstGeom>
        </p:spPr>
      </p:pic>
      <p:pic>
        <p:nvPicPr>
          <p:cNvPr id="5" name="Picture 4" descr="Screen Shot 2019-07-13 at 4.35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3539431"/>
            <a:ext cx="6070600" cy="33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2690336"/>
            <a:ext cx="87588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</a:t>
            </a:r>
            <a:r>
              <a:rPr lang="en-US" sz="2800" dirty="0" smtClean="0"/>
              <a:t>egued into </a:t>
            </a:r>
          </a:p>
          <a:p>
            <a:pPr algn="ctr"/>
            <a:r>
              <a:rPr lang="en-US" sz="2800" dirty="0"/>
              <a:t>t</a:t>
            </a:r>
            <a:r>
              <a:rPr lang="en-US" sz="2800" dirty="0" smtClean="0"/>
              <a:t>he mother </a:t>
            </a:r>
            <a:r>
              <a:rPr lang="en-US" sz="2800" dirty="0"/>
              <a:t>of all collapse scenarios </a:t>
            </a:r>
            <a:endParaRPr lang="en-US" sz="2800" dirty="0" smtClean="0"/>
          </a:p>
          <a:p>
            <a:pPr algn="ctr"/>
            <a:r>
              <a:rPr lang="en-US" sz="2800" dirty="0"/>
              <a:t>f</a:t>
            </a:r>
            <a:r>
              <a:rPr lang="en-US" sz="2800" dirty="0" smtClean="0"/>
              <a:t>or some Americans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—</a:t>
            </a:r>
            <a:r>
              <a:rPr lang="en-US" sz="2800" dirty="0"/>
              <a:t>the election of a </a:t>
            </a:r>
            <a:r>
              <a:rPr lang="en-US" sz="2800" dirty="0" smtClean="0"/>
              <a:t>swamp-draining iconoclast </a:t>
            </a:r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president of the United States </a:t>
            </a:r>
            <a:endParaRPr lang="en-US" sz="2800" dirty="0" smtClean="0"/>
          </a:p>
          <a:p>
            <a:pPr algn="ctr"/>
            <a:r>
              <a:rPr lang="en-US" sz="2800" dirty="0" smtClean="0"/>
              <a:t>(</a:t>
            </a:r>
            <a:r>
              <a:rPr lang="en-US" sz="2800" dirty="0"/>
              <a:t>who among us predicted </a:t>
            </a:r>
            <a:r>
              <a:rPr lang="en-US" sz="2800" dirty="0" smtClean="0"/>
              <a:t>that?)—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a</a:t>
            </a:r>
            <a:r>
              <a:rPr lang="en-US" sz="2800" dirty="0" smtClean="0"/>
              <a:t>nd stunned </a:t>
            </a:r>
            <a:r>
              <a:rPr lang="en-US" sz="2800" dirty="0"/>
              <a:t>the world</a:t>
            </a:r>
            <a:r>
              <a:rPr lang="en-US" dirty="0"/>
              <a:t>.</a:t>
            </a:r>
          </a:p>
        </p:txBody>
      </p:sp>
      <p:pic>
        <p:nvPicPr>
          <p:cNvPr id="4" name="Picture 3" descr="Screen Shot 2019-07-04 at 12.5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42605" cy="2690336"/>
          </a:xfrm>
          <a:prstGeom prst="rect">
            <a:avLst/>
          </a:prstGeom>
        </p:spPr>
      </p:pic>
      <p:pic>
        <p:nvPicPr>
          <p:cNvPr id="5" name="Picture 4" descr="Screen Shot 2019-07-13 at 4.44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04" y="0"/>
            <a:ext cx="4301396" cy="26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076" y="995681"/>
            <a:ext cx="8982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</a:t>
            </a:r>
            <a:r>
              <a:rPr lang="en-US" sz="2800" dirty="0" smtClean="0"/>
              <a:t>as </a:t>
            </a:r>
            <a:r>
              <a:rPr lang="en-US" sz="2800" dirty="0"/>
              <a:t>the past 75 years </a:t>
            </a:r>
            <a:r>
              <a:rPr lang="en-US" sz="2800" dirty="0" smtClean="0"/>
              <a:t>just </a:t>
            </a:r>
            <a:r>
              <a:rPr lang="en-US" sz="2800" dirty="0"/>
              <a:t>a </a:t>
            </a:r>
            <a:r>
              <a:rPr lang="en-US" sz="2800" dirty="0" smtClean="0"/>
              <a:t>dream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from which we were rudely awakened?  </a:t>
            </a:r>
          </a:p>
        </p:txBody>
      </p:sp>
      <p:pic>
        <p:nvPicPr>
          <p:cNvPr id="3" name="Picture 2" descr="Screen Shot 2019-07-04 at 12.5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8" y="3626187"/>
            <a:ext cx="5673952" cy="32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92691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Is globalism over,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along </a:t>
            </a:r>
            <a:r>
              <a:rPr lang="en-US" sz="2800" dirty="0"/>
              <a:t>with the once great and glamorous US, </a:t>
            </a:r>
            <a:endParaRPr lang="en-US" sz="2800" dirty="0" smtClean="0"/>
          </a:p>
          <a:p>
            <a:pPr algn="ctr"/>
            <a:r>
              <a:rPr lang="en-US" sz="2800" dirty="0" smtClean="0"/>
              <a:t>and perhaps </a:t>
            </a:r>
            <a:r>
              <a:rPr lang="en-US" sz="2800" dirty="0"/>
              <a:t>Western </a:t>
            </a:r>
            <a:r>
              <a:rPr lang="en-US" sz="2800" dirty="0" smtClean="0"/>
              <a:t>Liberalism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(as well as West Coast Liberalism)? 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9-07-04 at 12.5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49" y="164508"/>
            <a:ext cx="4104686" cy="2802827"/>
          </a:xfrm>
          <a:prstGeom prst="rect">
            <a:avLst/>
          </a:prstGeom>
        </p:spPr>
      </p:pic>
      <p:pic>
        <p:nvPicPr>
          <p:cNvPr id="4" name="Picture 3" descr="Screen Shot 2019-07-04 at 12.5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3352" cy="35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5402"/>
            <a:ext cx="88335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But wait</a:t>
            </a:r>
            <a:r>
              <a:rPr lang="en-US" sz="2800" dirty="0" smtClean="0"/>
              <a:t>.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Who says</a:t>
            </a:r>
            <a:r>
              <a:rPr lang="en-US" sz="2800" b="1" dirty="0"/>
              <a:t> this </a:t>
            </a:r>
            <a:endParaRPr lang="en-US" sz="2800" b="1" dirty="0" smtClean="0"/>
          </a:p>
          <a:p>
            <a:pPr algn="ctr"/>
            <a:r>
              <a:rPr lang="en-US" sz="2800" dirty="0" smtClean="0"/>
              <a:t>collapse </a:t>
            </a:r>
            <a:r>
              <a:rPr lang="en-US" sz="2800" dirty="0"/>
              <a:t>is bad</a:t>
            </a:r>
            <a:r>
              <a:rPr lang="en-US" sz="2800" dirty="0" smtClean="0"/>
              <a:t>?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Isn’t America Great again,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about to get greater </a:t>
            </a:r>
            <a:r>
              <a:rPr lang="en-US" sz="2800" dirty="0" smtClean="0"/>
              <a:t>still, </a:t>
            </a:r>
            <a:r>
              <a:rPr lang="en-US" sz="2800" dirty="0"/>
              <a:t>as it and all other </a:t>
            </a:r>
            <a:r>
              <a:rPr lang="en-US" sz="2800" dirty="0" smtClean="0"/>
              <a:t>nations, </a:t>
            </a:r>
          </a:p>
          <a:p>
            <a:pPr algn="ctr"/>
            <a:r>
              <a:rPr lang="en-US" sz="2800" dirty="0" smtClean="0"/>
              <a:t>turn properly </a:t>
            </a:r>
            <a:r>
              <a:rPr lang="en-US" sz="2800" dirty="0"/>
              <a:t>inward, </a:t>
            </a:r>
            <a:endParaRPr lang="en-US" sz="2800" dirty="0" smtClean="0"/>
          </a:p>
          <a:p>
            <a:pPr algn="ctr"/>
            <a:r>
              <a:rPr lang="en-US" sz="2800" dirty="0" smtClean="0"/>
              <a:t>becoming </a:t>
            </a:r>
            <a:r>
              <a:rPr lang="en-US" sz="2800" dirty="0"/>
              <a:t>mercantilist, protectionist, populist, nationalistic, </a:t>
            </a:r>
            <a:r>
              <a:rPr lang="en-US" sz="2800" dirty="0" smtClean="0"/>
              <a:t>patriotic, </a:t>
            </a:r>
            <a:r>
              <a:rPr lang="en-US" sz="2800" dirty="0"/>
              <a:t>and righteously </a:t>
            </a:r>
            <a:r>
              <a:rPr lang="en-US" sz="2800" dirty="0" smtClean="0"/>
              <a:t>religious</a:t>
            </a:r>
          </a:p>
          <a:p>
            <a:pPr algn="ctr"/>
            <a:r>
              <a:rPr lang="en-US" sz="2800" dirty="0"/>
              <a:t>a</a:t>
            </a:r>
            <a:r>
              <a:rPr lang="en-US" sz="2800" dirty="0" smtClean="0"/>
              <a:t>s multitudes everywhere devoutly wish?</a:t>
            </a:r>
            <a:endParaRPr lang="en-US" sz="2800" dirty="0"/>
          </a:p>
        </p:txBody>
      </p:sp>
      <p:pic>
        <p:nvPicPr>
          <p:cNvPr id="3" name="Picture 2" descr="Screen Shot 2019-07-04 at 12.5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05" y="0"/>
            <a:ext cx="3408194" cy="1847447"/>
          </a:xfrm>
          <a:prstGeom prst="rect">
            <a:avLst/>
          </a:prstGeom>
        </p:spPr>
      </p:pic>
      <p:pic>
        <p:nvPicPr>
          <p:cNvPr id="4" name="Picture 3" descr="Screen Shot 2019-07-04 at 1.0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6606"/>
            <a:ext cx="4219914" cy="2291393"/>
          </a:xfrm>
          <a:prstGeom prst="rect">
            <a:avLst/>
          </a:prstGeom>
        </p:spPr>
      </p:pic>
      <p:pic>
        <p:nvPicPr>
          <p:cNvPr id="5" name="Picture 4" descr="Screen Shot 2019-07-04 at 1.00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28"/>
            <a:ext cx="3087077" cy="19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38100"/>
            <a:ext cx="90132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But think again </a:t>
            </a:r>
            <a:r>
              <a:rPr lang="en-US" sz="2800" dirty="0" smtClean="0"/>
              <a:t>because the</a:t>
            </a:r>
          </a:p>
          <a:p>
            <a:pPr algn="ctr"/>
            <a:r>
              <a:rPr lang="en-US" sz="2800" dirty="0" smtClean="0"/>
              <a:t>robotic</a:t>
            </a:r>
            <a:r>
              <a:rPr lang="en-US" sz="2800" dirty="0"/>
              <a:t>, </a:t>
            </a:r>
            <a:r>
              <a:rPr lang="en-US" sz="2800" dirty="0" smtClean="0"/>
              <a:t>artificially-intelligent </a:t>
            </a:r>
            <a:r>
              <a:rPr lang="en-US" sz="2800" dirty="0"/>
              <a:t>genie </a:t>
            </a:r>
            <a:endParaRPr lang="en-US" sz="2800" dirty="0" smtClean="0"/>
          </a:p>
          <a:p>
            <a:pPr algn="ctr"/>
            <a:r>
              <a:rPr lang="en-US" sz="2800" dirty="0" smtClean="0"/>
              <a:t>is </a:t>
            </a:r>
            <a:r>
              <a:rPr lang="en-US" sz="2800" dirty="0"/>
              <a:t>out of the bottle, </a:t>
            </a:r>
            <a:endParaRPr lang="en-US" sz="2800" dirty="0" smtClean="0"/>
          </a:p>
          <a:p>
            <a:pPr algn="ctr"/>
            <a:r>
              <a:rPr lang="en-US" sz="2800" dirty="0" smtClean="0"/>
              <a:t>stealing </a:t>
            </a:r>
            <a:r>
              <a:rPr lang="en-US" sz="2800" dirty="0"/>
              <a:t>our jobs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while </a:t>
            </a:r>
            <a:r>
              <a:rPr lang="en-US" sz="2800" dirty="0"/>
              <a:t>transporting </a:t>
            </a:r>
            <a:r>
              <a:rPr lang="en-US" sz="2800" dirty="0" smtClean="0"/>
              <a:t>us</a:t>
            </a:r>
          </a:p>
          <a:p>
            <a:pPr algn="ctr"/>
            <a:r>
              <a:rPr lang="en-US" sz="2800" dirty="0" smtClean="0"/>
              <a:t>into </a:t>
            </a:r>
            <a:r>
              <a:rPr lang="en-US" sz="2800" dirty="0"/>
              <a:t>the </a:t>
            </a:r>
            <a:r>
              <a:rPr lang="en-US" sz="2800" dirty="0" err="1" smtClean="0"/>
              <a:t>Anthropocene</a:t>
            </a:r>
            <a:r>
              <a:rPr lang="en-US" sz="2800" dirty="0" smtClean="0"/>
              <a:t> </a:t>
            </a:r>
            <a:r>
              <a:rPr lang="en-US" sz="2800" dirty="0"/>
              <a:t>Epoch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Singularity </a:t>
            </a:r>
            <a:r>
              <a:rPr lang="en-US" sz="2800" dirty="0" smtClean="0"/>
              <a:t>converges in the nick of time </a:t>
            </a:r>
          </a:p>
          <a:p>
            <a:pPr algn="ctr"/>
            <a:r>
              <a:rPr lang="en-US" sz="2800" dirty="0"/>
              <a:t>t</a:t>
            </a:r>
            <a:r>
              <a:rPr lang="en-US" sz="2800" dirty="0" smtClean="0"/>
              <a:t>o teach humanity </a:t>
            </a:r>
            <a:r>
              <a:rPr lang="en-US" sz="2800" dirty="0"/>
              <a:t>how to </a:t>
            </a:r>
            <a:r>
              <a:rPr lang="en-US" sz="2800" dirty="0" smtClean="0"/>
              <a:t>surf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 rising tsunami of global </a:t>
            </a:r>
            <a:r>
              <a:rPr lang="en-US" sz="2800" dirty="0" smtClean="0"/>
              <a:t>change and </a:t>
            </a:r>
            <a:r>
              <a:rPr lang="en-US" sz="2800" dirty="0"/>
              <a:t>sea level rise.</a:t>
            </a:r>
          </a:p>
        </p:txBody>
      </p:sp>
      <p:pic>
        <p:nvPicPr>
          <p:cNvPr id="3" name="Picture 2" descr="MachinesEvery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5592" cy="2860880"/>
          </a:xfrm>
          <a:prstGeom prst="rect">
            <a:avLst/>
          </a:prstGeom>
        </p:spPr>
      </p:pic>
      <p:pic>
        <p:nvPicPr>
          <p:cNvPr id="6" name="Picture 5" descr="RobotsYourJ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08" y="0"/>
            <a:ext cx="1925592" cy="2860880"/>
          </a:xfrm>
          <a:prstGeom prst="rect">
            <a:avLst/>
          </a:prstGeom>
        </p:spPr>
      </p:pic>
      <p:pic>
        <p:nvPicPr>
          <p:cNvPr id="7" name="Picture 6" descr="Screen Shot 2019-07-04 at 1.1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2" y="4870192"/>
            <a:ext cx="6408616" cy="19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2848676"/>
            <a:ext cx="8863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person’s tragedy is another’s triumph, </a:t>
            </a:r>
            <a:endParaRPr lang="en-US" sz="2800" dirty="0" smtClean="0"/>
          </a:p>
        </p:txBody>
      </p:sp>
      <p:pic>
        <p:nvPicPr>
          <p:cNvPr id="3" name="Picture 2" descr="Screen Shot 2019-07-04 at 1.19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59" y="5567"/>
            <a:ext cx="4800600" cy="2818684"/>
          </a:xfrm>
          <a:prstGeom prst="rect">
            <a:avLst/>
          </a:prstGeom>
        </p:spPr>
      </p:pic>
      <p:pic>
        <p:nvPicPr>
          <p:cNvPr id="4" name="Picture 3" descr="Screen Shot 2019-07-04 at 1.22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59" y="3371896"/>
            <a:ext cx="4787900" cy="26040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1637" y="6058753"/>
            <a:ext cx="4651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and we all </a:t>
            </a:r>
            <a:r>
              <a:rPr lang="en-US" sz="2800" dirty="0" smtClean="0"/>
              <a:t>wipeout </a:t>
            </a:r>
            <a:r>
              <a:rPr lang="en-US" sz="2800" dirty="0"/>
              <a:t>in the end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94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3529"/>
            <a:ext cx="896815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So, to conclude:</a:t>
            </a:r>
          </a:p>
          <a:p>
            <a:pPr algn="ctr"/>
            <a:r>
              <a:rPr lang="en-US" sz="2800" dirty="0"/>
              <a:t> </a:t>
            </a:r>
          </a:p>
          <a:p>
            <a:pPr algn="ctr"/>
            <a:r>
              <a:rPr lang="en-US" sz="2800" b="1" dirty="0" smtClean="0"/>
              <a:t>Collapse scenarios</a:t>
            </a:r>
          </a:p>
          <a:p>
            <a:pPr algn="ctr"/>
            <a:r>
              <a:rPr lang="en-US" sz="2800" b="1" dirty="0" smtClean="0"/>
              <a:t>—</a:t>
            </a:r>
            <a:r>
              <a:rPr lang="en-US" sz="2800" b="1" dirty="0"/>
              <a:t>and not merely “decline” or “restraint</a:t>
            </a:r>
            <a:r>
              <a:rPr lang="en-US" sz="2800" b="1" dirty="0" smtClean="0"/>
              <a:t>”--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should </a:t>
            </a:r>
            <a:r>
              <a:rPr lang="en-US" sz="2800" b="1" dirty="0"/>
              <a:t>be included whenever alternative futures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are discussed</a:t>
            </a:r>
          </a:p>
          <a:p>
            <a:pPr algn="ctr"/>
            <a:r>
              <a:rPr lang="en-US" sz="2800" b="1" dirty="0" smtClean="0"/>
              <a:t> because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572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451" y="2001980"/>
            <a:ext cx="795577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/>
              <a:t>as well </a:t>
            </a:r>
            <a:r>
              <a:rPr lang="en-US" sz="2800" dirty="0" smtClean="0"/>
              <a:t>as</a:t>
            </a:r>
          </a:p>
          <a:p>
            <a:pPr algn="ctr"/>
            <a:r>
              <a:rPr lang="en-US" sz="2800" dirty="0" smtClean="0"/>
              <a:t>an </a:t>
            </a:r>
            <a:r>
              <a:rPr lang="en-US" sz="2800" dirty="0"/>
              <a:t>Edward Goldsmith, Aurelio </a:t>
            </a:r>
            <a:r>
              <a:rPr lang="en-US" sz="2800" dirty="0" err="1"/>
              <a:t>Peccei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Roberto </a:t>
            </a:r>
            <a:r>
              <a:rPr lang="en-US" sz="2800" dirty="0" err="1" smtClean="0"/>
              <a:t>Vacca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there was </a:t>
            </a:r>
            <a:r>
              <a:rPr lang="en-US" sz="2800" dirty="0" smtClean="0"/>
              <a:t>also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 Malcolm X, </a:t>
            </a:r>
            <a:r>
              <a:rPr lang="en-US" sz="2800" dirty="0" err="1"/>
              <a:t>Stokely</a:t>
            </a:r>
            <a:r>
              <a:rPr lang="en-US" sz="2800" dirty="0"/>
              <a:t> Carmichael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Elaine Brown</a:t>
            </a:r>
            <a:r>
              <a:rPr lang="en-US" sz="2800" dirty="0" smtClean="0"/>
              <a:t>,</a:t>
            </a:r>
          </a:p>
        </p:txBody>
      </p:sp>
      <p:pic>
        <p:nvPicPr>
          <p:cNvPr id="3" name="Picture 2" descr="Screen Shot 2019-06-29 at 2.2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20" y="-1"/>
            <a:ext cx="1998280" cy="2083423"/>
          </a:xfrm>
          <a:prstGeom prst="rect">
            <a:avLst/>
          </a:prstGeom>
        </p:spPr>
      </p:pic>
      <p:pic>
        <p:nvPicPr>
          <p:cNvPr id="5" name="Picture 4" descr="Screen Shot 2019-06-29 at 2.2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14" y="0"/>
            <a:ext cx="2360686" cy="2006600"/>
          </a:xfrm>
          <a:prstGeom prst="rect">
            <a:avLst/>
          </a:prstGeom>
        </p:spPr>
      </p:pic>
      <p:pic>
        <p:nvPicPr>
          <p:cNvPr id="6" name="Picture 5" descr="Screen Shot 2019-06-29 at 2.20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12915" cy="2228358"/>
          </a:xfrm>
          <a:prstGeom prst="rect">
            <a:avLst/>
          </a:prstGeom>
        </p:spPr>
      </p:pic>
      <p:pic>
        <p:nvPicPr>
          <p:cNvPr id="7" name="Picture 6" descr="Screen Shot 2019-06-29 at 2.27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14" y="5139913"/>
            <a:ext cx="3048000" cy="1714500"/>
          </a:xfrm>
          <a:prstGeom prst="rect">
            <a:avLst/>
          </a:prstGeom>
        </p:spPr>
      </p:pic>
      <p:pic>
        <p:nvPicPr>
          <p:cNvPr id="8" name="Picture 7" descr="Screen Shot 2019-06-29 at 2.26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795612"/>
            <a:ext cx="3302000" cy="2159000"/>
          </a:xfrm>
          <a:prstGeom prst="rect">
            <a:avLst/>
          </a:prstGeom>
        </p:spPr>
      </p:pic>
      <p:pic>
        <p:nvPicPr>
          <p:cNvPr id="9" name="Picture 8" descr="Screen Shot 2019-06-29 at 2.25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13"/>
            <a:ext cx="1981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82340"/>
            <a:ext cx="8733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1. Collapse </a:t>
            </a:r>
            <a:r>
              <a:rPr lang="en-US" sz="2800" b="1" dirty="0"/>
              <a:t>happens</a:t>
            </a:r>
            <a:r>
              <a:rPr lang="en-US" sz="2800" b="1" dirty="0" smtClean="0"/>
              <a:t>.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All nations</a:t>
            </a:r>
            <a:r>
              <a:rPr lang="en-US" sz="2800" dirty="0"/>
              <a:t>, communities, institutions, and people </a:t>
            </a:r>
            <a:endParaRPr lang="en-US" sz="2800" dirty="0" smtClean="0"/>
          </a:p>
          <a:p>
            <a:pPr algn="ctr"/>
            <a:r>
              <a:rPr lang="en-US" sz="2800" b="1" dirty="0" smtClean="0"/>
              <a:t>do come to an end</a:t>
            </a:r>
            <a:r>
              <a:rPr lang="en-US" sz="2800" dirty="0" smtClean="0"/>
              <a:t>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it is the duty of futurists to say so, and why.</a:t>
            </a:r>
          </a:p>
        </p:txBody>
      </p:sp>
    </p:spTree>
    <p:extLst>
      <p:ext uri="{BB962C8B-B14F-4D97-AF65-F5344CB8AC3E}">
        <p14:creationId xmlns:p14="http://schemas.microsoft.com/office/powerpoint/2010/main" val="3378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923" y="1420335"/>
            <a:ext cx="8772769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2. Collapse</a:t>
            </a:r>
            <a:r>
              <a:rPr lang="en-US" sz="2800" b="1" u="sng" dirty="0" smtClean="0"/>
              <a:t> </a:t>
            </a:r>
            <a:r>
              <a:rPr lang="en-US" sz="2800" b="1" i="1" u="sng" dirty="0" smtClean="0"/>
              <a:t>images</a:t>
            </a:r>
            <a:r>
              <a:rPr lang="en-US" sz="2800" b="1" u="sng" dirty="0" smtClean="0"/>
              <a:t> </a:t>
            </a:r>
            <a:r>
              <a:rPr lang="en-US" sz="2800" b="1" dirty="0"/>
              <a:t>of the </a:t>
            </a:r>
            <a:r>
              <a:rPr lang="en-US" sz="2800" b="1" dirty="0" smtClean="0"/>
              <a:t>future exist,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futurists should not refuse to present </a:t>
            </a:r>
            <a:endParaRPr lang="en-US" sz="2800" dirty="0" smtClean="0"/>
          </a:p>
          <a:p>
            <a:pPr algn="ctr"/>
            <a:r>
              <a:rPr lang="en-US" sz="2800" dirty="0" smtClean="0"/>
              <a:t>widely</a:t>
            </a:r>
            <a:r>
              <a:rPr lang="en-US" sz="2800" dirty="0"/>
              <a:t>-held images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simply </a:t>
            </a:r>
            <a:r>
              <a:rPr lang="en-US" sz="2800" dirty="0"/>
              <a:t>because the client doesn’t want to hear </a:t>
            </a:r>
            <a:r>
              <a:rPr lang="en-US" sz="2800" dirty="0" smtClean="0"/>
              <a:t>them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the futurist is afraid of </a:t>
            </a:r>
            <a:r>
              <a:rPr lang="en-US" sz="2800" dirty="0" smtClean="0"/>
              <a:t>losing business.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39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308" y="1381259"/>
            <a:ext cx="89876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3. It </a:t>
            </a:r>
            <a:r>
              <a:rPr lang="en-US" sz="2800" b="1" dirty="0"/>
              <a:t>is good that collapse </a:t>
            </a:r>
            <a:r>
              <a:rPr lang="en-US" sz="2800" b="1" dirty="0" smtClean="0"/>
              <a:t>happens; </a:t>
            </a:r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nothing is forever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One of the first things a futurist should ask a </a:t>
            </a:r>
            <a:r>
              <a:rPr lang="en-US" sz="2800" dirty="0" smtClean="0"/>
              <a:t>client is</a:t>
            </a:r>
          </a:p>
          <a:p>
            <a:pPr algn="ctr"/>
            <a:r>
              <a:rPr lang="en-US" sz="2800" i="1" dirty="0" smtClean="0"/>
              <a:t> </a:t>
            </a:r>
            <a:r>
              <a:rPr lang="en-US" sz="2800" i="1" dirty="0"/>
              <a:t>why X should continue to exist, and not shut down</a:t>
            </a:r>
            <a:r>
              <a:rPr lang="en-US" sz="2800" dirty="0"/>
              <a:t>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Clients </a:t>
            </a:r>
            <a:r>
              <a:rPr lang="en-US" sz="2800" dirty="0"/>
              <a:t>often </a:t>
            </a:r>
            <a:r>
              <a:rPr lang="en-US" sz="2800" dirty="0" smtClean="0"/>
              <a:t>can give </a:t>
            </a:r>
            <a:r>
              <a:rPr lang="en-US" sz="2800" dirty="0"/>
              <a:t>no good </a:t>
            </a:r>
            <a:r>
              <a:rPr lang="en-US" sz="2800" dirty="0" smtClean="0"/>
              <a:t>reasons for</a:t>
            </a:r>
          </a:p>
          <a:p>
            <a:pPr algn="ctr"/>
            <a:r>
              <a:rPr lang="en-US" sz="2800" dirty="0" smtClean="0"/>
              <a:t> the </a:t>
            </a:r>
            <a:r>
              <a:rPr lang="en-US" sz="2800" dirty="0"/>
              <a:t>continued </a:t>
            </a:r>
            <a:r>
              <a:rPr lang="en-US" sz="2800" dirty="0" smtClean="0"/>
              <a:t>existence of X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when asked to think about it.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85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925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4</a:t>
            </a:r>
            <a:r>
              <a:rPr lang="en-US" sz="2800" b="1" dirty="0" smtClean="0"/>
              <a:t>. It </a:t>
            </a:r>
            <a:r>
              <a:rPr lang="en-US" sz="2800" b="1" dirty="0"/>
              <a:t>is </a:t>
            </a:r>
            <a:r>
              <a:rPr lang="en-US" sz="2800" b="1" dirty="0" smtClean="0"/>
              <a:t>also good </a:t>
            </a:r>
            <a:r>
              <a:rPr lang="en-US" sz="2800" b="1" dirty="0"/>
              <a:t>that collapse </a:t>
            </a:r>
            <a:r>
              <a:rPr lang="en-US" sz="2800" b="1" dirty="0" smtClean="0"/>
              <a:t>happens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because collapse offers the opportunity for new beginnings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Getting rid of seriously obsolete ways of doing things provides </a:t>
            </a:r>
            <a:r>
              <a:rPr lang="en-US" sz="2800" dirty="0" smtClean="0"/>
              <a:t>opportunities </a:t>
            </a:r>
            <a:r>
              <a:rPr lang="en-US" sz="2800" dirty="0"/>
              <a:t>for new and better things to emerge.</a:t>
            </a:r>
          </a:p>
        </p:txBody>
      </p:sp>
    </p:spTree>
    <p:extLst>
      <p:ext uri="{BB962C8B-B14F-4D97-AF65-F5344CB8AC3E}">
        <p14:creationId xmlns:p14="http://schemas.microsoft.com/office/powerpoint/2010/main" val="20127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769" y="1013489"/>
            <a:ext cx="89290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5. And </a:t>
            </a:r>
            <a:r>
              <a:rPr lang="en-US" sz="2800" dirty="0"/>
              <a:t>of course the three main </a:t>
            </a:r>
            <a:r>
              <a:rPr lang="en-US" sz="2800" dirty="0" smtClean="0"/>
              <a:t>reasons</a:t>
            </a:r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collapse images </a:t>
            </a:r>
            <a:r>
              <a:rPr lang="en-US" sz="2800" dirty="0" smtClean="0"/>
              <a:t>must </a:t>
            </a:r>
            <a:r>
              <a:rPr lang="en-US" sz="2800" dirty="0"/>
              <a:t>be </a:t>
            </a:r>
            <a:r>
              <a:rPr lang="en-US" sz="2800" dirty="0" smtClean="0"/>
              <a:t>presented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are </a:t>
            </a:r>
            <a:r>
              <a:rPr lang="en-US" sz="2800" dirty="0"/>
              <a:t>the three “Ps</a:t>
            </a:r>
            <a:r>
              <a:rPr lang="en-US" sz="2800" dirty="0" smtClean="0"/>
              <a:t>”—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Prevent</a:t>
            </a:r>
            <a:r>
              <a:rPr lang="en-US" sz="2800" b="1" dirty="0"/>
              <a:t>, </a:t>
            </a:r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Prepare</a:t>
            </a:r>
            <a:r>
              <a:rPr lang="en-US" sz="2800" b="1" dirty="0"/>
              <a:t>, </a:t>
            </a:r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Prevail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2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615" y="2109373"/>
            <a:ext cx="88313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To prevent the collapse of X </a:t>
            </a:r>
            <a:endParaRPr lang="en-US" sz="2800" b="1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by </a:t>
            </a:r>
            <a:r>
              <a:rPr lang="en-US" sz="2800" dirty="0"/>
              <a:t>being forewarned and forearmed of the possibility;</a:t>
            </a:r>
          </a:p>
        </p:txBody>
      </p:sp>
    </p:spTree>
    <p:extLst>
      <p:ext uri="{BB962C8B-B14F-4D97-AF65-F5344CB8AC3E}">
        <p14:creationId xmlns:p14="http://schemas.microsoft.com/office/powerpoint/2010/main" val="9221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3950"/>
            <a:ext cx="90072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To prepare for </a:t>
            </a:r>
            <a:r>
              <a:rPr lang="en-US" sz="2800" b="1" dirty="0" smtClean="0"/>
              <a:t>collapse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if it cannot be </a:t>
            </a:r>
            <a:r>
              <a:rPr lang="en-US" sz="2800" dirty="0" smtClean="0"/>
              <a:t>prevented</a:t>
            </a:r>
            <a:br>
              <a:rPr lang="en-US" sz="2800" dirty="0" smtClean="0"/>
            </a:b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so </a:t>
            </a:r>
            <a:r>
              <a:rPr lang="en-US" sz="2800" dirty="0"/>
              <a:t>that collapse can occur on the best possible </a:t>
            </a:r>
            <a:r>
              <a:rPr lang="en-US" sz="2800" dirty="0" smtClean="0"/>
              <a:t>terms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for X and all concerned; and</a:t>
            </a:r>
          </a:p>
        </p:txBody>
      </p:sp>
    </p:spTree>
    <p:extLst>
      <p:ext uri="{BB962C8B-B14F-4D97-AF65-F5344CB8AC3E}">
        <p14:creationId xmlns:p14="http://schemas.microsoft.com/office/powerpoint/2010/main" val="4995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462" y="1894450"/>
            <a:ext cx="87532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To </a:t>
            </a:r>
            <a:r>
              <a:rPr lang="en-US" sz="2800" b="1" dirty="0" smtClean="0"/>
              <a:t>prevail.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enable X to rise from the </a:t>
            </a:r>
            <a:r>
              <a:rPr lang="en-US" sz="2800" dirty="0" smtClean="0"/>
              <a:t>ashes, </a:t>
            </a:r>
            <a:r>
              <a:rPr lang="en-US" sz="2800" dirty="0"/>
              <a:t>and </a:t>
            </a:r>
            <a:r>
              <a:rPr lang="en-US" sz="2800" dirty="0" smtClean="0"/>
              <a:t>thrive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New Beginnings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0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8428" y="2761140"/>
            <a:ext cx="181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996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257691"/>
            <a:ext cx="8975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The evolution of </a:t>
            </a:r>
            <a:r>
              <a:rPr lang="en-US" sz="4000" b="1" dirty="0">
                <a:latin typeface="SchoolHouse Printed A"/>
              </a:rPr>
              <a:t>Collapse</a:t>
            </a:r>
            <a:r>
              <a:rPr lang="en-US" sz="4000" b="1" dirty="0"/>
              <a:t>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and </a:t>
            </a:r>
            <a:r>
              <a:rPr lang="en-US" sz="4000" b="1" dirty="0"/>
              <a:t>other futures </a:t>
            </a:r>
            <a:endParaRPr lang="en-US" sz="4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68080" y="3055776"/>
            <a:ext cx="8975920" cy="400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PUBLIC SECTOR FORESIGHT NETWORK </a:t>
            </a:r>
            <a:r>
              <a:rPr lang="en-US" sz="2800" b="1" dirty="0" smtClean="0"/>
              <a:t>Meeting </a:t>
            </a:r>
          </a:p>
          <a:p>
            <a:pPr algn="ctr"/>
            <a:r>
              <a:rPr lang="en-US" sz="2800" b="1" dirty="0" smtClean="0"/>
              <a:t>July 31, 2019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r>
              <a:rPr lang="en-US" sz="2400" b="1" dirty="0" smtClean="0"/>
              <a:t>Jim Dator</a:t>
            </a:r>
          </a:p>
          <a:p>
            <a:pPr algn="ctr"/>
            <a:r>
              <a:rPr lang="en-US" sz="2400" b="1" dirty="0" smtClean="0"/>
              <a:t>Hawaii Research Center for Futures Studies</a:t>
            </a:r>
          </a:p>
          <a:p>
            <a:pPr algn="ctr"/>
            <a:r>
              <a:rPr lang="en-US" sz="2400" b="1" dirty="0" smtClean="0"/>
              <a:t>Department of Political Science</a:t>
            </a:r>
          </a:p>
          <a:p>
            <a:pPr algn="ctr"/>
            <a:r>
              <a:rPr lang="en-US" sz="2400" b="1" dirty="0" smtClean="0"/>
              <a:t>University of Hawaii at </a:t>
            </a:r>
            <a:r>
              <a:rPr lang="en-US" sz="2400" b="1" dirty="0" err="1" smtClean="0"/>
              <a:t>Manoa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>
                <a:hlinkClick r:id="rId2"/>
              </a:rPr>
              <a:t>dator@hawaii.edu</a:t>
            </a:r>
            <a:endParaRPr lang="en-US" sz="2400" b="1" dirty="0" smtClean="0"/>
          </a:p>
          <a:p>
            <a:pPr algn="ctr"/>
            <a:endParaRPr lang="en-US" dirty="0"/>
          </a:p>
        </p:txBody>
      </p:sp>
      <p:pic>
        <p:nvPicPr>
          <p:cNvPr id="4" name="Picture 3" descr="Screen Shot 2019-06-29 at 12.5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1725258"/>
            <a:ext cx="3794515" cy="1198268"/>
          </a:xfrm>
          <a:prstGeom prst="rect">
            <a:avLst/>
          </a:prstGeom>
        </p:spPr>
      </p:pic>
      <p:pic>
        <p:nvPicPr>
          <p:cNvPr id="5" name="Picture 4" descr="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66" y="1725258"/>
            <a:ext cx="4786833" cy="133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55" y="1659874"/>
            <a:ext cx="86841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as well as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 </a:t>
            </a:r>
            <a:r>
              <a:rPr lang="en-US" sz="2800" dirty="0"/>
              <a:t>Simone de Beauvoir, Betty </a:t>
            </a:r>
            <a:r>
              <a:rPr lang="en-US" sz="2800" dirty="0" smtClean="0"/>
              <a:t>Friedan,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dirty="0" err="1"/>
              <a:t>Elana</a:t>
            </a:r>
            <a:r>
              <a:rPr lang="en-US" sz="2800" dirty="0"/>
              <a:t> </a:t>
            </a:r>
            <a:r>
              <a:rPr lang="en-US" sz="2800" dirty="0" err="1"/>
              <a:t>Dykewomon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 smtClean="0"/>
              <a:t>along </a:t>
            </a:r>
            <a:r>
              <a:rPr lang="en-US" sz="2800" dirty="0"/>
              <a:t>with Dennis Banks, Russell Means, Bumpy </a:t>
            </a:r>
            <a:r>
              <a:rPr lang="en-US" sz="2800" dirty="0" err="1" smtClean="0"/>
              <a:t>Kanahele</a:t>
            </a:r>
            <a:r>
              <a:rPr lang="en-US" sz="2800" dirty="0" smtClean="0"/>
              <a:t>,</a:t>
            </a:r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and …well many, many </a:t>
            </a:r>
            <a:r>
              <a:rPr lang="en-US" sz="2800" dirty="0" smtClean="0"/>
              <a:t>more. </a:t>
            </a:r>
            <a:endParaRPr lang="en-US" sz="2800" dirty="0"/>
          </a:p>
        </p:txBody>
      </p:sp>
      <p:pic>
        <p:nvPicPr>
          <p:cNvPr id="3" name="Picture 2" descr="Screen Shot 2019-06-29 at 2.3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60" y="4482551"/>
            <a:ext cx="2476840" cy="2375449"/>
          </a:xfrm>
          <a:prstGeom prst="rect">
            <a:avLst/>
          </a:prstGeom>
        </p:spPr>
      </p:pic>
      <p:pic>
        <p:nvPicPr>
          <p:cNvPr id="4" name="Picture 3" descr="Screen Shot 2019-06-29 at 2.38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48" y="4559300"/>
            <a:ext cx="2145860" cy="2298700"/>
          </a:xfrm>
          <a:prstGeom prst="rect">
            <a:avLst/>
          </a:prstGeom>
        </p:spPr>
      </p:pic>
      <p:pic>
        <p:nvPicPr>
          <p:cNvPr id="5" name="Picture 4" descr="Screen Shot 2019-06-29 at 2.37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03437"/>
            <a:ext cx="2129009" cy="2527300"/>
          </a:xfrm>
          <a:prstGeom prst="rect">
            <a:avLst/>
          </a:prstGeom>
        </p:spPr>
      </p:pic>
      <p:pic>
        <p:nvPicPr>
          <p:cNvPr id="6" name="Picture 5" descr="Screen Shot 2019-06-29 at 2.35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103783"/>
            <a:ext cx="2286000" cy="2540000"/>
          </a:xfrm>
          <a:prstGeom prst="rect">
            <a:avLst/>
          </a:prstGeom>
        </p:spPr>
      </p:pic>
      <p:pic>
        <p:nvPicPr>
          <p:cNvPr id="8" name="Picture 7" descr="Screen Shot 2019-06-29 at 2.34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15" y="0"/>
            <a:ext cx="2446493" cy="2400300"/>
          </a:xfrm>
          <a:prstGeom prst="rect">
            <a:avLst/>
          </a:prstGeom>
        </p:spPr>
      </p:pic>
      <p:pic>
        <p:nvPicPr>
          <p:cNvPr id="9" name="Picture 8" descr="Screen Shot 2019-06-29 at 2.32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5" y="0"/>
            <a:ext cx="2209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623751"/>
            <a:ext cx="860941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Each group saw “The Future” differently from the others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 </a:t>
            </a:r>
            <a:r>
              <a:rPr lang="en-US" sz="2800" dirty="0"/>
              <a:t>What seemed to be a heavenly future to </a:t>
            </a:r>
            <a:r>
              <a:rPr lang="en-US" sz="2800" dirty="0" smtClean="0"/>
              <a:t>one </a:t>
            </a:r>
          </a:p>
          <a:p>
            <a:pPr algn="ctr"/>
            <a:r>
              <a:rPr lang="en-US" sz="2800" dirty="0" smtClean="0"/>
              <a:t>was </a:t>
            </a:r>
            <a:r>
              <a:rPr lang="en-US" sz="2800" dirty="0"/>
              <a:t>a futuristic hell to another.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What </a:t>
            </a:r>
            <a:r>
              <a:rPr lang="en-US" sz="2800" dirty="0"/>
              <a:t>one thought likely, </a:t>
            </a:r>
            <a:endParaRPr lang="en-US" sz="2800" dirty="0" smtClean="0"/>
          </a:p>
          <a:p>
            <a:pPr algn="ctr"/>
            <a:r>
              <a:rPr lang="en-US" sz="2800" dirty="0" smtClean="0"/>
              <a:t>others </a:t>
            </a:r>
            <a:r>
              <a:rPr lang="en-US" sz="2800" dirty="0"/>
              <a:t>though utter fantasy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29 at 2.4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77" y="2525320"/>
            <a:ext cx="4320624" cy="2610010"/>
          </a:xfrm>
          <a:prstGeom prst="rect">
            <a:avLst/>
          </a:prstGeom>
        </p:spPr>
      </p:pic>
      <p:pic>
        <p:nvPicPr>
          <p:cNvPr id="4" name="Picture 3" descr="Screen Shot 2019-06-29 at 2.46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320"/>
            <a:ext cx="4333286" cy="26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159" y="1457856"/>
            <a:ext cx="8534712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Technocratic optimism clashed </a:t>
            </a:r>
            <a:endParaRPr lang="en-US" sz="2800" dirty="0" smtClean="0"/>
          </a:p>
          <a:p>
            <a:pPr algn="ctr"/>
            <a:r>
              <a:rPr lang="en-US" sz="2800" dirty="0" smtClean="0"/>
              <a:t>with </a:t>
            </a:r>
            <a:r>
              <a:rPr lang="en-US" sz="2800" dirty="0"/>
              <a:t>environmental pessimism;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cultural </a:t>
            </a:r>
            <a:r>
              <a:rPr lang="en-US" sz="2800" dirty="0"/>
              <a:t>separatists fled from culture-less assimilationists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One </a:t>
            </a:r>
            <a:r>
              <a:rPr lang="en-US" sz="2800" dirty="0" err="1"/>
              <a:t>Worlders</a:t>
            </a:r>
            <a:r>
              <a:rPr lang="en-US" sz="2800" dirty="0"/>
              <a:t> challenged American </a:t>
            </a:r>
            <a:r>
              <a:rPr lang="en-US" sz="2800" dirty="0" err="1"/>
              <a:t>Firsters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on and </a:t>
            </a:r>
            <a:r>
              <a:rPr lang="en-US" sz="2800" dirty="0" smtClean="0"/>
              <a:t>on.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07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6829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quickly learned that </a:t>
            </a:r>
            <a:endParaRPr lang="en-US" sz="2800" dirty="0" smtClean="0"/>
          </a:p>
          <a:p>
            <a:pPr algn="ctr"/>
            <a:r>
              <a:rPr lang="en-US" sz="2800" dirty="0" smtClean="0"/>
              <a:t>there </a:t>
            </a:r>
            <a:r>
              <a:rPr lang="en-US" sz="2800" dirty="0"/>
              <a:t>are millions of differing views of what the </a:t>
            </a:r>
            <a:r>
              <a:rPr lang="en-US" sz="2800" dirty="0" smtClean="0"/>
              <a:t>future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will be, should be, should not be, could be….</a:t>
            </a:r>
          </a:p>
        </p:txBody>
      </p:sp>
      <p:pic>
        <p:nvPicPr>
          <p:cNvPr id="4" name="Picture 3" descr="Screen Shot 2019-06-29 at 4.5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40" y="0"/>
            <a:ext cx="3068664" cy="2514600"/>
          </a:xfrm>
          <a:prstGeom prst="rect">
            <a:avLst/>
          </a:prstGeom>
        </p:spPr>
      </p:pic>
      <p:pic>
        <p:nvPicPr>
          <p:cNvPr id="5" name="Picture 4" descr="Screen Shot 2019-06-29 at 4.5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" y="0"/>
            <a:ext cx="2766647" cy="2514600"/>
          </a:xfrm>
          <a:prstGeom prst="rect">
            <a:avLst/>
          </a:prstGeom>
        </p:spPr>
      </p:pic>
      <p:pic>
        <p:nvPicPr>
          <p:cNvPr id="6" name="Picture 5" descr="Screen Shot 2019-06-29 at 5.03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5" y="3884177"/>
            <a:ext cx="7541920" cy="29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18403"/>
            <a:ext cx="89385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As I read more and more of them,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each </a:t>
            </a:r>
            <a:r>
              <a:rPr lang="en-US" sz="2800" dirty="0"/>
              <a:t>one of these images eventually made </a:t>
            </a:r>
            <a:endParaRPr lang="en-US" sz="2800" dirty="0" smtClean="0"/>
          </a:p>
          <a:p>
            <a:pPr algn="ctr"/>
            <a:r>
              <a:rPr lang="en-US" sz="2800" dirty="0" smtClean="0"/>
              <a:t>complete </a:t>
            </a:r>
            <a:r>
              <a:rPr lang="en-US" sz="2800" dirty="0"/>
              <a:t>sense </a:t>
            </a:r>
            <a:r>
              <a:rPr lang="en-US" sz="2800" dirty="0" smtClean="0"/>
              <a:t>to me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b="1" dirty="0"/>
              <a:t>from within the logic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of </a:t>
            </a:r>
            <a:r>
              <a:rPr lang="en-US" sz="2800" b="1" dirty="0"/>
              <a:t>their own values and perspectives</a:t>
            </a:r>
            <a:r>
              <a:rPr lang="en-US" sz="2800" dirty="0"/>
              <a:t>. 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2.17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3459"/>
            <a:ext cx="5353939" cy="31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0"/>
            <a:ext cx="8833519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some appealed to me more than others,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some appealed to me not at all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how could I, as a social </a:t>
            </a:r>
            <a:r>
              <a:rPr lang="en-US" sz="2800" dirty="0" smtClean="0"/>
              <a:t>scientist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(and bleeding heart </a:t>
            </a:r>
            <a:r>
              <a:rPr lang="en-US" sz="2800" dirty="0" smtClean="0"/>
              <a:t>liberal</a:t>
            </a:r>
            <a:r>
              <a:rPr lang="en-US" sz="2800" dirty="0"/>
              <a:t>)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say </a:t>
            </a:r>
            <a:r>
              <a:rPr lang="en-US" sz="2800" dirty="0"/>
              <a:t>that my views of the futures </a:t>
            </a:r>
            <a:r>
              <a:rPr lang="en-US" sz="2800" b="1" dirty="0"/>
              <a:t>would</a:t>
            </a:r>
            <a:r>
              <a:rPr lang="en-US" sz="2800" dirty="0"/>
              <a:t> prevail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the “real” future</a:t>
            </a:r>
            <a:r>
              <a:rPr lang="en-US" sz="2800" dirty="0" smtClean="0"/>
              <a:t>?</a:t>
            </a:r>
          </a:p>
          <a:p>
            <a:pPr algn="ctr"/>
            <a:r>
              <a:rPr lang="en-US" sz="2800" dirty="0" smtClean="0"/>
              <a:t>  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Even </a:t>
            </a:r>
            <a:r>
              <a:rPr lang="en-US" sz="2800" dirty="0"/>
              <a:t>less how could I say that my preferred futures </a:t>
            </a:r>
            <a:endParaRPr lang="en-US" sz="2800" dirty="0" smtClean="0"/>
          </a:p>
          <a:p>
            <a:pPr algn="ctr"/>
            <a:r>
              <a:rPr lang="en-US" sz="2800" b="1" dirty="0" smtClean="0"/>
              <a:t>should</a:t>
            </a:r>
            <a:r>
              <a:rPr lang="en-US" sz="2800" dirty="0" smtClean="0"/>
              <a:t> </a:t>
            </a:r>
            <a:r>
              <a:rPr lang="en-US" sz="2800" dirty="0"/>
              <a:t>prevail over theirs?</a:t>
            </a:r>
          </a:p>
        </p:txBody>
      </p:sp>
      <p:pic>
        <p:nvPicPr>
          <p:cNvPr id="3" name="Picture 2" descr="Screen Shot 2019-06-30 at 2.2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2" y="2595675"/>
            <a:ext cx="2850678" cy="29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29295"/>
            <a:ext cx="8665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was my duty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an academic and consulting futurist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help people </a:t>
            </a:r>
            <a:r>
              <a:rPr lang="en-US" sz="2800" dirty="0" smtClean="0"/>
              <a:t>engage with </a:t>
            </a:r>
            <a:r>
              <a:rPr lang="en-US" sz="2800" dirty="0"/>
              <a:t>many </a:t>
            </a:r>
            <a:r>
              <a:rPr lang="en-US" sz="2800" dirty="0" smtClean="0"/>
              <a:t>different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images of the </a:t>
            </a:r>
            <a:r>
              <a:rPr lang="en-US" sz="2800" dirty="0" smtClean="0"/>
              <a:t>futures;</a:t>
            </a:r>
            <a:endParaRPr lang="en-US" sz="2800" dirty="0"/>
          </a:p>
        </p:txBody>
      </p:sp>
      <p:pic>
        <p:nvPicPr>
          <p:cNvPr id="6" name="Picture 5" descr="Screen Shot 2019-06-30 at 2.3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78400"/>
            <a:ext cx="3048000" cy="1879600"/>
          </a:xfrm>
          <a:prstGeom prst="rect">
            <a:avLst/>
          </a:prstGeom>
        </p:spPr>
      </p:pic>
      <p:pic>
        <p:nvPicPr>
          <p:cNvPr id="7" name="Picture 6" descr="Screen Shot 2019-06-30 at 2.37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80" y="2128828"/>
            <a:ext cx="4277520" cy="2328872"/>
          </a:xfrm>
          <a:prstGeom prst="rect">
            <a:avLst/>
          </a:prstGeom>
        </p:spPr>
      </p:pic>
      <p:pic>
        <p:nvPicPr>
          <p:cNvPr id="8" name="Picture 7" descr="Screen Shot 2019-06-30 at 2.39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67" y="4457700"/>
            <a:ext cx="3251200" cy="2400300"/>
          </a:xfrm>
          <a:prstGeom prst="rect">
            <a:avLst/>
          </a:prstGeom>
        </p:spPr>
      </p:pic>
      <p:pic>
        <p:nvPicPr>
          <p:cNvPr id="9" name="Picture 8" descr="Screen Shot 2019-06-30 at 2.43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966"/>
            <a:ext cx="3585699" cy="2362762"/>
          </a:xfrm>
          <a:prstGeom prst="rect">
            <a:avLst/>
          </a:prstGeom>
        </p:spPr>
      </p:pic>
      <p:pic>
        <p:nvPicPr>
          <p:cNvPr id="10" name="Picture 9" descr="Screen Shot 2019-06-30 at 2.45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43178"/>
            <a:ext cx="2275257" cy="211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07" y="2535545"/>
            <a:ext cx="87774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to </a:t>
            </a:r>
            <a:r>
              <a:rPr lang="en-US" sz="2800" dirty="0"/>
              <a:t>test their own “naïve” image </a:t>
            </a:r>
            <a:endParaRPr lang="en-US" sz="2800" dirty="0" smtClean="0"/>
          </a:p>
          <a:p>
            <a:pPr algn="ctr"/>
            <a:r>
              <a:rPr lang="en-US" sz="2800" dirty="0" smtClean="0"/>
              <a:t>in </a:t>
            </a:r>
            <a:r>
              <a:rPr lang="en-US" sz="2800" dirty="0"/>
              <a:t>the light of many other images</a:t>
            </a:r>
            <a:r>
              <a:rPr lang="en-US" sz="2800" dirty="0" smtClean="0"/>
              <a:t>—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not </a:t>
            </a:r>
            <a:r>
              <a:rPr lang="en-US" sz="2800" dirty="0"/>
              <a:t>necessarily to change their minds, </a:t>
            </a:r>
            <a:endParaRPr lang="en-US" sz="2800" dirty="0" smtClean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rather to help their image of and actions </a:t>
            </a:r>
            <a:endParaRPr lang="en-US" sz="2800" dirty="0" smtClean="0"/>
          </a:p>
          <a:p>
            <a:pPr algn="ctr"/>
            <a:r>
              <a:rPr lang="en-US" sz="2800" dirty="0" smtClean="0"/>
              <a:t>towards </a:t>
            </a:r>
            <a:r>
              <a:rPr lang="en-US" sz="2800" dirty="0"/>
              <a:t>the future to be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robust as </a:t>
            </a:r>
            <a:r>
              <a:rPr lang="en-US" sz="2800" dirty="0" smtClean="0"/>
              <a:t>possible</a:t>
            </a:r>
          </a:p>
          <a:p>
            <a:pPr algn="ctr"/>
            <a:r>
              <a:rPr lang="en-US" sz="2800" dirty="0" smtClean="0"/>
              <a:t> whatever “the future” turns out to be; </a:t>
            </a:r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2.4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54" y="0"/>
            <a:ext cx="4719246" cy="24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2033638"/>
            <a:ext cx="90132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have been asked to say something </a:t>
            </a:r>
            <a:r>
              <a:rPr lang="en-US" sz="2800" dirty="0" smtClean="0"/>
              <a:t>about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evolution </a:t>
            </a:r>
            <a:r>
              <a:rPr lang="en-US" sz="2800" dirty="0" smtClean="0"/>
              <a:t>of </a:t>
            </a:r>
            <a:r>
              <a:rPr lang="en-US" sz="2800" dirty="0"/>
              <a:t>scenarios of </a:t>
            </a:r>
            <a:r>
              <a:rPr lang="en-US" sz="2800" dirty="0" smtClean="0"/>
              <a:t>Collapse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I have used them over the years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4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853" y="1883755"/>
            <a:ext cx="88148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experience the aspirations and fears of others,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to consider them in the light of </a:t>
            </a:r>
            <a:endParaRPr lang="en-US" sz="2800" dirty="0" smtClean="0"/>
          </a:p>
          <a:p>
            <a:pPr algn="ctr"/>
            <a:r>
              <a:rPr lang="en-US" sz="2800" dirty="0" smtClean="0"/>
              <a:t>one’s </a:t>
            </a:r>
            <a:r>
              <a:rPr lang="en-US" sz="2800" dirty="0"/>
              <a:t>own aspirational futures and nightmares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6-30 at 3.0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071"/>
            <a:ext cx="2789858" cy="2726929"/>
          </a:xfrm>
          <a:prstGeom prst="rect">
            <a:avLst/>
          </a:prstGeom>
        </p:spPr>
      </p:pic>
      <p:pic>
        <p:nvPicPr>
          <p:cNvPr id="4" name="Picture 3" descr="Screen Shot 2019-06-30 at 3.0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83" y="4752440"/>
            <a:ext cx="2570218" cy="2119302"/>
          </a:xfrm>
          <a:prstGeom prst="rect">
            <a:avLst/>
          </a:prstGeom>
        </p:spPr>
      </p:pic>
      <p:pic>
        <p:nvPicPr>
          <p:cNvPr id="5" name="Picture 4" descr="Screen Shot 2019-06-30 at 3.06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0"/>
            <a:ext cx="2616200" cy="1803400"/>
          </a:xfrm>
          <a:prstGeom prst="rect">
            <a:avLst/>
          </a:prstGeom>
        </p:spPr>
      </p:pic>
      <p:pic>
        <p:nvPicPr>
          <p:cNvPr id="6" name="Picture 5" descr="Screen Shot 2019-06-30 at 3.07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6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150681"/>
            <a:ext cx="8901218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over a period of a few weeks in </a:t>
            </a:r>
            <a:r>
              <a:rPr lang="en-US" sz="2800" dirty="0" smtClean="0"/>
              <a:t>1975, </a:t>
            </a:r>
          </a:p>
          <a:p>
            <a:pPr algn="ctr"/>
            <a:r>
              <a:rPr lang="en-US" sz="2800" dirty="0" smtClean="0"/>
              <a:t>I </a:t>
            </a:r>
            <a:r>
              <a:rPr lang="en-US" sz="2800" dirty="0"/>
              <a:t>literally collected as many images of the future </a:t>
            </a:r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I could find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 read over them, and contemplated </a:t>
            </a:r>
            <a:endParaRPr lang="en-US" sz="2800" dirty="0" smtClean="0"/>
          </a:p>
          <a:p>
            <a:pPr algn="ctr"/>
            <a:r>
              <a:rPr lang="en-US" sz="2800" dirty="0" smtClean="0"/>
              <a:t>how </a:t>
            </a:r>
            <a:r>
              <a:rPr lang="en-US" sz="2800" dirty="0"/>
              <a:t>I might reduce the vast array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the smallest number of distinct types</a:t>
            </a:r>
            <a:r>
              <a:rPr lang="en-US" dirty="0"/>
              <a:t>. </a:t>
            </a:r>
          </a:p>
        </p:txBody>
      </p:sp>
      <p:pic>
        <p:nvPicPr>
          <p:cNvPr id="3" name="Picture 2" descr="Screen Shot 2019-06-30 at 4.0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15" y="1548925"/>
            <a:ext cx="453815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3728"/>
            <a:ext cx="897592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Others in the field were doing </a:t>
            </a:r>
            <a:r>
              <a:rPr lang="en-US" sz="2800" dirty="0" smtClean="0"/>
              <a:t>something similar </a:t>
            </a:r>
            <a:r>
              <a:rPr lang="en-US" sz="2800" dirty="0"/>
              <a:t>at the time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Michael </a:t>
            </a:r>
            <a:r>
              <a:rPr lang="en-US" sz="2800" dirty="0" err="1"/>
              <a:t>Marien</a:t>
            </a:r>
            <a:r>
              <a:rPr lang="en-US" sz="2800" dirty="0"/>
              <a:t> produced a list of different typologies </a:t>
            </a:r>
            <a:endParaRPr lang="en-US" sz="2800" dirty="0" smtClean="0"/>
          </a:p>
          <a:p>
            <a:pPr algn="ctr"/>
            <a:r>
              <a:rPr lang="en-US" sz="2800" dirty="0" smtClean="0"/>
              <a:t>then </a:t>
            </a:r>
            <a:r>
              <a:rPr lang="en-US" sz="2800" dirty="0"/>
              <a:t>in </a:t>
            </a:r>
            <a:r>
              <a:rPr lang="en-US" sz="2800" dirty="0" smtClean="0"/>
              <a:t>vogue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(</a:t>
            </a:r>
            <a:r>
              <a:rPr lang="en-US" sz="2800" dirty="0"/>
              <a:t>as well as </a:t>
            </a:r>
            <a:r>
              <a:rPr lang="en-US" sz="2800" dirty="0" smtClean="0"/>
              <a:t>contesting names </a:t>
            </a:r>
            <a:r>
              <a:rPr lang="en-US" sz="2800" dirty="0"/>
              <a:t>for the field),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none seemed right to me.</a:t>
            </a:r>
          </a:p>
        </p:txBody>
      </p:sp>
      <p:pic>
        <p:nvPicPr>
          <p:cNvPr id="4" name="Picture 3" descr="Screen Shot 2019-06-30 at 4.08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90" y="3836716"/>
            <a:ext cx="3186510" cy="3021284"/>
          </a:xfrm>
          <a:prstGeom prst="rect">
            <a:avLst/>
          </a:prstGeom>
        </p:spPr>
      </p:pic>
      <p:pic>
        <p:nvPicPr>
          <p:cNvPr id="5" name="Picture 4" descr="Screen Shot 2019-06-30 at 4.09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830"/>
            <a:ext cx="1594912" cy="21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7620"/>
            <a:ext cx="9013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Eventually I discovered </a:t>
            </a:r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I had four piles of images in front of me. 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4.1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03" y="3661841"/>
            <a:ext cx="3441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674"/>
            <a:ext cx="914400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was very, very tall (in fact several stacks together).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Another was much smaller, but growing in number. 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 third was also smaller than the first,</a:t>
            </a:r>
          </a:p>
          <a:p>
            <a:pPr algn="ctr"/>
            <a:r>
              <a:rPr lang="en-US" sz="2800" dirty="0"/>
              <a:t> but somewhat taller than the second.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And the fourth was not very tall at all, </a:t>
            </a:r>
          </a:p>
          <a:p>
            <a:pPr algn="ctr"/>
            <a:r>
              <a:rPr lang="en-US" sz="2800" dirty="0"/>
              <a:t>but contained images that most people would have called “futuristic” </a:t>
            </a:r>
            <a:r>
              <a:rPr lang="en-US" sz="2800" dirty="0" smtClean="0"/>
              <a:t> in </a:t>
            </a:r>
            <a:r>
              <a:rPr lang="en-US" sz="2800" dirty="0"/>
              <a:t>contrast with the other three.</a:t>
            </a:r>
          </a:p>
        </p:txBody>
      </p:sp>
      <p:pic>
        <p:nvPicPr>
          <p:cNvPr id="4" name="Picture 3" descr="Screen Shot 2019-06-30 at 4.1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6" y="1611630"/>
            <a:ext cx="4668879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1081268"/>
            <a:ext cx="86841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</a:t>
            </a:r>
            <a:r>
              <a:rPr lang="en-US" sz="2800" dirty="0" smtClean="0"/>
              <a:t>initially labeled </a:t>
            </a:r>
            <a:r>
              <a:rPr lang="en-US" sz="2800" dirty="0"/>
              <a:t>them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Continued Growth 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Collapse</a:t>
            </a:r>
          </a:p>
          <a:p>
            <a:pPr algn="ctr"/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Conserver Society 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Transformational </a:t>
            </a:r>
            <a:r>
              <a:rPr lang="en-US" sz="2800" b="1" dirty="0"/>
              <a:t>Society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8053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</a:t>
            </a:r>
            <a:r>
              <a:rPr lang="en-US" sz="2800" dirty="0" smtClean="0"/>
              <a:t>ver </a:t>
            </a:r>
            <a:r>
              <a:rPr lang="en-US" sz="2800" dirty="0"/>
              <a:t>the years, </a:t>
            </a:r>
            <a:endParaRPr lang="en-US" sz="2800" dirty="0" smtClean="0"/>
          </a:p>
          <a:p>
            <a:pPr algn="ctr"/>
            <a:r>
              <a:rPr lang="en-US" sz="2800" dirty="0" smtClean="0"/>
              <a:t>I asked </a:t>
            </a:r>
            <a:r>
              <a:rPr lang="en-US" sz="2800" dirty="0"/>
              <a:t>my graduate students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others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test that typology </a:t>
            </a:r>
            <a:endParaRPr lang="en-US" sz="2800" dirty="0" smtClean="0"/>
          </a:p>
          <a:p>
            <a:pPr algn="ctr"/>
            <a:r>
              <a:rPr lang="en-US" sz="2800" dirty="0" smtClean="0"/>
              <a:t>by </a:t>
            </a:r>
            <a:r>
              <a:rPr lang="en-US" sz="2800" dirty="0"/>
              <a:t>looking for images of the future that differed </a:t>
            </a:r>
            <a:r>
              <a:rPr lang="en-US" sz="2800" dirty="0" smtClean="0"/>
              <a:t>entirely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from </a:t>
            </a:r>
            <a:r>
              <a:rPr lang="en-US" sz="2800" dirty="0"/>
              <a:t>these </a:t>
            </a:r>
            <a:r>
              <a:rPr lang="en-US" sz="2800" dirty="0" smtClean="0"/>
              <a:t>four.</a:t>
            </a:r>
            <a:endParaRPr lang="en-US" sz="2800" dirty="0"/>
          </a:p>
        </p:txBody>
      </p:sp>
      <p:pic>
        <p:nvPicPr>
          <p:cNvPr id="3" name="Picture 2" descr="Screen Shot 2019-06-30 at 4.2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20" y="1670146"/>
            <a:ext cx="3921859" cy="289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6" y="83769"/>
            <a:ext cx="86467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/>
              <a:t>So far, I believe it has stood the test of </a:t>
            </a:r>
            <a:r>
              <a:rPr lang="en-US" sz="2800" dirty="0" smtClean="0"/>
              <a:t>time,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currently is enjoying a </a:t>
            </a:r>
            <a:r>
              <a:rPr lang="en-US" sz="2800" dirty="0" smtClean="0"/>
              <a:t>little </a:t>
            </a:r>
            <a:r>
              <a:rPr lang="en-US" sz="2800" dirty="0" err="1" smtClean="0"/>
              <a:t>boomlet</a:t>
            </a:r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as more and more people hear of and use </a:t>
            </a:r>
            <a:endParaRPr lang="en-US" sz="2800" dirty="0" smtClean="0"/>
          </a:p>
          <a:p>
            <a:pPr algn="ctr"/>
            <a:r>
              <a:rPr lang="en-US" sz="2800" dirty="0" smtClean="0"/>
              <a:t>(</a:t>
            </a:r>
            <a:r>
              <a:rPr lang="en-US" sz="2800" dirty="0"/>
              <a:t>sometimes misuse</a:t>
            </a:r>
            <a:r>
              <a:rPr lang="en-US" sz="2800" dirty="0" smtClean="0"/>
              <a:t>)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dirty="0" smtClean="0"/>
              <a:t>typology. </a:t>
            </a:r>
            <a:endParaRPr lang="en-US" sz="2800" dirty="0"/>
          </a:p>
        </p:txBody>
      </p:sp>
      <p:pic>
        <p:nvPicPr>
          <p:cNvPr id="3" name="Picture 2" descr="Screen Shot 2019-06-30 at 4.2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82" y="2761425"/>
            <a:ext cx="7003319" cy="40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611297"/>
            <a:ext cx="8870871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Of course, two, even more generic </a:t>
            </a:r>
            <a:r>
              <a:rPr lang="en-US" sz="2800" dirty="0" smtClean="0"/>
              <a:t>images, </a:t>
            </a:r>
            <a:r>
              <a:rPr lang="en-US" sz="2800" dirty="0"/>
              <a:t>are absent</a:t>
            </a:r>
            <a:r>
              <a:rPr lang="en-US" sz="2800" dirty="0" smtClean="0"/>
              <a:t>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One could be called </a:t>
            </a:r>
            <a:r>
              <a:rPr lang="en-US" sz="2800" i="1" dirty="0" err="1" smtClean="0"/>
              <a:t>Que</a:t>
            </a:r>
            <a:r>
              <a:rPr lang="en-US" sz="2800" i="1" dirty="0" smtClean="0"/>
              <a:t> </a:t>
            </a:r>
            <a:r>
              <a:rPr lang="en-US" sz="2800" i="1" dirty="0"/>
              <a:t>Sera, </a:t>
            </a:r>
            <a:r>
              <a:rPr lang="en-US" sz="2800" i="1" dirty="0" smtClean="0"/>
              <a:t>Sera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—</a:t>
            </a:r>
            <a:r>
              <a:rPr lang="en-US" sz="2800" dirty="0"/>
              <a:t>the view that the future is flat</a:t>
            </a:r>
            <a:r>
              <a:rPr lang="en-US" sz="2800" dirty="0" smtClean="0"/>
              <a:t>;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that there are no important </a:t>
            </a:r>
            <a:r>
              <a:rPr lang="en-US" sz="2800" dirty="0" smtClean="0"/>
              <a:t>differences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between </a:t>
            </a:r>
            <a:r>
              <a:rPr lang="en-US" sz="2800" dirty="0" smtClean="0"/>
              <a:t>past, </a:t>
            </a:r>
            <a:r>
              <a:rPr lang="en-US" sz="2800" dirty="0"/>
              <a:t>present and future, </a:t>
            </a:r>
            <a:endParaRPr lang="en-US" sz="2800" dirty="0" smtClean="0"/>
          </a:p>
        </p:txBody>
      </p:sp>
      <p:pic>
        <p:nvPicPr>
          <p:cNvPr id="3" name="Picture 2" descr="Screen Shot 2019-06-30 at 4.2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070"/>
            <a:ext cx="3697752" cy="30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6-30 at 4.3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08" y="4295003"/>
            <a:ext cx="3253892" cy="2562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457" y="827649"/>
            <a:ext cx="8882543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anyway, </a:t>
            </a:r>
          </a:p>
          <a:p>
            <a:pPr algn="ctr"/>
            <a:r>
              <a:rPr lang="en-US" sz="2800" dirty="0"/>
              <a:t>it is futile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probably sacrilegious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to worry </a:t>
            </a:r>
          </a:p>
          <a:p>
            <a:pPr algn="ctr"/>
            <a:r>
              <a:rPr lang="en-US" sz="2800" dirty="0"/>
              <a:t>about the future.</a:t>
            </a:r>
          </a:p>
        </p:txBody>
      </p:sp>
    </p:spTree>
    <p:extLst>
      <p:ext uri="{BB962C8B-B14F-4D97-AF65-F5344CB8AC3E}">
        <p14:creationId xmlns:p14="http://schemas.microsoft.com/office/powerpoint/2010/main" val="29131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1540335"/>
            <a:ext cx="870279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 order to do that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 need to place them into the context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what are now often </a:t>
            </a:r>
            <a:r>
              <a:rPr lang="en-US" sz="2800" dirty="0" smtClean="0"/>
              <a:t>called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b="1" i="1" dirty="0"/>
              <a:t>the Four Generic Images of the </a:t>
            </a:r>
            <a:r>
              <a:rPr lang="en-US" sz="2800" b="1" i="1" dirty="0" smtClean="0"/>
              <a:t>Futures</a:t>
            </a:r>
          </a:p>
          <a:p>
            <a:pPr algn="ctr"/>
            <a:r>
              <a:rPr lang="en-US" sz="2800" b="1" i="1" dirty="0" smtClean="0"/>
              <a:t> </a:t>
            </a:r>
            <a:r>
              <a:rPr lang="en-US" sz="2800" b="1" i="1" dirty="0"/>
              <a:t>of the </a:t>
            </a:r>
            <a:r>
              <a:rPr lang="en-US" sz="2800" b="1" i="1" dirty="0" err="1"/>
              <a:t>Manoa</a:t>
            </a:r>
            <a:r>
              <a:rPr lang="en-US" sz="2800" b="1" i="1" dirty="0"/>
              <a:t> School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3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5945"/>
            <a:ext cx="87027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/>
              <a:t>“Consider the lilies of the field….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They </a:t>
            </a:r>
            <a:r>
              <a:rPr lang="en-US" sz="2800" dirty="0"/>
              <a:t>toil not, neither do they spin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yet </a:t>
            </a:r>
            <a:r>
              <a:rPr lang="en-US" sz="2800" dirty="0"/>
              <a:t>Solomon in all his glory </a:t>
            </a:r>
            <a:endParaRPr lang="en-US" sz="2800" dirty="0" smtClean="0"/>
          </a:p>
          <a:p>
            <a:pPr algn="ctr"/>
            <a:r>
              <a:rPr lang="en-US" sz="2800" dirty="0" smtClean="0"/>
              <a:t>was </a:t>
            </a:r>
            <a:r>
              <a:rPr lang="en-US" sz="2800" dirty="0"/>
              <a:t>not arrayed like one of these.” </a:t>
            </a:r>
            <a:endParaRPr lang="en-US" sz="2800" dirty="0" smtClean="0"/>
          </a:p>
          <a:p>
            <a:pPr algn="ctr"/>
            <a:endParaRPr lang="en-US" sz="2800" dirty="0" smtClean="0"/>
          </a:p>
        </p:txBody>
      </p:sp>
      <p:pic>
        <p:nvPicPr>
          <p:cNvPr id="3" name="Picture 2" descr="Screen Shot 2019-06-30 at 4.4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98" y="1281644"/>
            <a:ext cx="5802056" cy="29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5516" y="1169967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“Take </a:t>
            </a:r>
            <a:r>
              <a:rPr lang="en-US" sz="2800" dirty="0"/>
              <a:t>no thought for the morrow </a:t>
            </a:r>
          </a:p>
          <a:p>
            <a:pPr algn="ctr"/>
            <a:r>
              <a:rPr lang="en-US" sz="2800" dirty="0"/>
              <a:t>for the morrow shall take thought for the things of itself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Sufficient unto the day is the </a:t>
            </a:r>
            <a:r>
              <a:rPr lang="en-US" sz="2800" dirty="0" smtClean="0"/>
              <a:t>evil </a:t>
            </a:r>
            <a:r>
              <a:rPr lang="en-US" sz="2800" dirty="0"/>
              <a:t>thereof.”</a:t>
            </a:r>
          </a:p>
          <a:p>
            <a:pPr algn="ctr"/>
            <a:endParaRPr lang="en-US" dirty="0"/>
          </a:p>
        </p:txBody>
      </p:sp>
      <p:pic>
        <p:nvPicPr>
          <p:cNvPr id="3" name="Picture 2" descr="Screen Shot 2019-06-30 at 4.4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070"/>
            <a:ext cx="26162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914" y="4047313"/>
            <a:ext cx="8310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“Whatever will be, will be.”</a:t>
            </a:r>
          </a:p>
        </p:txBody>
      </p:sp>
      <p:pic>
        <p:nvPicPr>
          <p:cNvPr id="3" name="Picture 2" descr="Screen Shot 2019-06-30 at 4.3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35" y="216074"/>
            <a:ext cx="2801327" cy="30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298511"/>
            <a:ext cx="87214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second traditional image of the future is </a:t>
            </a:r>
            <a:r>
              <a:rPr lang="en-US" sz="2800" b="1" dirty="0" smtClean="0"/>
              <a:t>cyclical,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based on the rhythms of nature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from the movement of the sun over the </a:t>
            </a:r>
            <a:r>
              <a:rPr lang="en-US" sz="2800" dirty="0" smtClean="0"/>
              <a:t>heavens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bringing forever the repetition of  night and day,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4" name="Picture 3" descr="Screen Shot 2019-06-30 at 4.5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15" y="3478334"/>
            <a:ext cx="4762257" cy="337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2791488"/>
            <a:ext cx="8758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of the four </a:t>
            </a:r>
            <a:r>
              <a:rPr lang="en-US" sz="2800" dirty="0" smtClean="0"/>
              <a:t>seasons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—“If winter comes, can spring be far behind?—</a:t>
            </a:r>
          </a:p>
        </p:txBody>
      </p:sp>
      <p:pic>
        <p:nvPicPr>
          <p:cNvPr id="3" name="Picture 2" descr="Screen Shot 2019-06-30 at 4.5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26" y="4318000"/>
            <a:ext cx="3886200" cy="2540000"/>
          </a:xfrm>
          <a:prstGeom prst="rect">
            <a:avLst/>
          </a:prstGeom>
        </p:spPr>
      </p:pic>
      <p:pic>
        <p:nvPicPr>
          <p:cNvPr id="4" name="Picture 3" descr="Screen Shot 2019-06-30 at 5.01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77" y="63703"/>
            <a:ext cx="5546628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043"/>
            <a:ext cx="8994596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2800" dirty="0" smtClean="0"/>
              <a:t> or </a:t>
            </a:r>
            <a:r>
              <a:rPr lang="en-US" sz="2800" dirty="0"/>
              <a:t>of the alteration of societies </a:t>
            </a:r>
            <a:r>
              <a:rPr lang="en-US" sz="2800" dirty="0" smtClean="0"/>
              <a:t>between</a:t>
            </a:r>
          </a:p>
          <a:p>
            <a:pPr algn="ctr"/>
            <a:r>
              <a:rPr lang="en-US" sz="2800" dirty="0" smtClean="0"/>
              <a:t>“</a:t>
            </a:r>
            <a:r>
              <a:rPr lang="en-US" sz="2800" dirty="0"/>
              <a:t>the </a:t>
            </a:r>
            <a:r>
              <a:rPr lang="en-US" sz="2800" dirty="0" smtClean="0"/>
              <a:t>seven fat </a:t>
            </a:r>
            <a:r>
              <a:rPr lang="en-US" sz="2800" dirty="0"/>
              <a:t>years and </a:t>
            </a:r>
            <a:r>
              <a:rPr lang="en-US" sz="2800" dirty="0" smtClean="0"/>
              <a:t>the seven </a:t>
            </a:r>
            <a:r>
              <a:rPr lang="en-US" sz="2800" dirty="0"/>
              <a:t>lean years</a:t>
            </a:r>
            <a:r>
              <a:rPr lang="en-US" sz="2800" dirty="0" smtClean="0"/>
              <a:t>”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so </a:t>
            </a:r>
            <a:r>
              <a:rPr lang="en-US" sz="2800" dirty="0"/>
              <a:t>that nothing gets too bad nor too good,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cycles endlessly </a:t>
            </a:r>
            <a:endParaRPr lang="en-US" sz="2800" dirty="0" smtClean="0"/>
          </a:p>
          <a:p>
            <a:pPr algn="ctr"/>
            <a:r>
              <a:rPr lang="en-US" sz="2800" dirty="0" smtClean="0"/>
              <a:t>around </a:t>
            </a:r>
            <a:r>
              <a:rPr lang="en-US" sz="2800" dirty="0"/>
              <a:t>a golden </a:t>
            </a:r>
            <a:r>
              <a:rPr lang="en-US" sz="2800" dirty="0" smtClean="0"/>
              <a:t>mean.</a:t>
            </a:r>
            <a:endParaRPr lang="en-US" sz="2800" dirty="0"/>
          </a:p>
        </p:txBody>
      </p:sp>
      <p:pic>
        <p:nvPicPr>
          <p:cNvPr id="3" name="Picture 2" descr="Screen Shot 2019-06-30 at 5.0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19" y="1042979"/>
            <a:ext cx="6088217" cy="2318328"/>
          </a:xfrm>
          <a:prstGeom prst="rect">
            <a:avLst/>
          </a:prstGeom>
        </p:spPr>
      </p:pic>
      <p:pic>
        <p:nvPicPr>
          <p:cNvPr id="5" name="Picture 4" descr="Screen Shot 2019-06-30 at 5.0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0" y="5207000"/>
            <a:ext cx="8049148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404" y="181997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Some seers say that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there </a:t>
            </a:r>
            <a:r>
              <a:rPr lang="en-US" sz="2800" dirty="0"/>
              <a:t>are extremely long-cycles of </a:t>
            </a:r>
            <a:r>
              <a:rPr lang="en-US" sz="2800" dirty="0" smtClean="0"/>
              <a:t>civilizations </a:t>
            </a:r>
            <a:r>
              <a:rPr lang="en-US" sz="2800" dirty="0"/>
              <a:t>and eons.</a:t>
            </a:r>
          </a:p>
        </p:txBody>
      </p:sp>
      <p:pic>
        <p:nvPicPr>
          <p:cNvPr id="3" name="Picture 2" descr="Screen Shot 2019-06-30 at 5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5" y="3204973"/>
            <a:ext cx="3993127" cy="3461619"/>
          </a:xfrm>
          <a:prstGeom prst="rect">
            <a:avLst/>
          </a:prstGeom>
        </p:spPr>
      </p:pic>
      <p:pic>
        <p:nvPicPr>
          <p:cNvPr id="4" name="Picture 3" descr="Screen Shot 2019-06-30 at 5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92" y="0"/>
            <a:ext cx="2196708" cy="27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5" y="2481813"/>
            <a:ext cx="8957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But all these are old-fashioned,  </a:t>
            </a:r>
            <a:endParaRPr lang="en-US" sz="2800" dirty="0" smtClean="0"/>
          </a:p>
          <a:p>
            <a:r>
              <a:rPr lang="en-US" sz="2800" dirty="0" smtClean="0"/>
              <a:t>pre</a:t>
            </a:r>
            <a:r>
              <a:rPr lang="en-US" sz="2800" dirty="0"/>
              <a:t>-industrial, </a:t>
            </a:r>
            <a:r>
              <a:rPr lang="en-US" sz="2800" dirty="0" smtClean="0"/>
              <a:t>pre</a:t>
            </a:r>
            <a:r>
              <a:rPr lang="en-US" sz="2800" dirty="0"/>
              <a:t>-</a:t>
            </a:r>
            <a:r>
              <a:rPr lang="en-US" sz="2800"/>
              <a:t>modern </a:t>
            </a:r>
            <a:r>
              <a:rPr lang="en-US" sz="2800" smtClean="0"/>
              <a:t>images</a:t>
            </a:r>
          </a:p>
          <a:p>
            <a:r>
              <a:rPr lang="en-US" sz="2800" smtClean="0"/>
              <a:t> </a:t>
            </a:r>
            <a:endParaRPr lang="en-US" sz="2800" dirty="0" smtClean="0"/>
          </a:p>
          <a:p>
            <a:r>
              <a:rPr lang="en-US" sz="2800" dirty="0" smtClean="0"/>
              <a:t>that </a:t>
            </a:r>
            <a:r>
              <a:rPr lang="en-US" sz="2800" dirty="0"/>
              <a:t>we modern folks can ignore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6-30 at 5.2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800" cy="2247900"/>
          </a:xfrm>
          <a:prstGeom prst="rect">
            <a:avLst/>
          </a:prstGeom>
        </p:spPr>
      </p:pic>
      <p:pic>
        <p:nvPicPr>
          <p:cNvPr id="4" name="Picture 3" descr="Screen Shot 2019-06-30 at 5.2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7988"/>
            <a:ext cx="3581400" cy="19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97988"/>
            <a:ext cx="3222566" cy="2149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067" y="2869879"/>
            <a:ext cx="2810933" cy="3992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18405"/>
            <a:ext cx="3249540" cy="24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87356"/>
            <a:ext cx="88521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</a:t>
            </a:r>
            <a:r>
              <a:rPr lang="en-US" sz="2800" dirty="0" smtClean="0"/>
              <a:t>four generic images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are features of all modern and postmodern </a:t>
            </a:r>
            <a:r>
              <a:rPr lang="en-US" sz="2800" dirty="0" smtClean="0"/>
              <a:t>societies.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444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718683"/>
            <a:ext cx="87336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Indeed the existence or nonexistence of these four images</a:t>
            </a:r>
          </a:p>
          <a:p>
            <a:pPr algn="ctr"/>
            <a:r>
              <a:rPr lang="en-US" sz="2800" dirty="0"/>
              <a:t> is one way to distinguish between</a:t>
            </a:r>
          </a:p>
          <a:p>
            <a:pPr algn="ctr"/>
            <a:r>
              <a:rPr lang="en-US" sz="2800" dirty="0"/>
              <a:t> a developed </a:t>
            </a:r>
            <a:r>
              <a:rPr lang="en-US" sz="2800" dirty="0" smtClean="0"/>
              <a:t>and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 underdeveloped society. </a:t>
            </a:r>
          </a:p>
        </p:txBody>
      </p:sp>
      <p:pic>
        <p:nvPicPr>
          <p:cNvPr id="3" name="Picture 2" descr="Screen Shot 2019-07-01 at 9.11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3900"/>
            <a:ext cx="2433470" cy="2468996"/>
          </a:xfrm>
          <a:prstGeom prst="rect">
            <a:avLst/>
          </a:prstGeom>
        </p:spPr>
      </p:pic>
      <p:pic>
        <p:nvPicPr>
          <p:cNvPr id="4" name="Picture 3" descr="Screen Shot 2019-07-01 at 9.1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96" y="2534565"/>
            <a:ext cx="2723304" cy="2435475"/>
          </a:xfrm>
          <a:prstGeom prst="rect">
            <a:avLst/>
          </a:prstGeom>
        </p:spPr>
      </p:pic>
      <p:pic>
        <p:nvPicPr>
          <p:cNvPr id="5" name="Picture 4" descr="Screen Shot 2019-07-01 at 9.10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67" y="4481743"/>
            <a:ext cx="3832229" cy="23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965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Collapse image of the futures only makes </a:t>
            </a:r>
            <a:r>
              <a:rPr lang="en-US" sz="2800" dirty="0" smtClean="0"/>
              <a:t>sense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in relation to the other three,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all four have co-evolved in content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to some extent in basic form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since </a:t>
            </a:r>
            <a:r>
              <a:rPr lang="en-US" sz="2800" dirty="0"/>
              <a:t>I first decided on the typology in the early 1970s.</a:t>
            </a:r>
          </a:p>
        </p:txBody>
      </p:sp>
    </p:spTree>
    <p:extLst>
      <p:ext uri="{BB962C8B-B14F-4D97-AF65-F5344CB8AC3E}">
        <p14:creationId xmlns:p14="http://schemas.microsoft.com/office/powerpoint/2010/main" val="8487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369" y="0"/>
            <a:ext cx="897592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turns out that the first image, </a:t>
            </a:r>
            <a:endParaRPr lang="en-US" sz="2800" dirty="0" smtClean="0"/>
          </a:p>
          <a:p>
            <a:pPr algn="ctr"/>
            <a:r>
              <a:rPr lang="en-US" sz="2800" dirty="0" smtClean="0"/>
              <a:t>Continued </a:t>
            </a:r>
            <a:r>
              <a:rPr lang="en-US" sz="2800" dirty="0"/>
              <a:t>Growth</a:t>
            </a:r>
            <a:r>
              <a:rPr lang="en-US" sz="2800" dirty="0" smtClean="0"/>
              <a:t>, 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really </a:t>
            </a:r>
            <a:r>
              <a:rPr lang="en-US" sz="2800" dirty="0"/>
              <a:t>means Continued Economic Growth,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and </a:t>
            </a:r>
            <a:r>
              <a:rPr lang="en-US" sz="2800" b="1" dirty="0"/>
              <a:t>is the official image of the future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of </a:t>
            </a:r>
            <a:r>
              <a:rPr lang="en-US" sz="2800" b="1" dirty="0"/>
              <a:t>all modern or developing nations,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and </a:t>
            </a:r>
            <a:r>
              <a:rPr lang="en-US" sz="2800" b="1" dirty="0"/>
              <a:t>of all groups and institutions within them</a:t>
            </a:r>
            <a:r>
              <a:rPr lang="en-US" sz="2800" dirty="0"/>
              <a:t>.  </a:t>
            </a:r>
          </a:p>
        </p:txBody>
      </p:sp>
      <p:pic>
        <p:nvPicPr>
          <p:cNvPr id="3" name="Picture 2" descr="Screen Shot 2019-07-01 at 9.2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" y="2451100"/>
            <a:ext cx="1654674" cy="2071187"/>
          </a:xfrm>
          <a:prstGeom prst="rect">
            <a:avLst/>
          </a:prstGeom>
        </p:spPr>
      </p:pic>
      <p:pic>
        <p:nvPicPr>
          <p:cNvPr id="4" name="Picture 3" descr="Screen Shot 2019-07-01 at 9.23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7500" cy="2451100"/>
          </a:xfrm>
          <a:prstGeom prst="rect">
            <a:avLst/>
          </a:prstGeom>
        </p:spPr>
      </p:pic>
      <p:pic>
        <p:nvPicPr>
          <p:cNvPr id="6" name="Picture 5" descr="Screen Shot 2019-07-01 at 9.22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869950"/>
            <a:ext cx="59817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808" y="2451852"/>
            <a:ext cx="86841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Against this, there are a vast number of images that say Grow is unsustainable and/or undesirable;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r>
              <a:rPr lang="en-US" sz="2800" dirty="0" smtClean="0"/>
              <a:t>that </a:t>
            </a:r>
            <a:r>
              <a:rPr lang="en-US" sz="2800" dirty="0"/>
              <a:t>mindless growth is destructive </a:t>
            </a:r>
            <a:endParaRPr lang="en-US" sz="2800" dirty="0" smtClean="0"/>
          </a:p>
          <a:p>
            <a:r>
              <a:rPr lang="en-US" sz="2800" dirty="0" smtClean="0"/>
              <a:t>of </a:t>
            </a:r>
            <a:r>
              <a:rPr lang="en-US" sz="2800" dirty="0"/>
              <a:t>the fundamental processes of life </a:t>
            </a:r>
            <a:endParaRPr lang="en-US" sz="2800" dirty="0" smtClean="0"/>
          </a:p>
          <a:p>
            <a:r>
              <a:rPr lang="en-US" sz="2800" dirty="0" smtClean="0"/>
              <a:t>upon </a:t>
            </a:r>
            <a:r>
              <a:rPr lang="en-US" sz="2800" dirty="0"/>
              <a:t>which we all depend, 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and</a:t>
            </a:r>
            <a:r>
              <a:rPr lang="en-US" sz="2800" dirty="0"/>
              <a:t>/or of basic natural or human </a:t>
            </a:r>
            <a:r>
              <a:rPr lang="en-US" sz="2800" dirty="0" smtClean="0"/>
              <a:t>values that </a:t>
            </a:r>
            <a:r>
              <a:rPr lang="en-US" sz="2800" dirty="0"/>
              <a:t>are essential for a good life, </a:t>
            </a:r>
            <a:r>
              <a:rPr lang="en-US" sz="2800" dirty="0" smtClean="0"/>
              <a:t>or </a:t>
            </a:r>
            <a:r>
              <a:rPr lang="en-US" sz="2800" dirty="0"/>
              <a:t>perhaps for any life at </a:t>
            </a:r>
            <a:r>
              <a:rPr lang="en-US" sz="2800" dirty="0" smtClean="0"/>
              <a:t>all.</a:t>
            </a:r>
            <a:endParaRPr lang="en-US" sz="2800" dirty="0"/>
          </a:p>
        </p:txBody>
      </p:sp>
      <p:pic>
        <p:nvPicPr>
          <p:cNvPr id="4" name="Picture 3" descr="Screen Shot 2019-07-01 at 9.3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870" cy="2451852"/>
          </a:xfrm>
          <a:prstGeom prst="rect">
            <a:avLst/>
          </a:prstGeom>
        </p:spPr>
      </p:pic>
      <p:pic>
        <p:nvPicPr>
          <p:cNvPr id="5" name="Picture 4" descr="Screen Shot 2019-07-01 at 4.2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1" y="0"/>
            <a:ext cx="2781300" cy="2527300"/>
          </a:xfrm>
          <a:prstGeom prst="rect">
            <a:avLst/>
          </a:prstGeom>
        </p:spPr>
      </p:pic>
      <p:pic>
        <p:nvPicPr>
          <p:cNvPr id="8" name="Picture 7" descr="Screen Shot 2019-07-01 at 4.29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86" y="3439492"/>
            <a:ext cx="3520214" cy="2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413338"/>
            <a:ext cx="86841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Thus</a:t>
            </a:r>
            <a:r>
              <a:rPr lang="en-US" sz="2800" dirty="0"/>
              <a:t>, if Grow continues, society is headed for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or in the process of, </a:t>
            </a:r>
            <a:endParaRPr lang="en-US" sz="2800" dirty="0" smtClean="0"/>
          </a:p>
          <a:p>
            <a:pPr algn="ctr"/>
            <a:r>
              <a:rPr lang="en-US" sz="2800" dirty="0" smtClean="0"/>
              <a:t>social</a:t>
            </a:r>
            <a:r>
              <a:rPr lang="en-US" sz="2800" dirty="0"/>
              <a:t>, environmental, and perhaps spiritual </a:t>
            </a:r>
            <a:r>
              <a:rPr lang="en-US" sz="2800" dirty="0" smtClean="0"/>
              <a:t>collapse.</a:t>
            </a:r>
            <a:endParaRPr lang="en-US" sz="2800" dirty="0"/>
          </a:p>
        </p:txBody>
      </p:sp>
      <p:pic>
        <p:nvPicPr>
          <p:cNvPr id="3" name="Picture 2" descr="Screen Shot 2019-07-01 at 9.3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06" y="4726051"/>
            <a:ext cx="3514894" cy="2491138"/>
          </a:xfrm>
          <a:prstGeom prst="rect">
            <a:avLst/>
          </a:prstGeom>
        </p:spPr>
      </p:pic>
      <p:pic>
        <p:nvPicPr>
          <p:cNvPr id="4" name="Picture 3" descr="Screen Shot 2019-07-01 at 9.43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0"/>
            <a:ext cx="3022600" cy="1943100"/>
          </a:xfrm>
          <a:prstGeom prst="rect">
            <a:avLst/>
          </a:prstGeom>
        </p:spPr>
      </p:pic>
      <p:pic>
        <p:nvPicPr>
          <p:cNvPr id="5" name="Picture 4" descr="Screen Shot 2019-07-01 at 9.44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6996" cy="1886345"/>
          </a:xfrm>
          <a:prstGeom prst="rect">
            <a:avLst/>
          </a:prstGeom>
        </p:spPr>
      </p:pic>
      <p:pic>
        <p:nvPicPr>
          <p:cNvPr id="6" name="Picture 5" descr="Screen Shot 2019-07-01 at 9.45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6051"/>
            <a:ext cx="3441700" cy="2298700"/>
          </a:xfrm>
          <a:prstGeom prst="rect">
            <a:avLst/>
          </a:prstGeom>
        </p:spPr>
      </p:pic>
      <p:pic>
        <p:nvPicPr>
          <p:cNvPr id="8" name="Picture 7" descr="Screen Shot 2019-07-01 at 9.4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4714725"/>
            <a:ext cx="2819400" cy="2184400"/>
          </a:xfrm>
          <a:prstGeom prst="rect">
            <a:avLst/>
          </a:prstGeom>
        </p:spPr>
      </p:pic>
      <p:pic>
        <p:nvPicPr>
          <p:cNvPr id="10" name="Picture 9" descr="Screen Shot 2019-07-01 at 4.42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0"/>
            <a:ext cx="3467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32279"/>
            <a:ext cx="8964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dirty="0"/>
              <a:t>specific reasons for the </a:t>
            </a:r>
            <a:r>
              <a:rPr lang="en-US" sz="2800" dirty="0" smtClean="0"/>
              <a:t>collapse</a:t>
            </a:r>
            <a:endParaRPr lang="en-US" sz="2800" dirty="0"/>
          </a:p>
          <a:p>
            <a:pPr algn="ctr"/>
            <a:r>
              <a:rPr lang="en-US" sz="2800" dirty="0" smtClean="0"/>
              <a:t>vary </a:t>
            </a:r>
            <a:r>
              <a:rPr lang="en-US" sz="2800" dirty="0"/>
              <a:t>from time to time and from community to </a:t>
            </a:r>
            <a:r>
              <a:rPr lang="en-US" sz="2800" dirty="0" smtClean="0"/>
              <a:t>community,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but endless Growth is </a:t>
            </a:r>
            <a:r>
              <a:rPr lang="en-US" sz="2800" dirty="0" smtClean="0"/>
              <a:t>often an </a:t>
            </a:r>
            <a:r>
              <a:rPr lang="en-US" sz="2800" dirty="0"/>
              <a:t>underlying </a:t>
            </a:r>
            <a:r>
              <a:rPr lang="en-US" sz="2800" dirty="0" smtClean="0"/>
              <a:t>cause.</a:t>
            </a:r>
            <a:endParaRPr lang="en-US" sz="2800" dirty="0"/>
          </a:p>
        </p:txBody>
      </p:sp>
      <p:pic>
        <p:nvPicPr>
          <p:cNvPr id="5" name="Picture 4" descr="Screen Shot 2019-07-01 at 4.4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9896" cy="2059084"/>
          </a:xfrm>
          <a:prstGeom prst="rect">
            <a:avLst/>
          </a:prstGeom>
        </p:spPr>
      </p:pic>
      <p:pic>
        <p:nvPicPr>
          <p:cNvPr id="6" name="Picture 5" descr="Screen Shot 2019-07-01 at 4.3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0"/>
            <a:ext cx="2463800" cy="2232279"/>
          </a:xfrm>
          <a:prstGeom prst="rect">
            <a:avLst/>
          </a:prstGeom>
        </p:spPr>
      </p:pic>
      <p:pic>
        <p:nvPicPr>
          <p:cNvPr id="8" name="Picture 7" descr="Screen Shot 2019-07-01 at 4.50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0" y="4048161"/>
            <a:ext cx="5521995" cy="28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79285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Since the late 1980s, </a:t>
            </a:r>
            <a:endParaRPr lang="en-US" sz="2800" dirty="0" smtClean="0"/>
          </a:p>
          <a:p>
            <a:pPr algn="ctr"/>
            <a:r>
              <a:rPr lang="en-US" sz="2800" dirty="0" smtClean="0"/>
              <a:t>instead </a:t>
            </a:r>
            <a:r>
              <a:rPr lang="en-US" sz="2800" dirty="0"/>
              <a:t>of giving my usual “four futures” presentation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 occasionally would talk about </a:t>
            </a:r>
            <a:endParaRPr lang="en-US" sz="2800" dirty="0" smtClean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Surfing </a:t>
            </a:r>
            <a:r>
              <a:rPr lang="en-US" sz="2800" b="1" dirty="0"/>
              <a:t>the Tsunami of Change</a:t>
            </a:r>
            <a:r>
              <a:rPr lang="en-US" sz="2800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 descr="Screen Shot 2019-07-02 at 2.0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09" y="0"/>
            <a:ext cx="4909953" cy="27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69" y="524544"/>
            <a:ext cx="897833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future is seen as approaching us </a:t>
            </a:r>
            <a:endParaRPr lang="en-US" sz="2800" dirty="0" smtClean="0"/>
          </a:p>
          <a:p>
            <a:pPr algn="ctr"/>
            <a:r>
              <a:rPr lang="en-US" sz="2800" dirty="0" smtClean="0"/>
              <a:t>in </a:t>
            </a:r>
            <a:r>
              <a:rPr lang="en-US" sz="2800" dirty="0"/>
              <a:t>sets of mighty waves </a:t>
            </a:r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we need to learn how to “surf</a:t>
            </a:r>
            <a:r>
              <a:rPr lang="en-US" sz="2800" dirty="0" smtClean="0"/>
              <a:t>”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(that is, utilize their power to go where we want to go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to the best of our abilities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within the limits afforded by the waves). </a:t>
            </a:r>
          </a:p>
          <a:p>
            <a:r>
              <a:rPr lang="en-US" dirty="0"/>
              <a:t> </a:t>
            </a:r>
          </a:p>
        </p:txBody>
      </p:sp>
      <p:pic>
        <p:nvPicPr>
          <p:cNvPr id="3" name="Picture 2" descr="Screen Shot 2019-07-02 at 2.1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949700"/>
            <a:ext cx="37719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930" y="564145"/>
            <a:ext cx="8633188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Tragically, </a:t>
            </a:r>
            <a:r>
              <a:rPr lang="en-US" sz="2800" dirty="0"/>
              <a:t>the quality of our political discourse is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though we have our backs to the </a:t>
            </a:r>
            <a:r>
              <a:rPr lang="en-US" sz="2800" dirty="0" smtClean="0"/>
              <a:t>ocean,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are arguing over </a:t>
            </a:r>
            <a:endParaRPr lang="en-US" sz="2800" dirty="0" smtClean="0"/>
          </a:p>
          <a:p>
            <a:pPr algn="ctr"/>
            <a:r>
              <a:rPr lang="en-US" sz="2800" dirty="0" smtClean="0"/>
              <a:t>who </a:t>
            </a:r>
            <a:r>
              <a:rPr lang="en-US" sz="2800" dirty="0"/>
              <a:t>forgot to bring the mustard for the hot dogs </a:t>
            </a:r>
            <a:endParaRPr lang="en-US" sz="2800" dirty="0" smtClean="0"/>
          </a:p>
          <a:p>
            <a:pPr algn="ctr"/>
            <a:r>
              <a:rPr lang="en-US" sz="2800" dirty="0" smtClean="0"/>
              <a:t>while </a:t>
            </a:r>
            <a:r>
              <a:rPr lang="en-US" sz="2800" dirty="0"/>
              <a:t>complaining about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sand in the sandwiches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ants in the </a:t>
            </a:r>
            <a:r>
              <a:rPr lang="en-US" sz="2800" dirty="0" smtClean="0"/>
              <a:t>anchovies. </a:t>
            </a:r>
            <a:endParaRPr lang="en-US" sz="2800" dirty="0"/>
          </a:p>
        </p:txBody>
      </p:sp>
      <p:pic>
        <p:nvPicPr>
          <p:cNvPr id="4" name="Picture 3" descr="Screen Shot 2019-07-02 at 2.0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87800"/>
            <a:ext cx="3581400" cy="2870200"/>
          </a:xfrm>
          <a:prstGeom prst="rect">
            <a:avLst/>
          </a:prstGeom>
        </p:spPr>
      </p:pic>
      <p:pic>
        <p:nvPicPr>
          <p:cNvPr id="5" name="Picture 4" descr="Screen Shot 2019-07-02 at 2.2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0"/>
            <a:ext cx="40005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9025"/>
            <a:ext cx="883567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tsunami are </a:t>
            </a:r>
            <a:endParaRPr lang="en-US" sz="2800" dirty="0" smtClean="0"/>
          </a:p>
          <a:p>
            <a:pPr algn="ctr"/>
            <a:r>
              <a:rPr lang="en-US" sz="2800" dirty="0" smtClean="0"/>
              <a:t>population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energy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economics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environment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technology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/>
              <a:t>c</a:t>
            </a:r>
            <a:r>
              <a:rPr lang="en-US" sz="2800" dirty="0" smtClean="0"/>
              <a:t>ulture, </a:t>
            </a:r>
            <a:r>
              <a:rPr lang="en-US" sz="2800" dirty="0"/>
              <a:t>and </a:t>
            </a:r>
            <a:endParaRPr lang="en-US" sz="2800" dirty="0" smtClean="0"/>
          </a:p>
          <a:p>
            <a:pPr algn="ctr"/>
            <a:r>
              <a:rPr lang="en-US" sz="2800" dirty="0"/>
              <a:t>g</a:t>
            </a:r>
            <a:r>
              <a:rPr lang="en-US" sz="2800" dirty="0" smtClean="0"/>
              <a:t>overnance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-</a:t>
            </a:r>
            <a:r>
              <a:rPr lang="en-US" sz="2800" dirty="0"/>
              <a:t>-and others, depending on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specific concerns of the audience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318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745" y="947538"/>
            <a:ext cx="8522742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More than 15  </a:t>
            </a:r>
            <a:r>
              <a:rPr lang="en-US" sz="2800" dirty="0"/>
              <a:t>years ago, </a:t>
            </a:r>
            <a:endParaRPr lang="en-US" sz="2800" dirty="0" smtClean="0"/>
          </a:p>
          <a:p>
            <a:pPr algn="ctr"/>
            <a:r>
              <a:rPr lang="en-US" sz="2800" dirty="0" smtClean="0"/>
              <a:t>I </a:t>
            </a:r>
            <a:r>
              <a:rPr lang="en-US" sz="2800" dirty="0"/>
              <a:t>reduced those seven or eight tsunami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four,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relabeled them </a:t>
            </a:r>
            <a:endParaRPr lang="en-US" sz="2800" dirty="0" smtClean="0"/>
          </a:p>
          <a:p>
            <a:pPr algn="ctr"/>
            <a:r>
              <a:rPr lang="en-US" sz="2800" dirty="0" smtClean="0"/>
              <a:t>“</a:t>
            </a:r>
            <a:r>
              <a:rPr lang="en-US" sz="2800" b="1" dirty="0"/>
              <a:t>The Unholy Trinity, Plus One.” </a:t>
            </a:r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Three “Persons” of the Unholy Trinity </a:t>
            </a:r>
            <a:r>
              <a:rPr lang="en-US" sz="2800" dirty="0" smtClean="0"/>
              <a:t>are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 Economy, </a:t>
            </a:r>
            <a:endParaRPr lang="en-US" sz="2800" dirty="0" smtClean="0"/>
          </a:p>
          <a:p>
            <a:pPr algn="ctr"/>
            <a:r>
              <a:rPr lang="en-US" sz="2800" dirty="0" smtClean="0"/>
              <a:t>Energy</a:t>
            </a:r>
            <a:r>
              <a:rPr lang="en-US" sz="2800" dirty="0"/>
              <a:t>, and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Environment.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Plus </a:t>
            </a:r>
            <a:r>
              <a:rPr lang="en-US" sz="2800" dirty="0"/>
              <a:t>One is Governance. </a:t>
            </a:r>
          </a:p>
        </p:txBody>
      </p:sp>
    </p:spTree>
    <p:extLst>
      <p:ext uri="{BB962C8B-B14F-4D97-AF65-F5344CB8AC3E}">
        <p14:creationId xmlns:p14="http://schemas.microsoft.com/office/powerpoint/2010/main" val="15261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115" y="82273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used the Trinity metaphor because, </a:t>
            </a:r>
            <a:endParaRPr lang="en-US" sz="2800" dirty="0" smtClean="0"/>
          </a:p>
          <a:p>
            <a:pPr algn="ctr"/>
            <a:r>
              <a:rPr lang="en-US" sz="2800" dirty="0" smtClean="0"/>
              <a:t>like </a:t>
            </a:r>
            <a:r>
              <a:rPr lang="en-US" sz="2800" dirty="0"/>
              <a:t>the Holy Trinity,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Unholy Trinity </a:t>
            </a:r>
            <a:r>
              <a:rPr lang="en-US" sz="2800" dirty="0" smtClean="0"/>
              <a:t>is </a:t>
            </a:r>
            <a:r>
              <a:rPr lang="en-US" sz="2800" dirty="0"/>
              <a:t>“three in one” and “one in three”,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not </a:t>
            </a:r>
            <a:r>
              <a:rPr lang="en-US" sz="2800" dirty="0"/>
              <a:t>three separate </a:t>
            </a:r>
            <a:r>
              <a:rPr lang="en-US" sz="2800" dirty="0" smtClean="0"/>
              <a:t>entities. </a:t>
            </a:r>
            <a:endParaRPr lang="en-US" sz="2800" dirty="0"/>
          </a:p>
        </p:txBody>
      </p:sp>
      <p:pic>
        <p:nvPicPr>
          <p:cNvPr id="3" name="Picture 2" descr="Screen Shot 2019-07-02 at 2.4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02" y="3489140"/>
            <a:ext cx="2820115" cy="33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185" y="927206"/>
            <a:ext cx="846000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Like many </a:t>
            </a:r>
            <a:r>
              <a:rPr lang="en-US" sz="2800" dirty="0" smtClean="0"/>
              <a:t>people then,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 entered the futures field in the late 1960s </a:t>
            </a:r>
            <a:endParaRPr lang="en-US" sz="2800" dirty="0" smtClean="0"/>
          </a:p>
          <a:p>
            <a:pPr algn="ctr"/>
            <a:r>
              <a:rPr lang="en-US" sz="2800" dirty="0" smtClean="0"/>
              <a:t>with </a:t>
            </a:r>
            <a:r>
              <a:rPr lang="en-US" sz="2800" dirty="0"/>
              <a:t>a very positivistic, </a:t>
            </a:r>
            <a:r>
              <a:rPr lang="en-US" sz="2800" dirty="0" smtClean="0"/>
              <a:t>high-tech</a:t>
            </a:r>
            <a:r>
              <a:rPr lang="en-US" sz="2800" dirty="0"/>
              <a:t>, space-</a:t>
            </a:r>
            <a:r>
              <a:rPr lang="en-US" sz="2800" dirty="0" smtClean="0"/>
              <a:t>age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image of the future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78" y="3383811"/>
            <a:ext cx="3634722" cy="347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2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8760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However, typically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one of the three is more “popular” than the other two</a:t>
            </a:r>
            <a:r>
              <a:rPr lang="en-US" sz="2800" dirty="0" smtClean="0"/>
              <a:t>.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Fads and fashions in the Holy Trinity have </a:t>
            </a:r>
            <a:endParaRPr lang="en-US" sz="2800" dirty="0" smtClean="0"/>
          </a:p>
          <a:p>
            <a:pPr algn="ctr"/>
            <a:r>
              <a:rPr lang="en-US" sz="2800" dirty="0" smtClean="0"/>
              <a:t>come </a:t>
            </a:r>
            <a:r>
              <a:rPr lang="en-US" sz="2800" dirty="0"/>
              <a:t>and gone over the ages.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When </a:t>
            </a:r>
            <a:r>
              <a:rPr lang="en-US" sz="2800" dirty="0"/>
              <a:t>the US was founded, God the Father, the Creator </a:t>
            </a:r>
            <a:endParaRPr lang="en-US" sz="2800" dirty="0" smtClean="0"/>
          </a:p>
          <a:p>
            <a:pPr algn="ctr"/>
            <a:r>
              <a:rPr lang="en-US" sz="2800" dirty="0" smtClean="0"/>
              <a:t>was </a:t>
            </a:r>
            <a:r>
              <a:rPr lang="en-US" sz="2800" dirty="0"/>
              <a:t>featured almost exclusively. 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  <p:pic>
        <p:nvPicPr>
          <p:cNvPr id="4" name="Picture 3" descr="Screen Shot 2019-07-02 at 2.5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867"/>
            <a:ext cx="3294969" cy="3108813"/>
          </a:xfrm>
          <a:prstGeom prst="rect">
            <a:avLst/>
          </a:prstGeom>
        </p:spPr>
      </p:pic>
      <p:pic>
        <p:nvPicPr>
          <p:cNvPr id="5" name="Picture 4" descr="Screen Shot 2019-07-02 at 2.5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1" y="4572000"/>
            <a:ext cx="21463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995" y="2551837"/>
            <a:ext cx="85669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Jesus became popular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a personal friend and advisor </a:t>
            </a:r>
          </a:p>
          <a:p>
            <a:pPr algn="ctr"/>
            <a:r>
              <a:rPr lang="en-US" sz="2800" dirty="0"/>
              <a:t>at various times later, </a:t>
            </a:r>
          </a:p>
          <a:p>
            <a:pPr algn="ctr"/>
            <a:endParaRPr lang="en-US" dirty="0"/>
          </a:p>
        </p:txBody>
      </p:sp>
      <p:pic>
        <p:nvPicPr>
          <p:cNvPr id="3" name="Picture 2" descr="Screen Shot 2019-07-02 at 2.5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0" y="0"/>
            <a:ext cx="2565400" cy="1968500"/>
          </a:xfrm>
          <a:prstGeom prst="rect">
            <a:avLst/>
          </a:prstGeom>
        </p:spPr>
      </p:pic>
      <p:pic>
        <p:nvPicPr>
          <p:cNvPr id="4" name="Picture 3" descr="Screen Shot 2019-07-02 at 2.5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63" y="0"/>
            <a:ext cx="2573537" cy="2410998"/>
          </a:xfrm>
          <a:prstGeom prst="rect">
            <a:avLst/>
          </a:prstGeom>
        </p:spPr>
      </p:pic>
      <p:pic>
        <p:nvPicPr>
          <p:cNvPr id="5" name="Picture 4" descr="Screen Shot 2019-07-02 at 4.26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31" y="4213830"/>
            <a:ext cx="3652169" cy="26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451" y="3105835"/>
            <a:ext cx="8265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while </a:t>
            </a:r>
            <a:r>
              <a:rPr lang="en-US" sz="2800" dirty="0"/>
              <a:t>the Spirit is supreme </a:t>
            </a:r>
            <a:endParaRPr lang="en-US" sz="2800" dirty="0" smtClean="0"/>
          </a:p>
          <a:p>
            <a:pPr algn="ctr"/>
            <a:r>
              <a:rPr lang="en-US" sz="2800" dirty="0" smtClean="0"/>
              <a:t>during </a:t>
            </a:r>
            <a:r>
              <a:rPr lang="en-US" sz="2800" dirty="0"/>
              <a:t>periods of evangelical </a:t>
            </a:r>
            <a:r>
              <a:rPr lang="en-US" sz="2800" dirty="0" smtClean="0"/>
              <a:t>fervor. </a:t>
            </a:r>
            <a:endParaRPr lang="en-US" sz="2800" dirty="0"/>
          </a:p>
        </p:txBody>
      </p:sp>
      <p:pic>
        <p:nvPicPr>
          <p:cNvPr id="3" name="Picture 2" descr="Screen Shot 2019-07-02 at 3.0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37" y="-18405"/>
            <a:ext cx="3612263" cy="2282166"/>
          </a:xfrm>
          <a:prstGeom prst="rect">
            <a:avLst/>
          </a:prstGeom>
        </p:spPr>
      </p:pic>
      <p:pic>
        <p:nvPicPr>
          <p:cNvPr id="5" name="Picture 4" descr="Screen Shot 2019-07-02 at 3.0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27" y="4677492"/>
            <a:ext cx="3556000" cy="2209800"/>
          </a:xfrm>
          <a:prstGeom prst="rect">
            <a:avLst/>
          </a:prstGeom>
        </p:spPr>
      </p:pic>
      <p:pic>
        <p:nvPicPr>
          <p:cNvPr id="6" name="Picture 5" descr="Screen Shot 2019-07-02 at 4.20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7708" cy="2425700"/>
          </a:xfrm>
          <a:prstGeom prst="rect">
            <a:avLst/>
          </a:prstGeom>
        </p:spPr>
      </p:pic>
      <p:pic>
        <p:nvPicPr>
          <p:cNvPr id="7" name="Picture 6" descr="Screen Shot 2019-07-02 at 4.1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17" y="4624531"/>
            <a:ext cx="3087883" cy="22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892" y="2690336"/>
            <a:ext cx="89231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also with the three members of the Unholy Trinity.  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6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8835672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the economy, the environment, and </a:t>
            </a:r>
            <a:r>
              <a:rPr lang="en-US" sz="2800" dirty="0" smtClean="0"/>
              <a:t>energy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s</a:t>
            </a:r>
            <a:r>
              <a:rPr lang="en-US" sz="2800" dirty="0" smtClean="0"/>
              <a:t>hould be </a:t>
            </a:r>
            <a:r>
              <a:rPr lang="en-US" sz="2800" dirty="0"/>
              <a:t>seen as one--</a:t>
            </a:r>
            <a:r>
              <a:rPr lang="en-US" sz="2800" dirty="0" smtClean="0"/>
              <a:t>parts </a:t>
            </a:r>
            <a:r>
              <a:rPr lang="en-US" sz="2800" dirty="0"/>
              <a:t>of the same </a:t>
            </a:r>
            <a:r>
              <a:rPr lang="en-US" sz="2800" dirty="0" smtClean="0"/>
              <a:t>thing—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typically </a:t>
            </a:r>
            <a:r>
              <a:rPr lang="en-US" sz="2800" dirty="0"/>
              <a:t>they are looked at in isolation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with </a:t>
            </a:r>
            <a:r>
              <a:rPr lang="en-US" sz="2800" dirty="0"/>
              <a:t>solutions </a:t>
            </a:r>
            <a:r>
              <a:rPr lang="en-US" sz="2800" dirty="0" smtClean="0"/>
              <a:t>to the </a:t>
            </a:r>
            <a:r>
              <a:rPr lang="en-US" sz="2800" dirty="0"/>
              <a:t>problems </a:t>
            </a:r>
            <a:r>
              <a:rPr lang="en-US" sz="2800" dirty="0" smtClean="0"/>
              <a:t>of </a:t>
            </a:r>
            <a:r>
              <a:rPr lang="en-US" sz="2800" dirty="0"/>
              <a:t>one </a:t>
            </a:r>
            <a:endParaRPr lang="en-US" sz="2800" dirty="0" smtClean="0"/>
          </a:p>
          <a:p>
            <a:pPr algn="ctr"/>
            <a:r>
              <a:rPr lang="en-US" sz="2800" dirty="0" smtClean="0"/>
              <a:t>sought </a:t>
            </a:r>
            <a:r>
              <a:rPr lang="en-US" sz="2800" dirty="0"/>
              <a:t>in the actions of the others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r>
              <a:rPr lang="en-US" sz="2800" dirty="0"/>
              <a:t>as the problems seemingly </a:t>
            </a:r>
            <a:r>
              <a:rPr lang="en-US" sz="2800" dirty="0" smtClean="0"/>
              <a:t>rise</a:t>
            </a:r>
            <a:endParaRPr lang="en-US" sz="2800" dirty="0"/>
          </a:p>
        </p:txBody>
      </p:sp>
      <p:pic>
        <p:nvPicPr>
          <p:cNvPr id="3" name="Picture 2" descr="Screen Shot 2019-07-02 at 4.3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09" y="1391022"/>
            <a:ext cx="2776391" cy="2150010"/>
          </a:xfrm>
          <a:prstGeom prst="rect">
            <a:avLst/>
          </a:prstGeom>
        </p:spPr>
      </p:pic>
      <p:pic>
        <p:nvPicPr>
          <p:cNvPr id="4" name="Picture 3" descr="Screen Shot 2019-07-02 at 4.32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71" y="1320763"/>
            <a:ext cx="2501900" cy="2220269"/>
          </a:xfrm>
          <a:prstGeom prst="rect">
            <a:avLst/>
          </a:prstGeom>
        </p:spPr>
      </p:pic>
      <p:pic>
        <p:nvPicPr>
          <p:cNvPr id="6" name="Picture 5" descr="Screen Shot 2019-07-02 at 4.29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830"/>
            <a:ext cx="3175000" cy="19994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6294032"/>
            <a:ext cx="4418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one              by                  one.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394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69" y="2828836"/>
            <a:ext cx="897833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I first wrote about them, </a:t>
            </a:r>
            <a:endParaRPr lang="en-US" sz="2800" dirty="0" smtClean="0"/>
          </a:p>
          <a:p>
            <a:pPr algn="ctr"/>
            <a:r>
              <a:rPr lang="en-US" sz="2800" dirty="0" smtClean="0"/>
              <a:t>energy </a:t>
            </a:r>
            <a:r>
              <a:rPr lang="en-US" sz="2800" dirty="0"/>
              <a:t>insufficiency,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in Peak Oil, </a:t>
            </a:r>
            <a:endParaRPr lang="en-US" sz="2800" dirty="0" smtClean="0"/>
          </a:p>
          <a:p>
            <a:pPr algn="ctr"/>
            <a:r>
              <a:rPr lang="en-US" sz="2800" dirty="0" smtClean="0"/>
              <a:t>was </a:t>
            </a:r>
            <a:r>
              <a:rPr lang="en-US" sz="2800" dirty="0"/>
              <a:t>on everyone’s minds.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faded, </a:t>
            </a:r>
            <a:endParaRPr lang="en-US" sz="2800" dirty="0" smtClean="0"/>
          </a:p>
          <a:p>
            <a:pPr algn="ctr"/>
            <a:r>
              <a:rPr lang="en-US" sz="2800" dirty="0" smtClean="0"/>
              <a:t>and remains near zero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in concern now. </a:t>
            </a:r>
          </a:p>
        </p:txBody>
      </p:sp>
      <p:pic>
        <p:nvPicPr>
          <p:cNvPr id="4" name="Picture 3" descr="Screen Shot 2019-07-02 at 4.4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0726" cy="2828836"/>
          </a:xfrm>
          <a:prstGeom prst="rect">
            <a:avLst/>
          </a:prstGeom>
        </p:spPr>
      </p:pic>
      <p:pic>
        <p:nvPicPr>
          <p:cNvPr id="5" name="Picture 4" descr="Screen Shot 2019-07-02 at 4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0" y="4572000"/>
            <a:ext cx="2646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892" y="204791"/>
            <a:ext cx="892310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Next, the economy loomed large with the Great </a:t>
            </a:r>
            <a:r>
              <a:rPr lang="en-US" sz="2800" dirty="0" smtClean="0"/>
              <a:t>Recession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but faded with the so-called “recovery</a:t>
            </a:r>
            <a:r>
              <a:rPr lang="en-US" sz="2800" dirty="0" smtClean="0"/>
              <a:t>”,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as the “debate” over climate change began heating up.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3" name="Picture 2" descr="Screen Shot 2019-07-02 at 4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3" y="772992"/>
            <a:ext cx="3597031" cy="1955800"/>
          </a:xfrm>
          <a:prstGeom prst="rect">
            <a:avLst/>
          </a:prstGeom>
        </p:spPr>
      </p:pic>
      <p:pic>
        <p:nvPicPr>
          <p:cNvPr id="4" name="Picture 3" descr="Screen Shot 2019-07-02 at 4.5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602"/>
            <a:ext cx="3258154" cy="1955800"/>
          </a:xfrm>
          <a:prstGeom prst="rect">
            <a:avLst/>
          </a:prstGeom>
        </p:spPr>
      </p:pic>
      <p:pic>
        <p:nvPicPr>
          <p:cNvPr id="5" name="Picture 4" descr="Screen Shot 2019-07-02 at 4.58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17" y="1046602"/>
            <a:ext cx="2663683" cy="2042037"/>
          </a:xfrm>
          <a:prstGeom prst="rect">
            <a:avLst/>
          </a:prstGeom>
        </p:spPr>
      </p:pic>
      <p:pic>
        <p:nvPicPr>
          <p:cNvPr id="6" name="Picture 5" descr="Screen Shot 2019-07-02 at 5.04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4851400"/>
            <a:ext cx="3530600" cy="2006600"/>
          </a:xfrm>
          <a:prstGeom prst="rect">
            <a:avLst/>
          </a:prstGeom>
        </p:spPr>
      </p:pic>
      <p:pic>
        <p:nvPicPr>
          <p:cNvPr id="7" name="Picture 6" descr="Screen Shot 2019-07-02 at 5.04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300"/>
            <a:ext cx="3390900" cy="1917700"/>
          </a:xfrm>
          <a:prstGeom prst="rect">
            <a:avLst/>
          </a:prstGeom>
        </p:spPr>
      </p:pic>
      <p:pic>
        <p:nvPicPr>
          <p:cNvPr id="8" name="Picture 7" descr="Screen Shot 2019-07-02 at 5.02.1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4699000"/>
            <a:ext cx="2222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732" y="0"/>
            <a:ext cx="91440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 a long time, </a:t>
            </a:r>
          </a:p>
          <a:p>
            <a:pPr algn="ctr"/>
            <a:r>
              <a:rPr lang="en-US" sz="2800" dirty="0"/>
              <a:t>most people viewed </a:t>
            </a:r>
            <a:r>
              <a:rPr lang="en-US" sz="2800" dirty="0" smtClean="0"/>
              <a:t>as</a:t>
            </a:r>
          </a:p>
          <a:p>
            <a:pPr algn="ctr"/>
            <a:r>
              <a:rPr lang="en-US" sz="2800" b="1" dirty="0" smtClean="0"/>
              <a:t>unpatriotic lunacy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my warnings </a:t>
            </a:r>
            <a:r>
              <a:rPr lang="en-US" sz="2800" dirty="0" smtClean="0"/>
              <a:t>about the </a:t>
            </a:r>
            <a:r>
              <a:rPr lang="en-US" sz="2800" dirty="0"/>
              <a:t>inability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most governments to govern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until suddenly it was on everyone’s </a:t>
            </a:r>
            <a:r>
              <a:rPr lang="en-US" sz="2800" dirty="0" smtClean="0"/>
              <a:t>lips.</a:t>
            </a:r>
            <a:endParaRPr lang="en-US" sz="2800" dirty="0"/>
          </a:p>
        </p:txBody>
      </p:sp>
      <p:pic>
        <p:nvPicPr>
          <p:cNvPr id="3" name="Picture 2" descr="Screen Shot 2019-07-02 at 5.1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12" y="4330701"/>
            <a:ext cx="3039455" cy="2527300"/>
          </a:xfrm>
          <a:prstGeom prst="rect">
            <a:avLst/>
          </a:prstGeom>
        </p:spPr>
      </p:pic>
      <p:pic>
        <p:nvPicPr>
          <p:cNvPr id="4" name="Picture 3" descr="Screen Shot 2019-07-02 at 5.1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2"/>
            <a:ext cx="1711911" cy="2678348"/>
          </a:xfrm>
          <a:prstGeom prst="rect">
            <a:avLst/>
          </a:prstGeom>
        </p:spPr>
      </p:pic>
      <p:pic>
        <p:nvPicPr>
          <p:cNvPr id="5" name="Picture 4" descr="Screen Shot 2019-07-02 at 5.14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722524"/>
            <a:ext cx="3098800" cy="2425700"/>
          </a:xfrm>
          <a:prstGeom prst="rect">
            <a:avLst/>
          </a:prstGeom>
        </p:spPr>
      </p:pic>
      <p:pic>
        <p:nvPicPr>
          <p:cNvPr id="6" name="Picture 5" descr="Screen Shot 2019-07-02 at 5.12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2251"/>
            <a:ext cx="2933700" cy="1879600"/>
          </a:xfrm>
          <a:prstGeom prst="rect">
            <a:avLst/>
          </a:prstGeom>
        </p:spPr>
      </p:pic>
      <p:pic>
        <p:nvPicPr>
          <p:cNvPr id="7" name="Picture 6" descr="Screen Shot 2019-07-02 at 5.11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7900"/>
            <a:ext cx="2667000" cy="2070100"/>
          </a:xfrm>
          <a:prstGeom prst="rect">
            <a:avLst/>
          </a:prstGeom>
        </p:spPr>
      </p:pic>
      <p:pic>
        <p:nvPicPr>
          <p:cNvPr id="8" name="Picture 7" descr="Screen Shot 2019-07-02 at 5.11.0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68" y="3718"/>
            <a:ext cx="2076500" cy="2149616"/>
          </a:xfrm>
          <a:prstGeom prst="rect">
            <a:avLst/>
          </a:prstGeom>
        </p:spPr>
      </p:pic>
      <p:pic>
        <p:nvPicPr>
          <p:cNvPr id="9" name="Picture 8" descr="Screen Shot 2019-07-02 at 5.09.5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13" y="2153335"/>
            <a:ext cx="1652087" cy="21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892" y="2346615"/>
            <a:ext cx="89231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Concern for energy will rise again, </a:t>
            </a:r>
            <a:endParaRPr lang="en-US" sz="2800" dirty="0" smtClean="0"/>
          </a:p>
          <a:p>
            <a:pPr algn="ctr"/>
            <a:r>
              <a:rPr lang="en-US" sz="2800" dirty="0" smtClean="0"/>
              <a:t>when the destructive </a:t>
            </a:r>
            <a:r>
              <a:rPr lang="en-US" sz="2800" dirty="0" err="1" smtClean="0"/>
              <a:t>fracking</a:t>
            </a:r>
            <a:r>
              <a:rPr lang="en-US" sz="2800" dirty="0" smtClean="0"/>
              <a:t> </a:t>
            </a:r>
            <a:r>
              <a:rPr lang="en-US" sz="2800" dirty="0" err="1"/>
              <a:t>boomlet</a:t>
            </a:r>
            <a:r>
              <a:rPr lang="en-US" sz="2800" dirty="0"/>
              <a:t> </a:t>
            </a:r>
            <a:r>
              <a:rPr lang="en-US" sz="2800" dirty="0" smtClean="0"/>
              <a:t>fades,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all three are always in evidence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those who have eyes to see </a:t>
            </a:r>
            <a:r>
              <a:rPr lang="en-US" sz="2800" dirty="0" smtClean="0"/>
              <a:t>and </a:t>
            </a:r>
            <a:r>
              <a:rPr lang="en-US" sz="2800" dirty="0"/>
              <a:t>ears to hear. </a:t>
            </a:r>
          </a:p>
        </p:txBody>
      </p:sp>
      <p:pic>
        <p:nvPicPr>
          <p:cNvPr id="5" name="Picture 4" descr="Screen Shot 2019-07-02 at 5.3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06" y="0"/>
            <a:ext cx="5039094" cy="2483381"/>
          </a:xfrm>
          <a:prstGeom prst="rect">
            <a:avLst/>
          </a:prstGeom>
        </p:spPr>
      </p:pic>
      <p:pic>
        <p:nvPicPr>
          <p:cNvPr id="6" name="Picture 5" descr="Screen Shot 2019-07-02 at 5.23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54400" cy="1943100"/>
          </a:xfrm>
          <a:prstGeom prst="rect">
            <a:avLst/>
          </a:prstGeom>
        </p:spPr>
      </p:pic>
      <p:pic>
        <p:nvPicPr>
          <p:cNvPr id="7" name="Picture 6" descr="Screen Shot 2019-07-02 at 5.46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16" y="4812674"/>
            <a:ext cx="3314700" cy="1960290"/>
          </a:xfrm>
          <a:prstGeom prst="rect">
            <a:avLst/>
          </a:prstGeom>
        </p:spPr>
      </p:pic>
      <p:pic>
        <p:nvPicPr>
          <p:cNvPr id="8" name="Picture 7" descr="Screen Shot 2019-07-02 at 5.44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6" y="4917474"/>
            <a:ext cx="2663184" cy="1939871"/>
          </a:xfrm>
          <a:prstGeom prst="rect">
            <a:avLst/>
          </a:prstGeom>
        </p:spPr>
      </p:pic>
      <p:pic>
        <p:nvPicPr>
          <p:cNvPr id="9" name="Picture 8" descr="Screen Shot 2019-07-02 at 5.49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415"/>
            <a:ext cx="2963632" cy="19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3759" y="336804"/>
            <a:ext cx="49102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Both the tsunami and the trinity a</a:t>
            </a:r>
            <a:r>
              <a:rPr lang="en-US" sz="2800" dirty="0" smtClean="0"/>
              <a:t>re </a:t>
            </a:r>
            <a:r>
              <a:rPr lang="en-US" sz="2800" dirty="0"/>
              <a:t>my ways of </a:t>
            </a:r>
            <a:r>
              <a:rPr lang="en-US" sz="2800" dirty="0" smtClean="0"/>
              <a:t>highlighting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dirty="0" smtClean="0"/>
              <a:t>possibilities </a:t>
            </a:r>
            <a:r>
              <a:rPr lang="en-US" sz="2800" dirty="0"/>
              <a:t>of collapse </a:t>
            </a:r>
            <a:r>
              <a:rPr lang="en-US" sz="2800" dirty="0" smtClean="0"/>
              <a:t>and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urgency of addressing </a:t>
            </a:r>
            <a:r>
              <a:rPr lang="en-US" sz="2800" dirty="0" smtClean="0"/>
              <a:t>them.</a:t>
            </a:r>
            <a:endParaRPr lang="en-US" sz="2800" dirty="0"/>
          </a:p>
        </p:txBody>
      </p:sp>
      <p:pic>
        <p:nvPicPr>
          <p:cNvPr id="4" name="Picture 3" descr="Screen Shot 2019-07-02 at 2.0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10" y="3913669"/>
            <a:ext cx="4339690" cy="2944331"/>
          </a:xfrm>
          <a:prstGeom prst="rect">
            <a:avLst/>
          </a:prstGeom>
        </p:spPr>
      </p:pic>
      <p:pic>
        <p:nvPicPr>
          <p:cNvPr id="5" name="Picture 4" descr="Screen Shot 2019-07-02 at 2.0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84015" cy="28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457" y="4872076"/>
            <a:ext cx="87214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with the certainty that </a:t>
            </a:r>
          </a:p>
          <a:p>
            <a:pPr algn="ctr"/>
            <a:r>
              <a:rPr lang="en-US" sz="2800" dirty="0"/>
              <a:t>I could develop computer models</a:t>
            </a:r>
          </a:p>
          <a:p>
            <a:pPr algn="ctr"/>
            <a:r>
              <a:rPr lang="en-US" sz="2800" dirty="0"/>
              <a:t> that would enable me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“predict” THE </a:t>
            </a:r>
            <a:r>
              <a:rPr lang="en-US" sz="2800" dirty="0" smtClean="0"/>
              <a:t>future.</a:t>
            </a:r>
            <a:endParaRPr lang="en-US" sz="2800" dirty="0"/>
          </a:p>
        </p:txBody>
      </p:sp>
      <p:pic>
        <p:nvPicPr>
          <p:cNvPr id="4" name="Picture 3" descr="Screen Shot 2019-06-29 at 1.3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" y="0"/>
            <a:ext cx="5227418" cy="46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5" y="1710476"/>
            <a:ext cx="8957245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C</a:t>
            </a:r>
            <a:r>
              <a:rPr lang="en-US" sz="2800" dirty="0" smtClean="0"/>
              <a:t>ollapse </a:t>
            </a:r>
            <a:r>
              <a:rPr lang="en-US" sz="2800" dirty="0"/>
              <a:t>appears to </a:t>
            </a:r>
            <a:r>
              <a:rPr lang="en-US" sz="2800" dirty="0" smtClean="0"/>
              <a:t>be challenging Grow </a:t>
            </a:r>
          </a:p>
          <a:p>
            <a:pPr algn="r"/>
            <a:r>
              <a:rPr lang="en-US" sz="2800" dirty="0"/>
              <a:t>f</a:t>
            </a:r>
            <a:r>
              <a:rPr lang="en-US" sz="2800" dirty="0" smtClean="0"/>
              <a:t>or popularity now.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 However, many </a:t>
            </a:r>
            <a:r>
              <a:rPr lang="en-US" sz="2800" dirty="0"/>
              <a:t>people </a:t>
            </a:r>
            <a:r>
              <a:rPr lang="en-US" sz="2800" dirty="0" smtClean="0"/>
              <a:t>realize that</a:t>
            </a:r>
          </a:p>
          <a:p>
            <a:r>
              <a:rPr lang="en-US" sz="2800" dirty="0" smtClean="0"/>
              <a:t>—</a:t>
            </a:r>
            <a:r>
              <a:rPr lang="en-US" sz="2800" dirty="0"/>
              <a:t>by sweeping away old institutions, </a:t>
            </a:r>
            <a:endParaRPr lang="en-US" sz="2800" dirty="0" smtClean="0"/>
          </a:p>
          <a:p>
            <a:r>
              <a:rPr lang="en-US" sz="2800" dirty="0" smtClean="0"/>
              <a:t>values</a:t>
            </a:r>
            <a:r>
              <a:rPr lang="en-US" sz="2800" dirty="0"/>
              <a:t>, and </a:t>
            </a:r>
            <a:r>
              <a:rPr lang="en-US" sz="2800" dirty="0" smtClean="0"/>
              <a:t>actors—</a:t>
            </a:r>
          </a:p>
          <a:p>
            <a:endParaRPr lang="en-US" sz="2800" dirty="0" smtClean="0"/>
          </a:p>
          <a:p>
            <a:r>
              <a:rPr lang="en-US" sz="2800" b="1" dirty="0" smtClean="0"/>
              <a:t>collapse </a:t>
            </a:r>
            <a:r>
              <a:rPr lang="en-US" sz="2800" b="1" dirty="0"/>
              <a:t>provides a wonderful opportunity </a:t>
            </a:r>
            <a:endParaRPr lang="en-US" sz="2800" b="1" dirty="0" smtClean="0"/>
          </a:p>
          <a:p>
            <a:r>
              <a:rPr lang="en-US" sz="2800" b="1" dirty="0" smtClean="0"/>
              <a:t>for </a:t>
            </a:r>
            <a:r>
              <a:rPr lang="en-US" sz="2800" b="1" dirty="0"/>
              <a:t>“new beginnings</a:t>
            </a:r>
            <a:r>
              <a:rPr lang="en-US" sz="2800" dirty="0"/>
              <a:t>”, </a:t>
            </a:r>
          </a:p>
        </p:txBody>
      </p:sp>
      <p:pic>
        <p:nvPicPr>
          <p:cNvPr id="3" name="Picture 2" descr="Screen Shot 2019-07-03 at 8.47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20"/>
            <a:ext cx="2743200" cy="2527300"/>
          </a:xfrm>
          <a:prstGeom prst="rect">
            <a:avLst/>
          </a:prstGeom>
        </p:spPr>
      </p:pic>
      <p:pic>
        <p:nvPicPr>
          <p:cNvPr id="4" name="Picture 3" descr="Screen Shot 2019-07-03 at 8.4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00" y="3296309"/>
            <a:ext cx="2532300" cy="3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3105835"/>
            <a:ext cx="8975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so I now often label it “Collapse/New </a:t>
            </a:r>
            <a:r>
              <a:rPr lang="en-US" sz="2800" dirty="0" smtClean="0"/>
              <a:t>Beginnings” </a:t>
            </a:r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highlight that awareness.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0" y="595953"/>
            <a:ext cx="8325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“New beginnings” within a new normal for the four </a:t>
            </a:r>
            <a:r>
              <a:rPr lang="en-US" sz="2400" b="1" dirty="0" smtClean="0"/>
              <a:t>futures</a:t>
            </a:r>
          </a:p>
          <a:p>
            <a:endParaRPr lang="en-US" sz="2400" dirty="0"/>
          </a:p>
          <a:p>
            <a:r>
              <a:rPr lang="en-US" dirty="0"/>
              <a:t>Jim </a:t>
            </a:r>
            <a:r>
              <a:rPr lang="en-US" dirty="0" smtClean="0"/>
              <a:t>Dator</a:t>
            </a:r>
          </a:p>
          <a:p>
            <a:endParaRPr lang="en-US" dirty="0"/>
          </a:p>
          <a:p>
            <a:r>
              <a:rPr lang="en-US" i="1" dirty="0"/>
              <a:t>foresight </a:t>
            </a:r>
            <a:r>
              <a:rPr lang="en-US" dirty="0"/>
              <a:t>VOL. 16 NO. 6, 2014, pp. 496-511, © Emerald Group Publishing Limited, </a:t>
            </a:r>
            <a:endParaRPr lang="en-US" dirty="0" smtClean="0"/>
          </a:p>
          <a:p>
            <a:r>
              <a:rPr lang="en-US" dirty="0" smtClean="0"/>
              <a:t>ISSN </a:t>
            </a:r>
            <a:r>
              <a:rPr lang="en-US" dirty="0"/>
              <a:t>1463-6689</a:t>
            </a:r>
          </a:p>
        </p:txBody>
      </p:sp>
    </p:spTree>
    <p:extLst>
      <p:ext uri="{BB962C8B-B14F-4D97-AF65-F5344CB8AC3E}">
        <p14:creationId xmlns:p14="http://schemas.microsoft.com/office/powerpoint/2010/main" val="14584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52664"/>
            <a:ext cx="8777493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In order to prevent collapse, </a:t>
            </a:r>
            <a:endParaRPr lang="en-US" sz="2800" b="1" dirty="0" smtClean="0"/>
          </a:p>
          <a:p>
            <a:pPr algn="ctr"/>
            <a:r>
              <a:rPr lang="en-US" sz="2800" dirty="0" smtClean="0"/>
              <a:t>and</a:t>
            </a:r>
            <a:r>
              <a:rPr lang="en-US" sz="2800" dirty="0"/>
              <a:t>/or recover </a:t>
            </a:r>
            <a:r>
              <a:rPr lang="en-US" sz="2800" dirty="0" smtClean="0"/>
              <a:t>values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essential to life, </a:t>
            </a:r>
            <a:endParaRPr lang="en-US" sz="2800" dirty="0" smtClean="0"/>
          </a:p>
          <a:p>
            <a:pPr algn="ctr"/>
            <a:r>
              <a:rPr lang="en-US" sz="2800" dirty="0" smtClean="0"/>
              <a:t>others </a:t>
            </a:r>
            <a:r>
              <a:rPr lang="en-US" sz="2800" dirty="0"/>
              <a:t>argue that humans </a:t>
            </a:r>
            <a:r>
              <a:rPr lang="en-US" sz="2800" dirty="0" smtClean="0"/>
              <a:t>need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to cease </a:t>
            </a:r>
            <a:r>
              <a:rPr lang="en-US" sz="2800" dirty="0" smtClean="0"/>
              <a:t>doing </a:t>
            </a:r>
            <a:r>
              <a:rPr lang="en-US" sz="2800" dirty="0"/>
              <a:t>things </a:t>
            </a:r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lead to collapse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 smtClean="0"/>
              <a:t> </a:t>
            </a:r>
            <a:r>
              <a:rPr lang="en-US" sz="2800" b="1" dirty="0"/>
              <a:t>We must restore practices </a:t>
            </a:r>
            <a:endParaRPr lang="en-US" sz="2800" b="1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were abandoned or forgotten,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and</a:t>
            </a:r>
            <a:r>
              <a:rPr lang="en-US" sz="2800" b="1" dirty="0"/>
              <a:t>/or adopt new values that will permit us to </a:t>
            </a:r>
            <a:r>
              <a:rPr lang="en-US" sz="2800" b="1" dirty="0" smtClean="0"/>
              <a:t>thrive</a:t>
            </a:r>
            <a:r>
              <a:rPr lang="en-US" sz="2800" dirty="0" smtClean="0"/>
              <a:t>.</a:t>
            </a:r>
            <a:endParaRPr lang="en-US" dirty="0"/>
          </a:p>
        </p:txBody>
      </p:sp>
      <p:pic>
        <p:nvPicPr>
          <p:cNvPr id="3" name="Picture 2" descr="Screen Shot 2019-07-04 at 4.4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86" y="4884758"/>
            <a:ext cx="4830713" cy="1973242"/>
          </a:xfrm>
          <a:prstGeom prst="rect">
            <a:avLst/>
          </a:prstGeom>
        </p:spPr>
      </p:pic>
      <p:pic>
        <p:nvPicPr>
          <p:cNvPr id="4" name="Picture 3" descr="Screen Shot 2019-07-04 at 4.4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06371" cy="28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104442"/>
            <a:ext cx="860941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I </a:t>
            </a:r>
            <a:r>
              <a:rPr lang="en-US" sz="2800" dirty="0"/>
              <a:t>originally labeled that view, “Conserver Society” </a:t>
            </a:r>
            <a:endParaRPr lang="en-US" sz="2800" dirty="0" smtClean="0"/>
          </a:p>
          <a:p>
            <a:pPr algn="ctr"/>
            <a:r>
              <a:rPr lang="en-US" sz="2800" dirty="0" smtClean="0"/>
              <a:t>because </a:t>
            </a:r>
            <a:r>
              <a:rPr lang="en-US" sz="2800" dirty="0"/>
              <a:t>I was in Canada at the time, </a:t>
            </a:r>
            <a:endParaRPr lang="en-US" sz="2800" dirty="0" smtClean="0"/>
          </a:p>
          <a:p>
            <a:pPr algn="ctr"/>
            <a:r>
              <a:rPr lang="en-US" sz="2800" dirty="0" smtClean="0"/>
              <a:t>working </a:t>
            </a:r>
            <a:r>
              <a:rPr lang="en-US" sz="2800" dirty="0"/>
              <a:t>with the National Science Council of Canada</a:t>
            </a:r>
            <a:r>
              <a:rPr lang="en-US" sz="2800" dirty="0" smtClean="0"/>
              <a:t>,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on a project aimed at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converting </a:t>
            </a:r>
            <a:r>
              <a:rPr lang="en-US" sz="2800" b="1" dirty="0"/>
              <a:t>the entire nation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from </a:t>
            </a:r>
            <a:r>
              <a:rPr lang="en-US" sz="2800" b="1" dirty="0"/>
              <a:t>a wasteful Consumer Society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into </a:t>
            </a:r>
            <a:r>
              <a:rPr lang="en-US" sz="2800" b="1" dirty="0"/>
              <a:t>a sustainable Conserver Society</a:t>
            </a:r>
            <a:r>
              <a:rPr lang="en-US" sz="28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520" y="3643874"/>
            <a:ext cx="2320479" cy="3214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62"/>
            <a:ext cx="2277811" cy="3073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243" y="3688506"/>
            <a:ext cx="2501962" cy="31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484" y="284671"/>
            <a:ext cx="86467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 later renamed this image,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“</a:t>
            </a:r>
            <a:r>
              <a:rPr lang="en-US" sz="2800" b="1" dirty="0"/>
              <a:t>Discipline”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to broaden the scope beyond environmental </a:t>
            </a:r>
            <a:r>
              <a:rPr lang="en-US" sz="2800" dirty="0" smtClean="0"/>
              <a:t>concerns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well as to capture the </a:t>
            </a:r>
            <a:r>
              <a:rPr lang="en-US" sz="2800" dirty="0" smtClean="0"/>
              <a:t>belief </a:t>
            </a:r>
            <a:r>
              <a:rPr lang="en-US" sz="2800" dirty="0"/>
              <a:t>that </a:t>
            </a:r>
            <a:endParaRPr lang="en-US" sz="2800" dirty="0" smtClean="0"/>
          </a:p>
          <a:p>
            <a:pPr algn="ctr"/>
            <a:r>
              <a:rPr lang="en-US" sz="2800" dirty="0" smtClean="0"/>
              <a:t>restraint </a:t>
            </a:r>
            <a:r>
              <a:rPr lang="en-US" sz="2800" dirty="0"/>
              <a:t>and self-discipline </a:t>
            </a:r>
            <a:r>
              <a:rPr lang="en-US" sz="2800" dirty="0" smtClean="0"/>
              <a:t>that</a:t>
            </a:r>
          </a:p>
          <a:p>
            <a:pPr algn="ctr"/>
            <a:r>
              <a:rPr lang="en-US" sz="2800" dirty="0" smtClean="0"/>
              <a:t>embraces </a:t>
            </a:r>
            <a:r>
              <a:rPr lang="en-US" sz="2800" dirty="0"/>
              <a:t>values and behaviors </a:t>
            </a:r>
            <a:endParaRPr lang="en-US" sz="2800" dirty="0" smtClean="0"/>
          </a:p>
          <a:p>
            <a:pPr algn="ctr"/>
            <a:r>
              <a:rPr lang="en-US" sz="2800" dirty="0" smtClean="0"/>
              <a:t>other </a:t>
            </a:r>
            <a:r>
              <a:rPr lang="en-US" sz="2800" dirty="0"/>
              <a:t>than </a:t>
            </a:r>
            <a:r>
              <a:rPr lang="en-US" sz="2800" dirty="0" smtClean="0"/>
              <a:t>economic </a:t>
            </a:r>
            <a:r>
              <a:rPr lang="en-US" sz="2800" dirty="0"/>
              <a:t>g</a:t>
            </a:r>
            <a:r>
              <a:rPr lang="en-US" sz="2800" dirty="0" smtClean="0"/>
              <a:t>rowth </a:t>
            </a:r>
          </a:p>
          <a:p>
            <a:pPr algn="ctr"/>
            <a:r>
              <a:rPr lang="en-US" sz="2800" dirty="0"/>
              <a:t>i</a:t>
            </a:r>
            <a:r>
              <a:rPr lang="en-US" sz="2800" dirty="0" smtClean="0"/>
              <a:t>s </a:t>
            </a:r>
            <a:r>
              <a:rPr lang="en-US" sz="2800" dirty="0"/>
              <a:t>essential.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5876"/>
            <a:ext cx="5001087" cy="2198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087" y="4713100"/>
            <a:ext cx="4142913" cy="21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474529"/>
            <a:ext cx="88521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Discipline need not mean behavior that is </a:t>
            </a:r>
            <a:endParaRPr lang="en-US" sz="2800" dirty="0" smtClean="0"/>
          </a:p>
          <a:p>
            <a:pPr algn="ctr"/>
            <a:r>
              <a:rPr lang="en-US" sz="2800" dirty="0"/>
              <a:t>f</a:t>
            </a:r>
            <a:r>
              <a:rPr lang="en-US" sz="2800" dirty="0" smtClean="0"/>
              <a:t>orced upon </a:t>
            </a:r>
            <a:r>
              <a:rPr lang="en-US" sz="2800" dirty="0"/>
              <a:t>people </a:t>
            </a:r>
            <a:endParaRPr lang="en-US" sz="2800" dirty="0" smtClean="0"/>
          </a:p>
          <a:p>
            <a:pPr algn="ctr"/>
            <a:r>
              <a:rPr lang="en-US" sz="2800" dirty="0" smtClean="0"/>
              <a:t>by </a:t>
            </a:r>
            <a:r>
              <a:rPr lang="en-US" sz="2800" dirty="0"/>
              <a:t>an autocrat or </a:t>
            </a:r>
            <a:r>
              <a:rPr lang="en-US" sz="2800" dirty="0" smtClean="0"/>
              <a:t>dictator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-</a:t>
            </a:r>
            <a:r>
              <a:rPr lang="en-US" sz="2800" dirty="0"/>
              <a:t>-though this might sometimes be necessary.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3" y="3790791"/>
            <a:ext cx="4298462" cy="3067209"/>
          </a:xfrm>
          <a:prstGeom prst="rect">
            <a:avLst/>
          </a:prstGeom>
        </p:spPr>
      </p:pic>
      <p:pic>
        <p:nvPicPr>
          <p:cNvPr id="6" name="Picture 5" descr="Screen Shot 2019-07-13 at 3.55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45" y="2721298"/>
            <a:ext cx="2618155" cy="4157313"/>
          </a:xfrm>
          <a:prstGeom prst="rect">
            <a:avLst/>
          </a:prstGeom>
        </p:spPr>
      </p:pic>
      <p:pic>
        <p:nvPicPr>
          <p:cNvPr id="5" name="Picture 4" descr="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309"/>
            <a:ext cx="2028360" cy="32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833"/>
            <a:ext cx="887087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Discipline primarily </a:t>
            </a:r>
            <a:r>
              <a:rPr lang="en-US" sz="2800" dirty="0" smtClean="0"/>
              <a:t>means </a:t>
            </a:r>
            <a:r>
              <a:rPr lang="en-US" sz="2800" dirty="0"/>
              <a:t>self-</a:t>
            </a:r>
            <a:r>
              <a:rPr lang="en-US" sz="2800" dirty="0" smtClean="0"/>
              <a:t>discipline, </a:t>
            </a:r>
          </a:p>
          <a:p>
            <a:endParaRPr lang="en-US" sz="2800" dirty="0" smtClean="0"/>
          </a:p>
          <a:p>
            <a:r>
              <a:rPr lang="en-US" sz="2800" dirty="0" smtClean="0"/>
              <a:t>similar </a:t>
            </a:r>
            <a:r>
              <a:rPr lang="en-US" sz="2800" dirty="0"/>
              <a:t>to what a person agrees to </a:t>
            </a:r>
            <a:endParaRPr lang="en-US" sz="2800" dirty="0" smtClean="0"/>
          </a:p>
          <a:p>
            <a:r>
              <a:rPr lang="en-US" sz="2800" dirty="0" smtClean="0"/>
              <a:t>when </a:t>
            </a:r>
            <a:r>
              <a:rPr lang="en-US" sz="2800" dirty="0"/>
              <a:t>joining a religious order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that </a:t>
            </a:r>
            <a:r>
              <a:rPr lang="en-US" sz="2800" dirty="0"/>
              <a:t>requires one freely, </a:t>
            </a:r>
            <a:r>
              <a:rPr lang="en-US" sz="2800" dirty="0" smtClean="0"/>
              <a:t>willingly, </a:t>
            </a:r>
            <a:r>
              <a:rPr lang="en-US" sz="2800" dirty="0"/>
              <a:t>and </a:t>
            </a:r>
            <a:r>
              <a:rPr lang="en-US" sz="2800" dirty="0" smtClean="0"/>
              <a:t>eagerly</a:t>
            </a:r>
          </a:p>
          <a:p>
            <a:r>
              <a:rPr lang="en-US" sz="2800" dirty="0" smtClean="0"/>
              <a:t>to </a:t>
            </a:r>
            <a:r>
              <a:rPr lang="en-US" sz="2800" dirty="0"/>
              <a:t>give </a:t>
            </a:r>
            <a:r>
              <a:rPr lang="en-US" sz="2800" dirty="0" smtClean="0"/>
              <a:t>up </a:t>
            </a:r>
            <a:r>
              <a:rPr lang="en-US" sz="2800" dirty="0"/>
              <a:t>certain practices and adopt others </a:t>
            </a:r>
            <a:endParaRPr lang="en-US" sz="2800" dirty="0" smtClean="0"/>
          </a:p>
          <a:p>
            <a:r>
              <a:rPr lang="en-US" sz="2800" dirty="0" smtClean="0"/>
              <a:t>for </a:t>
            </a:r>
            <a:r>
              <a:rPr lang="en-US" sz="2800" dirty="0"/>
              <a:t>the greater good of ones’ self and </a:t>
            </a:r>
            <a:r>
              <a:rPr lang="en-US" sz="2800" dirty="0" smtClean="0"/>
              <a:t>others.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013" y="0"/>
            <a:ext cx="2351987" cy="3632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8745"/>
            <a:ext cx="2108846" cy="3169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45339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049" y="198794"/>
            <a:ext cx="85669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image of a Transformational </a:t>
            </a:r>
            <a:r>
              <a:rPr lang="en-US" sz="2800" b="1" dirty="0" smtClean="0"/>
              <a:t>Society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has always had two versions,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one </a:t>
            </a:r>
            <a:r>
              <a:rPr lang="en-US" sz="2800" dirty="0"/>
              <a:t>is High </a:t>
            </a:r>
            <a:r>
              <a:rPr lang="en-US" sz="2800" dirty="0" smtClean="0"/>
              <a:t>Tech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the other is High </a:t>
            </a:r>
            <a:r>
              <a:rPr lang="en-US" sz="2800" dirty="0" smtClean="0"/>
              <a:t>Spirit.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7934"/>
            <a:ext cx="4458418" cy="3500066"/>
          </a:xfrm>
          <a:prstGeom prst="rect">
            <a:avLst/>
          </a:prstGeom>
        </p:spPr>
      </p:pic>
      <p:pic>
        <p:nvPicPr>
          <p:cNvPr id="5" name="Picture 4" descr="Screen Shot 2019-07-03 at 9.30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3357934"/>
            <a:ext cx="4902200" cy="35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680" y="326368"/>
            <a:ext cx="8425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dirty="0"/>
              <a:t>high tech version stresses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transformative power of </a:t>
            </a:r>
            <a:r>
              <a:rPr lang="en-US" sz="2800" dirty="0" smtClean="0"/>
              <a:t>technologies,</a:t>
            </a:r>
            <a:endParaRPr lang="en-US" sz="2800" dirty="0"/>
          </a:p>
        </p:txBody>
      </p:sp>
      <p:pic>
        <p:nvPicPr>
          <p:cNvPr id="3" name="Picture 2" descr="Screen Shot 2019-07-03 at 9.27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" y="4014225"/>
            <a:ext cx="5693854" cy="2837342"/>
          </a:xfrm>
          <a:prstGeom prst="rect">
            <a:avLst/>
          </a:prstGeom>
        </p:spPr>
      </p:pic>
      <p:pic>
        <p:nvPicPr>
          <p:cNvPr id="4" name="Picture 3" descr="Screen Shot 2019-07-13 at 3.5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03400"/>
            <a:ext cx="3149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891" y="2244319"/>
            <a:ext cx="86476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while </a:t>
            </a:r>
            <a:r>
              <a:rPr lang="en-US" sz="2800" dirty="0"/>
              <a:t>high spirit reflects </a:t>
            </a:r>
            <a:r>
              <a:rPr lang="en-US" sz="2800" dirty="0" smtClean="0"/>
              <a:t>religious,</a:t>
            </a:r>
          </a:p>
          <a:p>
            <a:pPr algn="ctr"/>
            <a:r>
              <a:rPr lang="en-US" sz="2800" dirty="0" smtClean="0"/>
              <a:t>New Age, </a:t>
            </a:r>
            <a:r>
              <a:rPr lang="en-US" sz="2800" dirty="0"/>
              <a:t>and other similar assumptions </a:t>
            </a:r>
            <a:endParaRPr lang="en-US" sz="2800" dirty="0" smtClean="0"/>
          </a:p>
          <a:p>
            <a:pPr algn="ctr"/>
            <a:r>
              <a:rPr lang="en-US" sz="2800" dirty="0" smtClean="0"/>
              <a:t>about </a:t>
            </a:r>
            <a:r>
              <a:rPr lang="en-US" sz="2800" dirty="0"/>
              <a:t>the transformative power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spiritual beliefs and </a:t>
            </a:r>
            <a:r>
              <a:rPr lang="en-US" sz="2800" dirty="0" smtClean="0"/>
              <a:t>practices. </a:t>
            </a:r>
            <a:endParaRPr lang="en-US" sz="2800" dirty="0"/>
          </a:p>
        </p:txBody>
      </p:sp>
      <p:pic>
        <p:nvPicPr>
          <p:cNvPr id="3" name="Picture 2" descr="Screen Shot 2019-07-03 at 9.3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886" cy="2116356"/>
          </a:xfrm>
          <a:prstGeom prst="rect">
            <a:avLst/>
          </a:prstGeom>
        </p:spPr>
      </p:pic>
      <p:pic>
        <p:nvPicPr>
          <p:cNvPr id="4" name="Picture 3" descr="Screen Shot 2019-07-03 at 9.3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37" y="4060201"/>
            <a:ext cx="4300263" cy="27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835" y="244051"/>
            <a:ext cx="89198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After all, I was a young political scientist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trained during the “behavioral revolution”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specializing in predicting things like elections, </a:t>
            </a:r>
            <a:endParaRPr lang="en-US" sz="2800" dirty="0" smtClean="0"/>
          </a:p>
          <a:p>
            <a:pPr algn="ctr"/>
            <a:r>
              <a:rPr lang="en-US" sz="2800" dirty="0" smtClean="0"/>
              <a:t>legislative </a:t>
            </a:r>
            <a:r>
              <a:rPr lang="en-US" sz="2800" dirty="0"/>
              <a:t>role call votes, and in my case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judicial decisions</a:t>
            </a:r>
            <a:r>
              <a:rPr lang="en-US" dirty="0"/>
              <a:t>.</a:t>
            </a:r>
          </a:p>
        </p:txBody>
      </p:sp>
      <p:pic>
        <p:nvPicPr>
          <p:cNvPr id="4" name="Picture 3" descr="Screen Shot 2019-06-29 at 1.4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178"/>
            <a:ext cx="3062785" cy="4472822"/>
          </a:xfrm>
          <a:prstGeom prst="rect">
            <a:avLst/>
          </a:prstGeom>
        </p:spPr>
      </p:pic>
      <p:pic>
        <p:nvPicPr>
          <p:cNvPr id="5" name="Picture 4" descr="Screen Shot 2019-06-29 at 1.4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42" y="2207846"/>
            <a:ext cx="2635458" cy="140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463" y="3438190"/>
            <a:ext cx="4337538" cy="32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743571"/>
            <a:ext cx="8901218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way to visualize Transform, </a:t>
            </a:r>
            <a:endParaRPr lang="en-US" sz="2800" dirty="0" smtClean="0"/>
          </a:p>
          <a:p>
            <a:pPr algn="ctr"/>
            <a:r>
              <a:rPr lang="en-US" sz="2800" dirty="0" smtClean="0"/>
              <a:t>in </a:t>
            </a:r>
            <a:r>
              <a:rPr lang="en-US" sz="2800" dirty="0"/>
              <a:t>contrast to mere rapid change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is </a:t>
            </a:r>
            <a:r>
              <a:rPr lang="en-US" sz="2800" dirty="0"/>
              <a:t>the process of </a:t>
            </a:r>
            <a:r>
              <a:rPr lang="en-US" sz="2800" dirty="0" smtClean="0"/>
              <a:t>metamorphosis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by which a caterpillar </a:t>
            </a:r>
            <a:endParaRPr lang="en-US" sz="2800" dirty="0" smtClean="0"/>
          </a:p>
          <a:p>
            <a:pPr algn="ctr"/>
            <a:r>
              <a:rPr lang="en-US" sz="2800" dirty="0" smtClean="0"/>
              <a:t>unexpectedly </a:t>
            </a:r>
            <a:r>
              <a:rPr lang="en-US" sz="2800" dirty="0"/>
              <a:t>morphs into a </a:t>
            </a:r>
            <a:r>
              <a:rPr lang="en-US" sz="2800" dirty="0" smtClean="0"/>
              <a:t>butterfly,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9" y="4051309"/>
            <a:ext cx="8426875" cy="23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995" y="1330071"/>
            <a:ext cx="85065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or </a:t>
            </a:r>
            <a:r>
              <a:rPr lang="en-US" sz="2800" dirty="0"/>
              <a:t>how flowing </a:t>
            </a:r>
            <a:r>
              <a:rPr lang="en-US" sz="2800" dirty="0" smtClean="0"/>
              <a:t>water </a:t>
            </a:r>
          </a:p>
          <a:p>
            <a:pPr algn="ctr"/>
            <a:r>
              <a:rPr lang="en-US" sz="2800" dirty="0" smtClean="0"/>
              <a:t>“</a:t>
            </a:r>
            <a:r>
              <a:rPr lang="en-US" sz="2800" dirty="0"/>
              <a:t>instantly</a:t>
            </a:r>
            <a:r>
              <a:rPr lang="en-US" sz="2800" dirty="0" smtClean="0"/>
              <a:t>”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becomes steam when heated to a certain </a:t>
            </a:r>
            <a:r>
              <a:rPr lang="en-US" sz="2800" dirty="0" smtClean="0"/>
              <a:t>degree,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or ice when the temperature is lowered sufficiently</a:t>
            </a:r>
            <a:r>
              <a:rPr lang="en-US" sz="2800" dirty="0" smtClean="0"/>
              <a:t>.</a:t>
            </a:r>
            <a:endParaRPr lang="en-US" dirty="0"/>
          </a:p>
        </p:txBody>
      </p:sp>
      <p:pic>
        <p:nvPicPr>
          <p:cNvPr id="4" name="Picture 3" descr="Screen Shot 2019-07-03 at 9.42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96" y="4524801"/>
            <a:ext cx="4165404" cy="2333199"/>
          </a:xfrm>
          <a:prstGeom prst="rect">
            <a:avLst/>
          </a:prstGeom>
        </p:spPr>
      </p:pic>
      <p:pic>
        <p:nvPicPr>
          <p:cNvPr id="5" name="Picture 4" descr="Screen Shot 2019-07-03 at 9.46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4801"/>
            <a:ext cx="3809791" cy="23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679" y="2136339"/>
            <a:ext cx="82041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None of these changes is “predictable” </a:t>
            </a:r>
            <a:endParaRPr lang="en-US" sz="2800" dirty="0" smtClean="0"/>
          </a:p>
          <a:p>
            <a:pPr algn="ctr"/>
            <a:r>
              <a:rPr lang="en-US" sz="2800" dirty="0" smtClean="0"/>
              <a:t>from </a:t>
            </a:r>
            <a:r>
              <a:rPr lang="en-US" sz="2800" dirty="0"/>
              <a:t>knowledge of the original conditions,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until </a:t>
            </a:r>
            <a:r>
              <a:rPr lang="en-US" sz="2800" dirty="0"/>
              <a:t>you have observed them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come to understand the “hidden” causes.  </a:t>
            </a:r>
          </a:p>
        </p:txBody>
      </p:sp>
    </p:spTree>
    <p:extLst>
      <p:ext uri="{BB962C8B-B14F-4D97-AF65-F5344CB8AC3E}">
        <p14:creationId xmlns:p14="http://schemas.microsoft.com/office/powerpoint/2010/main" val="16953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19" y="30730"/>
            <a:ext cx="86677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also the exact contours of a Transformational </a:t>
            </a:r>
            <a:r>
              <a:rPr lang="en-US" sz="2800" dirty="0" smtClean="0"/>
              <a:t>future</a:t>
            </a:r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are beyond our present imagination,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they are dependent on our actions and inactions now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may require our tender attention for a while </a:t>
            </a:r>
            <a:endParaRPr lang="en-US" sz="2800" dirty="0" smtClean="0"/>
          </a:p>
          <a:p>
            <a:pPr algn="ctr"/>
            <a:r>
              <a:rPr lang="en-US" sz="2800" dirty="0"/>
              <a:t>e</a:t>
            </a:r>
            <a:r>
              <a:rPr lang="en-US" sz="2800" dirty="0" smtClean="0"/>
              <a:t>ven after </a:t>
            </a:r>
            <a:r>
              <a:rPr lang="en-US" sz="2800" dirty="0"/>
              <a:t>the details are more </a:t>
            </a:r>
            <a:r>
              <a:rPr lang="en-US" sz="2800" dirty="0" smtClean="0"/>
              <a:t>apparent.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</p:txBody>
      </p:sp>
      <p:pic>
        <p:nvPicPr>
          <p:cNvPr id="8" name="Picture 7" descr="Screen Shot 2019-07-04 at 5.0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4226"/>
            <a:ext cx="4061652" cy="2468235"/>
          </a:xfrm>
          <a:prstGeom prst="rect">
            <a:avLst/>
          </a:prstGeom>
        </p:spPr>
      </p:pic>
      <p:pic>
        <p:nvPicPr>
          <p:cNvPr id="9" name="Picture 8" descr="Screen Shot 2019-07-04 at 5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76" y="3173226"/>
            <a:ext cx="2500923" cy="28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438900" cy="161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133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61C2073-EC5B-B74E-8B31-7426F16CCE77}" type="datetime3">
              <a:rPr lang="en-US" smtClean="0"/>
              <a:t>26 July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73548" y="1778000"/>
            <a:ext cx="6357815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</a:t>
            </a:r>
            <a:r>
              <a:rPr lang="en-US" sz="2800" dirty="0" smtClean="0"/>
              <a:t>version </a:t>
            </a:r>
            <a:r>
              <a:rPr lang="en-US" sz="2800" dirty="0"/>
              <a:t>of High Tech </a:t>
            </a:r>
            <a:r>
              <a:rPr lang="en-US" sz="2800" dirty="0" smtClean="0"/>
              <a:t>Transformation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anticipates that </a:t>
            </a:r>
            <a:r>
              <a:rPr lang="en-US" sz="2800" dirty="0" smtClean="0"/>
              <a:t>a </a:t>
            </a:r>
            <a:r>
              <a:rPr lang="en-US" sz="2800" dirty="0"/>
              <a:t>world </a:t>
            </a:r>
            <a:r>
              <a:rPr lang="en-US" sz="2800" dirty="0" smtClean="0"/>
              <a:t>of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material abundance with humans, </a:t>
            </a:r>
            <a:r>
              <a:rPr lang="en-US" sz="2800" dirty="0" err="1"/>
              <a:t>posthumans</a:t>
            </a:r>
            <a:r>
              <a:rPr lang="en-US" sz="2800" dirty="0" smtClean="0"/>
              <a:t>, </a:t>
            </a:r>
            <a:r>
              <a:rPr lang="en-US" sz="2800" dirty="0" err="1" smtClean="0"/>
              <a:t>transhumans</a:t>
            </a:r>
            <a:r>
              <a:rPr lang="en-US" sz="2800" dirty="0"/>
              <a:t>, and </a:t>
            </a:r>
            <a:r>
              <a:rPr lang="en-US" sz="2800" dirty="0" err="1" smtClean="0"/>
              <a:t>artilects</a:t>
            </a:r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 </a:t>
            </a:r>
            <a:r>
              <a:rPr lang="en-US" sz="2800" dirty="0" smtClean="0"/>
              <a:t>Earth, Moon, </a:t>
            </a:r>
            <a:r>
              <a:rPr lang="en-US" sz="2800" dirty="0"/>
              <a:t>and </a:t>
            </a:r>
            <a:r>
              <a:rPr lang="en-US" sz="2800" dirty="0" smtClean="0"/>
              <a:t>inner </a:t>
            </a:r>
            <a:r>
              <a:rPr lang="en-US" sz="2800" dirty="0"/>
              <a:t>solar </a:t>
            </a:r>
            <a:r>
              <a:rPr lang="en-US" sz="2800" dirty="0" smtClean="0"/>
              <a:t>system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is potentially imminent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timid views and actions of </a:t>
            </a:r>
            <a:endParaRPr lang="en-US" sz="2800" dirty="0" smtClean="0"/>
          </a:p>
          <a:p>
            <a:pPr algn="ctr"/>
            <a:r>
              <a:rPr lang="en-US" sz="2800" dirty="0" smtClean="0"/>
              <a:t>Grow</a:t>
            </a:r>
            <a:r>
              <a:rPr lang="en-US" sz="2800" dirty="0"/>
              <a:t>, Collapse, and Discipline are unimaginative and uninspiring, </a:t>
            </a:r>
            <a:endParaRPr lang="en-US" sz="2800" dirty="0" smtClean="0"/>
          </a:p>
          <a:p>
            <a:pPr algn="ctr"/>
            <a:r>
              <a:rPr lang="en-US" sz="2800" dirty="0" smtClean="0"/>
              <a:t>they </a:t>
            </a:r>
            <a:r>
              <a:rPr lang="en-US" sz="2800" dirty="0"/>
              <a:t>maintain.</a:t>
            </a:r>
          </a:p>
        </p:txBody>
      </p:sp>
    </p:spTree>
    <p:extLst>
      <p:ext uri="{BB962C8B-B14F-4D97-AF65-F5344CB8AC3E}">
        <p14:creationId xmlns:p14="http://schemas.microsoft.com/office/powerpoint/2010/main" val="33245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4595" y="2001157"/>
            <a:ext cx="68269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Robots, artificial intelligence</a:t>
            </a:r>
            <a:r>
              <a:rPr lang="en-US" sz="2800" dirty="0" smtClean="0">
                <a:cs typeface="Times New Roman"/>
              </a:rPr>
              <a:t>,</a:t>
            </a: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autonomous entities, cyborgs, </a:t>
            </a:r>
            <a:r>
              <a:rPr lang="en-US" sz="2800" dirty="0" err="1">
                <a:cs typeface="Times New Roman"/>
              </a:rPr>
              <a:t>artilects</a:t>
            </a:r>
            <a:r>
              <a:rPr lang="en-US" sz="2800" dirty="0">
                <a:cs typeface="Times New Roman"/>
              </a:rPr>
              <a:t>, </a:t>
            </a:r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ubiquitous technologies</a:t>
            </a: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have already just about taken over </a:t>
            </a:r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all </a:t>
            </a:r>
            <a:r>
              <a:rPr lang="en-US" sz="2800" dirty="0">
                <a:cs typeface="Times New Roman"/>
              </a:rPr>
              <a:t>manual and mental </a:t>
            </a:r>
            <a:r>
              <a:rPr lang="en-US" sz="2800" dirty="0" smtClean="0">
                <a:cs typeface="Times New Roman"/>
              </a:rPr>
              <a:t>jobs</a:t>
            </a: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that once upon a </a:t>
            </a:r>
            <a:r>
              <a:rPr lang="en-US" sz="2800" dirty="0" smtClean="0">
                <a:cs typeface="Times New Roman"/>
              </a:rPr>
              <a:t>time </a:t>
            </a:r>
            <a:r>
              <a:rPr lang="en-US" sz="2800" dirty="0">
                <a:cs typeface="Times New Roman"/>
              </a:rPr>
              <a:t>only humans could do</a:t>
            </a:r>
            <a:r>
              <a:rPr lang="en-US" sz="28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9983" cy="2001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0"/>
            <a:ext cx="3124199" cy="207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18" y="0"/>
            <a:ext cx="1445715" cy="2001157"/>
          </a:xfrm>
          <a:prstGeom prst="rect">
            <a:avLst/>
          </a:prstGeom>
        </p:spPr>
      </p:pic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4AB3364-D448-444F-8DC6-7DEA220A4430}" type="datetime3">
              <a:rPr lang="en-US" smtClean="0"/>
              <a:t>26 July 2019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97" y="4619546"/>
            <a:ext cx="2984604" cy="2238453"/>
          </a:xfrm>
          <a:prstGeom prst="rect">
            <a:avLst/>
          </a:prstGeom>
        </p:spPr>
      </p:pic>
      <p:pic>
        <p:nvPicPr>
          <p:cNvPr id="10" name="Picture 9" descr="24alphago-master76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4619546"/>
            <a:ext cx="3292098" cy="21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083" y="1282284"/>
            <a:ext cx="846291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New, real </a:t>
            </a:r>
            <a:r>
              <a:rPr lang="en-US" sz="2800" dirty="0" smtClean="0">
                <a:cs typeface="Times New Roman"/>
              </a:rPr>
              <a:t>jobs</a:t>
            </a: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requiring human labor and intelligence </a:t>
            </a:r>
            <a:endParaRPr lang="en-US" sz="2800" dirty="0" smtClean="0">
              <a:cs typeface="Times New Roman"/>
            </a:endParaRPr>
          </a:p>
          <a:p>
            <a:pPr algn="ctr"/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will </a:t>
            </a:r>
            <a:r>
              <a:rPr lang="en-US" sz="2800" dirty="0">
                <a:cs typeface="Times New Roman"/>
              </a:rPr>
              <a:t>not </a:t>
            </a:r>
            <a:r>
              <a:rPr lang="en-US" sz="2800" dirty="0" smtClean="0">
                <a:cs typeface="Times New Roman"/>
              </a:rPr>
              <a:t>emerge</a:t>
            </a:r>
          </a:p>
          <a:p>
            <a:pPr algn="ctr"/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to take the place of the old, necessary jobs </a:t>
            </a:r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the </a:t>
            </a:r>
            <a:r>
              <a:rPr lang="en-US" sz="2800" dirty="0">
                <a:cs typeface="Times New Roman"/>
              </a:rPr>
              <a:t>robots have taken over</a:t>
            </a:r>
            <a:r>
              <a:rPr lang="en-US" sz="28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089" y="4441943"/>
            <a:ext cx="3390900" cy="2387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246EFC2-7A61-F249-A859-7CF10A457A2C}" type="datetime3">
              <a:rPr lang="en-US" smtClean="0"/>
              <a:t>26 July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937" y="2370433"/>
            <a:ext cx="8191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A </a:t>
            </a:r>
            <a:r>
              <a:rPr lang="en-US" sz="2800" dirty="0" smtClean="0">
                <a:cs typeface="Times New Roman"/>
              </a:rPr>
              <a:t>world</a:t>
            </a: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free of meaningless make-work </a:t>
            </a:r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>
                <a:cs typeface="Times New Roman"/>
              </a:rPr>
              <a:t>c</a:t>
            </a:r>
            <a:r>
              <a:rPr lang="en-US" sz="2800" dirty="0" smtClean="0">
                <a:cs typeface="Times New Roman"/>
              </a:rPr>
              <a:t>ould </a:t>
            </a:r>
            <a:r>
              <a:rPr lang="en-US" sz="2800" dirty="0">
                <a:cs typeface="Times New Roman"/>
              </a:rPr>
              <a:t>also be a world </a:t>
            </a:r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of </a:t>
            </a:r>
            <a:r>
              <a:rPr lang="en-US" sz="2800" dirty="0">
                <a:cs typeface="Times New Roman"/>
              </a:rPr>
              <a:t>great </a:t>
            </a:r>
            <a:r>
              <a:rPr lang="en-US" sz="2800" dirty="0" smtClean="0">
                <a:cs typeface="Times New Roman"/>
              </a:rPr>
              <a:t>creativity.</a:t>
            </a:r>
            <a:r>
              <a:rPr lang="en-US" sz="2800" dirty="0" smtClean="0">
                <a:effectLst/>
                <a:cs typeface="Times New Roman"/>
              </a:rPr>
              <a:t> </a:t>
            </a:r>
            <a:endParaRPr lang="en-US" sz="2800" dirty="0"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290" y="4704054"/>
            <a:ext cx="4473051" cy="215394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213395B-9865-864D-80DD-3F8B04D87E54}" type="datetime3">
              <a:rPr lang="en-US" smtClean="0"/>
              <a:t>26 July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338" y="2379401"/>
            <a:ext cx="859637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Not a perfect world, but </a:t>
            </a:r>
          </a:p>
          <a:p>
            <a:pPr algn="ctr"/>
            <a:endParaRPr lang="en-US" sz="2800" dirty="0" smtClean="0">
              <a:latin typeface="Times New Roman"/>
              <a:cs typeface="Times New Roman"/>
            </a:endParaRPr>
          </a:p>
          <a:p>
            <a:pPr algn="ctr"/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Dream </a:t>
            </a:r>
            <a:r>
              <a:rPr lang="en-US" sz="2800" dirty="0" smtClean="0">
                <a:cs typeface="Times New Roman"/>
              </a:rPr>
              <a:t>Society,</a:t>
            </a:r>
          </a:p>
          <a:p>
            <a:pPr algn="ctr"/>
            <a:r>
              <a:rPr lang="en-US" sz="2800" dirty="0" smtClean="0">
                <a:cs typeface="Times New Roman"/>
              </a:rPr>
              <a:t>a Creative Society</a:t>
            </a: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of </a:t>
            </a:r>
            <a:r>
              <a:rPr lang="en-US" sz="2800" dirty="0" smtClean="0">
                <a:cs typeface="Times New Roman"/>
              </a:rPr>
              <a:t>meaning, plenty, play, and</a:t>
            </a:r>
          </a:p>
          <a:p>
            <a:pPr algn="ctr"/>
            <a:endParaRPr lang="en-US" sz="2800" dirty="0" smtClean="0">
              <a:cs typeface="Times New Roman"/>
            </a:endParaRPr>
          </a:p>
          <a:p>
            <a:pPr algn="ctr"/>
            <a:r>
              <a:rPr lang="en-US" sz="2800" dirty="0" smtClean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full </a:t>
            </a:r>
            <a:r>
              <a:rPr lang="en-US" sz="2800" b="1" dirty="0">
                <a:cs typeface="Times New Roman"/>
              </a:rPr>
              <a:t>un</a:t>
            </a:r>
            <a:r>
              <a:rPr lang="en-US" sz="2800" dirty="0">
                <a:cs typeface="Times New Roman"/>
              </a:rPr>
              <a:t>employment</a:t>
            </a:r>
            <a:r>
              <a:rPr lang="en-US" sz="2800" dirty="0" smtClean="0"/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4495800"/>
            <a:ext cx="238760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" y="4581927"/>
            <a:ext cx="3109146" cy="2276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048" y="0"/>
            <a:ext cx="1941952" cy="2918234"/>
          </a:xfrm>
          <a:prstGeom prst="rect">
            <a:avLst/>
          </a:prstGeom>
        </p:spPr>
      </p:pic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60124762-C0B8-5043-B96A-24465F37AC53}" type="datetime3">
              <a:rPr lang="en-US" smtClean="0"/>
              <a:t>26 July 2019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" y="0"/>
            <a:ext cx="3823456" cy="23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61" y="1315135"/>
            <a:ext cx="8982739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cs typeface="Times New Roman"/>
              </a:rPr>
              <a:t>Four Generic Images of the Futures</a:t>
            </a:r>
          </a:p>
          <a:p>
            <a:pPr algn="ctr">
              <a:defRPr/>
            </a:pPr>
            <a:r>
              <a:rPr lang="en-US" sz="2800" b="1" i="1" dirty="0">
                <a:cs typeface="Times New Roman"/>
              </a:rPr>
              <a:t/>
            </a:r>
            <a:br>
              <a:rPr lang="en-US" sz="2800" b="1" i="1" dirty="0">
                <a:cs typeface="Times New Roman"/>
              </a:rPr>
            </a:br>
            <a:r>
              <a:rPr lang="en-US" sz="2800" b="1" i="1" dirty="0">
                <a:cs typeface="Times New Roman"/>
              </a:rPr>
              <a:t> </a:t>
            </a:r>
            <a:br>
              <a:rPr lang="en-US" sz="2800" b="1" i="1" dirty="0">
                <a:cs typeface="Times New Roman"/>
              </a:rPr>
            </a:br>
            <a:r>
              <a:rPr lang="en-US" sz="2800" dirty="0">
                <a:cs typeface="Times New Roman"/>
              </a:rPr>
              <a:t>Grow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/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Collapse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 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Discipline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 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Transform</a:t>
            </a:r>
            <a:br>
              <a:rPr lang="en-US" sz="2800" dirty="0">
                <a:cs typeface="Times New Roman"/>
              </a:rPr>
            </a:br>
            <a:endParaRPr lang="en-US" altLang="ko-KR" sz="28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6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However, one thing I have always loved </a:t>
            </a:r>
            <a:r>
              <a:rPr lang="en-US" sz="2800" dirty="0" smtClean="0"/>
              <a:t>doing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is creating bibliographies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so I immediately began reading everything I could </a:t>
            </a:r>
            <a:r>
              <a:rPr lang="en-US" sz="2800" dirty="0" smtClean="0"/>
              <a:t>find</a:t>
            </a:r>
          </a:p>
          <a:p>
            <a:pPr algn="ctr"/>
            <a:r>
              <a:rPr lang="en-US" sz="2800" dirty="0" smtClean="0"/>
              <a:t>about </a:t>
            </a:r>
            <a:r>
              <a:rPr lang="en-US" sz="2800" dirty="0"/>
              <a:t>“the future”.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 </a:t>
            </a:r>
            <a:r>
              <a:rPr lang="en-US" sz="2800" dirty="0"/>
              <a:t>amassed a long list of books and </a:t>
            </a:r>
            <a:r>
              <a:rPr lang="en-US" sz="2800" dirty="0" smtClean="0"/>
              <a:t>articles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for </a:t>
            </a:r>
            <a:r>
              <a:rPr lang="en-US" sz="2800" dirty="0" smtClean="0"/>
              <a:t>the </a:t>
            </a:r>
            <a:r>
              <a:rPr lang="en-US" sz="2800" dirty="0"/>
              <a:t>futures classes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I began teaching at Virginia Tech in 1967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6-29 at 1.5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77" y="4401205"/>
            <a:ext cx="4785884" cy="24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0606"/>
            <a:ext cx="8814844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These four futures are used to </a:t>
            </a:r>
            <a:r>
              <a:rPr lang="en-US" sz="2800" dirty="0" smtClean="0"/>
              <a:t>assess</a:t>
            </a:r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futures </a:t>
            </a:r>
            <a:r>
              <a:rPr lang="en-US" sz="2800" dirty="0" smtClean="0"/>
              <a:t>of </a:t>
            </a:r>
            <a:r>
              <a:rPr lang="en-US" sz="2800" dirty="0"/>
              <a:t>entire </a:t>
            </a:r>
            <a:r>
              <a:rPr lang="en-US" sz="2800" dirty="0" smtClean="0"/>
              <a:t>communities,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endParaRPr lang="en-US" sz="2800" dirty="0" smtClean="0"/>
          </a:p>
          <a:p>
            <a:pPr algn="r"/>
            <a:r>
              <a:rPr lang="en-US" sz="2800" dirty="0" smtClean="0"/>
              <a:t>as </a:t>
            </a:r>
            <a:r>
              <a:rPr lang="en-US" sz="2800" dirty="0"/>
              <a:t>well as of individual institutions </a:t>
            </a:r>
            <a:endParaRPr lang="en-US" sz="2800" dirty="0" smtClean="0"/>
          </a:p>
          <a:p>
            <a:pPr algn="r"/>
            <a:r>
              <a:rPr lang="en-US" sz="2800" dirty="0" smtClean="0"/>
              <a:t>(</a:t>
            </a:r>
            <a:r>
              <a:rPr lang="en-US" sz="2800" dirty="0"/>
              <a:t>let’s call them “X”) </a:t>
            </a:r>
            <a:endParaRPr lang="en-US" sz="2800" dirty="0" smtClean="0"/>
          </a:p>
          <a:p>
            <a:pPr algn="r"/>
            <a:r>
              <a:rPr lang="en-US" sz="2800" dirty="0"/>
              <a:t>w</a:t>
            </a:r>
            <a:r>
              <a:rPr lang="en-US" sz="2800" dirty="0" smtClean="0"/>
              <a:t>ithin communities.  </a:t>
            </a:r>
          </a:p>
          <a:p>
            <a:pPr algn="ctr"/>
            <a:endParaRPr lang="en-US" sz="2800" dirty="0" smtClean="0"/>
          </a:p>
        </p:txBody>
      </p:sp>
      <p:pic>
        <p:nvPicPr>
          <p:cNvPr id="5" name="Picture 4" descr="Screen Shot 2019-07-03 at 10.4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85777"/>
            <a:ext cx="2902697" cy="2972223"/>
          </a:xfrm>
          <a:prstGeom prst="rect">
            <a:avLst/>
          </a:prstGeom>
        </p:spPr>
      </p:pic>
      <p:pic>
        <p:nvPicPr>
          <p:cNvPr id="7" name="Picture 6" descr="Screen Shot 2019-07-03 at 10.47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022547"/>
            <a:ext cx="35433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16119"/>
            <a:ext cx="227781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futures of X are influenced </a:t>
            </a:r>
          </a:p>
          <a:p>
            <a:r>
              <a:rPr lang="en-US" sz="2400" dirty="0" smtClean="0"/>
              <a:t>both </a:t>
            </a:r>
            <a:r>
              <a:rPr lang="en-US" sz="2400" dirty="0"/>
              <a:t>by factors indigenous to </a:t>
            </a:r>
            <a:r>
              <a:rPr lang="en-US" sz="2400" dirty="0" smtClean="0"/>
              <a:t>X, </a:t>
            </a:r>
          </a:p>
          <a:p>
            <a:endParaRPr lang="en-US" sz="2400" dirty="0"/>
          </a:p>
          <a:p>
            <a:r>
              <a:rPr lang="en-US" sz="2400" dirty="0" smtClean="0"/>
              <a:t>and </a:t>
            </a:r>
            <a:r>
              <a:rPr lang="en-US" sz="2400" dirty="0"/>
              <a:t>by exogenous factors--by the broader environment surrounding X</a:t>
            </a:r>
            <a:r>
              <a:rPr lang="en-US" sz="2800" dirty="0"/>
              <a:t>.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35" y="169973"/>
            <a:ext cx="706776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400675" y="3259248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91075" y="2268648"/>
            <a:ext cx="146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Suppliers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91075" y="4021248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Customers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4875" y="2649648"/>
            <a:ext cx="184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Competitors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38675" y="1811448"/>
            <a:ext cx="187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Government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57675" y="4707048"/>
            <a:ext cx="1530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Economy,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553075" y="4707048"/>
            <a:ext cx="174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Technology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638675" y="1125648"/>
            <a:ext cx="191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Environment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333875" y="5392848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Natural 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476875" y="5469048"/>
            <a:ext cx="1274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Artificial 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943475" y="516048"/>
            <a:ext cx="107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Global 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791075" y="6231048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Regional, 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638675" y="38210"/>
            <a:ext cx="2185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Extraterrestrial</a:t>
            </a:r>
          </a:p>
        </p:txBody>
      </p:sp>
    </p:spTree>
    <p:extLst>
      <p:ext uri="{BB962C8B-B14F-4D97-AF65-F5344CB8AC3E}">
        <p14:creationId xmlns:p14="http://schemas.microsoft.com/office/powerpoint/2010/main" val="12858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19" y="1677366"/>
            <a:ext cx="87282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At the same time,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environment of X is influenced </a:t>
            </a:r>
            <a:r>
              <a:rPr lang="en-US" sz="2800" dirty="0" smtClean="0"/>
              <a:t>by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 features and acts of each of its component </a:t>
            </a:r>
            <a:r>
              <a:rPr lang="en-US" sz="2800" dirty="0" err="1"/>
              <a:t>Xs</a:t>
            </a:r>
            <a:r>
              <a:rPr lang="en-US" sz="2800" dirty="0"/>
              <a:t>. </a:t>
            </a:r>
          </a:p>
        </p:txBody>
      </p:sp>
      <p:pic>
        <p:nvPicPr>
          <p:cNvPr id="3" name="Picture 2" descr="Screen Shot 2019-07-03 at 10.5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2711"/>
            <a:ext cx="3735411" cy="26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582067"/>
            <a:ext cx="872146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Thus, it is always necessary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assess the futures of society as a </a:t>
            </a:r>
            <a:r>
              <a:rPr lang="en-US" sz="2800" dirty="0" smtClean="0"/>
              <a:t>whole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while assessing the futures of any given institution, community, or process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4 at 10.0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2" y="1741071"/>
            <a:ext cx="7112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04" y="50912"/>
            <a:ext cx="883352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is important to understand that these four </a:t>
            </a:r>
            <a:r>
              <a:rPr lang="en-US" sz="2800" dirty="0" smtClean="0"/>
              <a:t>are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GENERIC images of the futures.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They </a:t>
            </a:r>
            <a:r>
              <a:rPr lang="en-US" sz="2800" dirty="0"/>
              <a:t>are broad, sturdy kettles from which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countless </a:t>
            </a:r>
            <a:r>
              <a:rPr lang="en-US" sz="2800" dirty="0"/>
              <a:t>specific expressions of their type bubble out</a:t>
            </a:r>
            <a:r>
              <a:rPr lang="en-US" dirty="0"/>
              <a:t>. </a:t>
            </a:r>
          </a:p>
        </p:txBody>
      </p:sp>
      <p:pic>
        <p:nvPicPr>
          <p:cNvPr id="3" name="Picture 2" descr="Screen Shot 2019-07-04 at 10.1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72" y="2502428"/>
            <a:ext cx="2285328" cy="2298700"/>
          </a:xfrm>
          <a:prstGeom prst="rect">
            <a:avLst/>
          </a:prstGeom>
        </p:spPr>
      </p:pic>
      <p:pic>
        <p:nvPicPr>
          <p:cNvPr id="4" name="Picture 3" descr="Screen Shot 2019-07-04 at 10.15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72" y="2502428"/>
            <a:ext cx="1981200" cy="2235200"/>
          </a:xfrm>
          <a:prstGeom prst="rect">
            <a:avLst/>
          </a:prstGeom>
        </p:spPr>
      </p:pic>
      <p:pic>
        <p:nvPicPr>
          <p:cNvPr id="7" name="Picture 6" descr="Screen Shot 2019-07-04 at 10.13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2428"/>
            <a:ext cx="2713167" cy="2235200"/>
          </a:xfrm>
          <a:prstGeom prst="rect">
            <a:avLst/>
          </a:prstGeom>
        </p:spPr>
      </p:pic>
      <p:pic>
        <p:nvPicPr>
          <p:cNvPr id="10" name="Picture 9" descr="Screen Shot 2019-07-04 at 10.20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72" y="2438928"/>
            <a:ext cx="23114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1540672"/>
            <a:ext cx="89012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I use the four for teaching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especially for consulting,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 </a:t>
            </a:r>
            <a:r>
              <a:rPr lang="en-US" sz="2800" dirty="0"/>
              <a:t>construct specific images </a:t>
            </a:r>
            <a:endParaRPr lang="en-US" sz="2800" dirty="0" smtClean="0"/>
          </a:p>
          <a:p>
            <a:pPr algn="ctr"/>
            <a:r>
              <a:rPr lang="en-US" sz="2800" dirty="0"/>
              <a:t>b</a:t>
            </a:r>
            <a:r>
              <a:rPr lang="en-US" sz="2800" dirty="0" smtClean="0"/>
              <a:t>ased on </a:t>
            </a:r>
            <a:r>
              <a:rPr lang="en-US" sz="2800" dirty="0"/>
              <a:t>the history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the </a:t>
            </a:r>
            <a:r>
              <a:rPr lang="en-US" sz="2800" dirty="0" smtClean="0"/>
              <a:t>institution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 am working with; </a:t>
            </a:r>
            <a:endParaRPr lang="en-US" sz="2800" dirty="0" smtClean="0"/>
          </a:p>
          <a:p>
            <a:pPr algn="ctr"/>
            <a:r>
              <a:rPr lang="en-US" sz="2800" dirty="0" smtClean="0">
                <a:effectLst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61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9953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</a:t>
            </a:r>
            <a:r>
              <a:rPr lang="en-US" sz="2800" dirty="0" smtClean="0"/>
              <a:t>ith its </a:t>
            </a:r>
            <a:r>
              <a:rPr lang="en-US" sz="2800" dirty="0"/>
              <a:t>own understanding of its current condition,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on the specific content of the four images </a:t>
            </a:r>
          </a:p>
          <a:p>
            <a:pPr algn="ctr"/>
            <a:r>
              <a:rPr lang="en-US" sz="2800" dirty="0"/>
              <a:t>as appropriate for and expressed by </a:t>
            </a:r>
          </a:p>
          <a:p>
            <a:pPr algn="ctr"/>
            <a:r>
              <a:rPr lang="en-US" sz="2800" dirty="0"/>
              <a:t>the participants and myself. 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So the specific description of each future differs accordingly.</a:t>
            </a:r>
          </a:p>
        </p:txBody>
      </p:sp>
    </p:spTree>
    <p:extLst>
      <p:ext uri="{BB962C8B-B14F-4D97-AF65-F5344CB8AC3E}">
        <p14:creationId xmlns:p14="http://schemas.microsoft.com/office/powerpoint/2010/main" val="22680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04" y="12096"/>
            <a:ext cx="883352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Moreover it is important to understand </a:t>
            </a:r>
            <a:r>
              <a:rPr lang="en-US" sz="2800" dirty="0" smtClean="0"/>
              <a:t>that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these four are </a:t>
            </a:r>
            <a:r>
              <a:rPr lang="en-US" sz="2800" b="1" dirty="0"/>
              <a:t>IMAGES</a:t>
            </a:r>
            <a:r>
              <a:rPr lang="en-US" sz="2800" dirty="0"/>
              <a:t> of the future.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They </a:t>
            </a:r>
            <a:r>
              <a:rPr lang="en-US" sz="2800" dirty="0"/>
              <a:t>are beliefs about the future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to some extent vary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to some extent persist </a:t>
            </a:r>
            <a:endParaRPr lang="en-US" sz="2800" dirty="0" smtClean="0"/>
          </a:p>
          <a:p>
            <a:pPr algn="ctr"/>
            <a:r>
              <a:rPr lang="en-US" sz="2800" dirty="0" smtClean="0"/>
              <a:t>over </a:t>
            </a:r>
            <a:r>
              <a:rPr lang="en-US" sz="2800" dirty="0"/>
              <a:t>time. </a:t>
            </a:r>
          </a:p>
        </p:txBody>
      </p:sp>
      <p:pic>
        <p:nvPicPr>
          <p:cNvPr id="5" name="Picture 4" descr="Screen Shot 2019-07-13 at 4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3543300"/>
            <a:ext cx="4508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7127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However, nothing is more volatile </a:t>
            </a:r>
            <a:endParaRPr lang="en-US" sz="2800" dirty="0" smtClean="0"/>
          </a:p>
          <a:p>
            <a:pPr algn="ctr"/>
            <a:r>
              <a:rPr lang="en-US" sz="2800" dirty="0" smtClean="0"/>
              <a:t>than </a:t>
            </a:r>
            <a:r>
              <a:rPr lang="en-US" sz="2800" dirty="0"/>
              <a:t>images of the future. 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They </a:t>
            </a:r>
            <a:r>
              <a:rPr lang="en-US" sz="2800" dirty="0"/>
              <a:t>may seem to be fixed in people’s minds, </a:t>
            </a:r>
            <a:endParaRPr lang="en-US" sz="2800" dirty="0" smtClean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they often are not.</a:t>
            </a:r>
          </a:p>
        </p:txBody>
      </p:sp>
    </p:spTree>
    <p:extLst>
      <p:ext uri="{BB962C8B-B14F-4D97-AF65-F5344CB8AC3E}">
        <p14:creationId xmlns:p14="http://schemas.microsoft.com/office/powerpoint/2010/main" val="9592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789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 example, </a:t>
            </a:r>
            <a:endParaRPr lang="en-US" sz="2800" dirty="0" smtClean="0"/>
          </a:p>
          <a:p>
            <a:pPr algn="ctr"/>
            <a:r>
              <a:rPr lang="en-US" sz="2800" dirty="0" smtClean="0"/>
              <a:t>I </a:t>
            </a:r>
            <a:r>
              <a:rPr lang="en-US" sz="2800" dirty="0"/>
              <a:t>was scheduled to give a talk on alternative futures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a bunch of bankers in Honolulu </a:t>
            </a:r>
            <a:endParaRPr lang="en-US" sz="2800" dirty="0" smtClean="0"/>
          </a:p>
          <a:p>
            <a:pPr algn="ctr"/>
            <a:r>
              <a:rPr lang="en-US" sz="2800" dirty="0" smtClean="0"/>
              <a:t>on </a:t>
            </a:r>
            <a:r>
              <a:rPr lang="en-US" sz="2800" dirty="0"/>
              <a:t>Monday, October 19, 1987</a:t>
            </a:r>
            <a:r>
              <a:rPr lang="en-US" sz="2800" dirty="0" smtClean="0"/>
              <a:t>.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</a:t>
            </a:r>
            <a:r>
              <a:rPr lang="en-US" sz="2800" dirty="0" smtClean="0"/>
              <a:t>hat </a:t>
            </a:r>
            <a:r>
              <a:rPr lang="en-US" sz="2800" dirty="0"/>
              <a:t>turned out to be </a:t>
            </a:r>
            <a:endParaRPr lang="en-US" sz="2800" dirty="0" smtClean="0"/>
          </a:p>
          <a:p>
            <a:pPr algn="ctr"/>
            <a:r>
              <a:rPr lang="en-US" sz="2800" dirty="0" smtClean="0"/>
              <a:t>Black Monday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and the collapse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stock markets globally.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No </a:t>
            </a:r>
            <a:r>
              <a:rPr lang="en-US" sz="2800" dirty="0"/>
              <a:t>one was able to think about any future </a:t>
            </a:r>
            <a:endParaRPr lang="en-US" sz="2800" dirty="0" smtClean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doom and gloom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4 at 10.30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2" y="1900400"/>
            <a:ext cx="2713338" cy="1677336"/>
          </a:xfrm>
          <a:prstGeom prst="rect">
            <a:avLst/>
          </a:prstGeom>
        </p:spPr>
      </p:pic>
      <p:pic>
        <p:nvPicPr>
          <p:cNvPr id="4" name="Picture 3" descr="Screen Shot 2019-07-04 at 10.29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400"/>
            <a:ext cx="2658762" cy="1957024"/>
          </a:xfrm>
          <a:prstGeom prst="rect">
            <a:avLst/>
          </a:prstGeom>
        </p:spPr>
      </p:pic>
      <p:pic>
        <p:nvPicPr>
          <p:cNvPr id="5" name="Picture 4" descr="Screen Shot 2019-07-04 at 10.29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32" y="3857424"/>
            <a:ext cx="5464294" cy="20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5" y="0"/>
            <a:ext cx="895724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As I read deeper and deeper in the literature, </a:t>
            </a:r>
            <a:endParaRPr lang="en-US" sz="2800" dirty="0" smtClean="0"/>
          </a:p>
          <a:p>
            <a:pPr algn="ctr"/>
            <a:r>
              <a:rPr lang="en-US" sz="2800" dirty="0" smtClean="0"/>
              <a:t>I </a:t>
            </a:r>
            <a:r>
              <a:rPr lang="en-US" sz="2800" dirty="0"/>
              <a:t>discovered that </a:t>
            </a:r>
            <a:endParaRPr lang="en-US" sz="2800" dirty="0" smtClean="0"/>
          </a:p>
          <a:p>
            <a:pPr algn="ctr"/>
            <a:r>
              <a:rPr lang="en-US" sz="2800" dirty="0" smtClean="0"/>
              <a:t>there </a:t>
            </a:r>
            <a:r>
              <a:rPr lang="en-US" sz="2800" dirty="0"/>
              <a:t>were many more images of the future out there </a:t>
            </a:r>
            <a:endParaRPr lang="en-US" sz="2800" dirty="0" smtClean="0"/>
          </a:p>
          <a:p>
            <a:pPr algn="ctr"/>
            <a:r>
              <a:rPr lang="en-US" sz="2800" dirty="0" smtClean="0"/>
              <a:t>than </a:t>
            </a:r>
            <a:r>
              <a:rPr lang="en-US" sz="2800" dirty="0"/>
              <a:t>I had imagined.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I began noticing that </a:t>
            </a:r>
            <a:r>
              <a:rPr lang="en-US" sz="2800" dirty="0" smtClean="0"/>
              <a:t>while </a:t>
            </a:r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future appeared bright and hopeful to some people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it seemed dark and foreboding for others. </a:t>
            </a:r>
          </a:p>
        </p:txBody>
      </p:sp>
      <p:pic>
        <p:nvPicPr>
          <p:cNvPr id="3" name="Picture 2" descr="Screen Shot 2019-06-29 at 2.0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0" y="1768156"/>
            <a:ext cx="4612851" cy="36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104074"/>
            <a:ext cx="8665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Similarly, the image of the future </a:t>
            </a:r>
            <a:endParaRPr lang="en-US" sz="2800" dirty="0" smtClean="0"/>
          </a:p>
          <a:p>
            <a:pPr algn="ctr"/>
            <a:r>
              <a:rPr lang="en-US" sz="2800" dirty="0" smtClean="0"/>
              <a:t>of </a:t>
            </a:r>
            <a:r>
              <a:rPr lang="en-US" sz="2800" dirty="0"/>
              <a:t>the US and the world held by many </a:t>
            </a:r>
            <a:r>
              <a:rPr lang="en-US" sz="2800" dirty="0" smtClean="0"/>
              <a:t>Americans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 September 12, 2001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was </a:t>
            </a:r>
            <a:r>
              <a:rPr lang="en-US" sz="2800" dirty="0"/>
              <a:t>totally different from what it had </a:t>
            </a:r>
            <a:r>
              <a:rPr lang="en-US" sz="2800" dirty="0" smtClean="0"/>
              <a:t>been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 September 10</a:t>
            </a:r>
            <a:r>
              <a:rPr lang="en-US" sz="2800" dirty="0" smtClean="0">
                <a:effectLst/>
              </a:rPr>
              <a:t> .</a:t>
            </a:r>
            <a:endParaRPr lang="en-US" sz="2800" dirty="0"/>
          </a:p>
        </p:txBody>
      </p:sp>
      <p:pic>
        <p:nvPicPr>
          <p:cNvPr id="3" name="Picture 2" descr="Screen Shot 2019-07-04 at 10.4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74" y="1549778"/>
            <a:ext cx="3530600" cy="1981200"/>
          </a:xfrm>
          <a:prstGeom prst="rect">
            <a:avLst/>
          </a:prstGeom>
        </p:spPr>
      </p:pic>
      <p:pic>
        <p:nvPicPr>
          <p:cNvPr id="4" name="Picture 3" descr="Screen Shot 2019-07-04 at 10.37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74" y="4660900"/>
            <a:ext cx="37084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3716"/>
            <a:ext cx="862400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events of one </a:t>
            </a:r>
            <a:r>
              <a:rPr lang="en-US" sz="2800" dirty="0" smtClean="0"/>
              <a:t>short </a:t>
            </a:r>
            <a:r>
              <a:rPr lang="en-US" sz="2800" dirty="0"/>
              <a:t>day changed everything.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What </a:t>
            </a:r>
            <a:r>
              <a:rPr lang="en-US" sz="2800" dirty="0"/>
              <a:t>people were prepared to </a:t>
            </a:r>
            <a:r>
              <a:rPr lang="en-US" sz="2800" dirty="0" smtClean="0"/>
              <a:t>believe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about the future of the US on the 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th</a:t>
            </a:r>
          </a:p>
          <a:p>
            <a:pPr algn="ctr"/>
            <a:endParaRPr lang="en-US" sz="2800" baseline="300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was completely untenable on the 12th,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vice versa. </a:t>
            </a:r>
            <a:endParaRPr lang="en-US" sz="2800" dirty="0" smtClean="0"/>
          </a:p>
        </p:txBody>
      </p:sp>
      <p:pic>
        <p:nvPicPr>
          <p:cNvPr id="3" name="Picture 2" descr="Screen Shot 2019-07-04 at 10.4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5" y="3667161"/>
            <a:ext cx="4740675" cy="3190839"/>
          </a:xfrm>
          <a:prstGeom prst="rect">
            <a:avLst/>
          </a:prstGeom>
        </p:spPr>
      </p:pic>
      <p:pic>
        <p:nvPicPr>
          <p:cNvPr id="4" name="Picture 3" descr="Screen Shot 2019-07-04 at 10.44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200"/>
            <a:ext cx="4330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733" y="327895"/>
            <a:ext cx="8708091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If I had given them, </a:t>
            </a:r>
            <a:endParaRPr lang="en-US" sz="2800" dirty="0" smtClean="0"/>
          </a:p>
          <a:p>
            <a:pPr algn="ctr"/>
            <a:r>
              <a:rPr lang="en-US" sz="2800" dirty="0" smtClean="0"/>
              <a:t>on </a:t>
            </a:r>
            <a:r>
              <a:rPr lang="en-US" sz="2800" dirty="0"/>
              <a:t>September 10</a:t>
            </a:r>
            <a:r>
              <a:rPr lang="en-US" sz="2800" baseline="30000" dirty="0"/>
              <a:t>th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a </a:t>
            </a:r>
            <a:r>
              <a:rPr lang="en-US" sz="2800" dirty="0"/>
              <a:t>scenario </a:t>
            </a:r>
            <a:r>
              <a:rPr lang="en-US" sz="2800" dirty="0" smtClean="0"/>
              <a:t>of </a:t>
            </a:r>
          </a:p>
          <a:p>
            <a:pPr algn="ctr"/>
            <a:r>
              <a:rPr lang="en-US" sz="2800" dirty="0" smtClean="0"/>
              <a:t>what happened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on the 11</a:t>
            </a:r>
            <a:r>
              <a:rPr lang="en-US" sz="2800" baseline="30000" dirty="0"/>
              <a:t>th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 smtClean="0"/>
              <a:t>no </a:t>
            </a:r>
            <a:r>
              <a:rPr lang="en-US" sz="2800" dirty="0"/>
              <a:t>one would have believed it. 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On </a:t>
            </a:r>
            <a:r>
              <a:rPr lang="en-US" sz="2800" dirty="0"/>
              <a:t>the </a:t>
            </a:r>
            <a:r>
              <a:rPr lang="en-US" sz="2800" dirty="0" smtClean="0"/>
              <a:t>12</a:t>
            </a:r>
            <a:r>
              <a:rPr lang="en-US" sz="2800" baseline="30000" dirty="0" smtClean="0"/>
              <a:t>th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no </a:t>
            </a:r>
            <a:r>
              <a:rPr lang="en-US" sz="2800" dirty="0"/>
              <a:t>one could imagine anything else.</a:t>
            </a:r>
          </a:p>
        </p:txBody>
      </p:sp>
      <p:pic>
        <p:nvPicPr>
          <p:cNvPr id="3" name="Picture 2" descr="Screen Shot 2019-07-04 at 10.4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05" y="3321539"/>
            <a:ext cx="4213602" cy="2481384"/>
          </a:xfrm>
          <a:prstGeom prst="rect">
            <a:avLst/>
          </a:prstGeom>
        </p:spPr>
      </p:pic>
      <p:pic>
        <p:nvPicPr>
          <p:cNvPr id="4" name="Picture 3" descr="Screen Shot 2019-07-04 at 5.21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8462"/>
            <a:ext cx="3048000" cy="19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117903"/>
            <a:ext cx="8758817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US flipped </a:t>
            </a:r>
            <a:endParaRPr lang="en-US" sz="2800" dirty="0" smtClean="0"/>
          </a:p>
          <a:p>
            <a:pPr algn="ctr"/>
            <a:r>
              <a:rPr lang="en-US" sz="2800" dirty="0" smtClean="0"/>
              <a:t>from </a:t>
            </a:r>
            <a:r>
              <a:rPr lang="en-US" sz="2800" dirty="0"/>
              <a:t>the “give me liberty or give me </a:t>
            </a:r>
            <a:r>
              <a:rPr lang="en-US" sz="2800" dirty="0" smtClean="0"/>
              <a:t>death, </a:t>
            </a:r>
          </a:p>
          <a:p>
            <a:pPr algn="ctr"/>
            <a:r>
              <a:rPr lang="en-US" sz="2800" dirty="0" smtClean="0"/>
              <a:t>don’t tread on me,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land of the free and the home of the </a:t>
            </a:r>
            <a:r>
              <a:rPr lang="en-US" sz="2800" dirty="0" smtClean="0"/>
              <a:t>brave,”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people who instead cry out “give me shelter”; </a:t>
            </a:r>
            <a:endParaRPr lang="en-US" sz="2800" dirty="0" smtClean="0"/>
          </a:p>
          <a:p>
            <a:pPr algn="ctr"/>
            <a:r>
              <a:rPr lang="en-US" sz="2800" dirty="0" smtClean="0"/>
              <a:t>people </a:t>
            </a:r>
            <a:r>
              <a:rPr lang="en-US" sz="2800" dirty="0"/>
              <a:t>afraid of their own </a:t>
            </a:r>
            <a:r>
              <a:rPr lang="en-US" sz="2800" dirty="0" smtClean="0"/>
              <a:t>shadow; 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0"/>
            <a:ext cx="3606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70" y="4020741"/>
            <a:ext cx="1959129" cy="198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6957"/>
            <a:ext cx="1553937" cy="229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2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581" y="3355737"/>
            <a:ext cx="823497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who run in panic shouting </a:t>
            </a:r>
            <a:endParaRPr lang="en-US" sz="2800" dirty="0" smtClean="0"/>
          </a:p>
          <a:p>
            <a:pPr algn="ctr"/>
            <a:r>
              <a:rPr lang="en-US" sz="2800" dirty="0" smtClean="0"/>
              <a:t>“</a:t>
            </a:r>
            <a:r>
              <a:rPr lang="en-US" sz="2800" dirty="0"/>
              <a:t>active shooter!”, </a:t>
            </a:r>
          </a:p>
          <a:p>
            <a:pPr algn="ctr"/>
            <a:r>
              <a:rPr lang="en-US" sz="2800" dirty="0"/>
              <a:t>s</a:t>
            </a:r>
            <a:r>
              <a:rPr lang="en-US" sz="2800" dirty="0" smtClean="0"/>
              <a:t>hutting down </a:t>
            </a:r>
            <a:r>
              <a:rPr lang="en-US" sz="2800" dirty="0"/>
              <a:t>the Honolulu </a:t>
            </a:r>
            <a:r>
              <a:rPr lang="en-US" sz="2800" dirty="0" smtClean="0"/>
              <a:t>airport </a:t>
            </a:r>
          </a:p>
          <a:p>
            <a:pPr algn="ctr"/>
            <a:r>
              <a:rPr lang="en-US" sz="2800" dirty="0" smtClean="0"/>
              <a:t>for </a:t>
            </a:r>
            <a:r>
              <a:rPr lang="en-US" sz="2800" dirty="0"/>
              <a:t>a day in June 2019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when a barricade at a TSA </a:t>
            </a:r>
            <a:r>
              <a:rPr lang="en-US" sz="2800" dirty="0" smtClean="0"/>
              <a:t>checkpoint </a:t>
            </a:r>
            <a:r>
              <a:rPr lang="en-US" sz="2800" dirty="0"/>
              <a:t>tipped over </a:t>
            </a:r>
          </a:p>
          <a:p>
            <a:pPr algn="ctr"/>
            <a:r>
              <a:rPr lang="en-US" sz="2800" dirty="0"/>
              <a:t>and fell to the floor with a loud </a:t>
            </a:r>
            <a:r>
              <a:rPr lang="en-US" sz="2800" dirty="0" smtClean="0"/>
              <a:t>bang, </a:t>
            </a:r>
            <a:endParaRPr lang="en-US" sz="2800" dirty="0"/>
          </a:p>
        </p:txBody>
      </p:sp>
      <p:pic>
        <p:nvPicPr>
          <p:cNvPr id="4" name="Picture 3" descr="Screen Shot 2019-07-04 at 10.55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22" y="382025"/>
            <a:ext cx="5017356" cy="26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79" y="400737"/>
            <a:ext cx="877749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while </a:t>
            </a:r>
            <a:r>
              <a:rPr lang="en-US" sz="2800" dirty="0"/>
              <a:t>on </a:t>
            </a:r>
            <a:r>
              <a:rPr lang="en-US" sz="2800" dirty="0" smtClean="0"/>
              <a:t>January 13, 2018,</a:t>
            </a:r>
          </a:p>
          <a:p>
            <a:pPr algn="ctr"/>
            <a:r>
              <a:rPr lang="en-US" sz="2800" dirty="0" smtClean="0"/>
              <a:t>many citizens </a:t>
            </a:r>
            <a:r>
              <a:rPr lang="en-US" sz="2800" dirty="0"/>
              <a:t>in Hawaii panicked hysterically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believing that a nuclear </a:t>
            </a:r>
            <a:r>
              <a:rPr lang="en-US" sz="2800" dirty="0" smtClean="0"/>
              <a:t>missile </a:t>
            </a:r>
            <a:r>
              <a:rPr lang="en-US" sz="2800" dirty="0"/>
              <a:t>from North </a:t>
            </a:r>
            <a:r>
              <a:rPr lang="en-US" sz="2800" dirty="0" smtClean="0"/>
              <a:t>Korea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was on its </a:t>
            </a:r>
            <a:r>
              <a:rPr lang="en-US" sz="2800" dirty="0" smtClean="0"/>
              <a:t>way </a:t>
            </a:r>
            <a:r>
              <a:rPr lang="en-US" sz="2800" dirty="0"/>
              <a:t>because of </a:t>
            </a:r>
          </a:p>
          <a:p>
            <a:pPr algn="ctr"/>
            <a:r>
              <a:rPr lang="en-US" sz="2800" dirty="0" smtClean="0"/>
              <a:t>a </a:t>
            </a:r>
            <a:r>
              <a:rPr lang="en-US" sz="2800" dirty="0"/>
              <a:t>false alarm </a:t>
            </a:r>
            <a:endParaRPr lang="en-US" sz="2800" dirty="0" smtClean="0"/>
          </a:p>
          <a:p>
            <a:pPr algn="ctr"/>
            <a:r>
              <a:rPr lang="en-US" sz="2800" dirty="0" smtClean="0"/>
              <a:t>that </a:t>
            </a:r>
            <a:r>
              <a:rPr lang="en-US" sz="2800" dirty="0"/>
              <a:t>could easily have been found to be </a:t>
            </a:r>
            <a:r>
              <a:rPr lang="en-US" sz="2800" dirty="0" smtClean="0"/>
              <a:t>false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by any normal person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3 at 10.09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4341644"/>
            <a:ext cx="5718992" cy="2516356"/>
          </a:xfrm>
          <a:prstGeom prst="rect">
            <a:avLst/>
          </a:prstGeom>
        </p:spPr>
      </p:pic>
      <p:pic>
        <p:nvPicPr>
          <p:cNvPr id="4" name="Picture 3" descr="Screen Shot 2019-07-04 at 5.3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8" y="5219700"/>
            <a:ext cx="2637692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7565"/>
            <a:ext cx="9013271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what people worry about, </a:t>
            </a:r>
            <a:endParaRPr lang="en-US" sz="2800" dirty="0" smtClean="0"/>
          </a:p>
          <a:p>
            <a:pPr algn="ctr"/>
            <a:r>
              <a:rPr lang="en-US" sz="2800" dirty="0" smtClean="0"/>
              <a:t>what </a:t>
            </a:r>
            <a:r>
              <a:rPr lang="en-US" sz="2800" dirty="0"/>
              <a:t>drives their fear of collapse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changes </a:t>
            </a:r>
            <a:r>
              <a:rPr lang="en-US" sz="2800" dirty="0"/>
              <a:t>frequently,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thus my specific versions of collapse change too</a:t>
            </a:r>
            <a:r>
              <a:rPr lang="en-US" sz="2800" dirty="0" smtClean="0"/>
              <a:t>,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both to reflect the latest fear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to show that earlier reasons for concern </a:t>
            </a:r>
            <a:r>
              <a:rPr lang="en-US" sz="2800" dirty="0" smtClean="0"/>
              <a:t>often </a:t>
            </a:r>
            <a:r>
              <a:rPr lang="en-US" sz="2800" dirty="0"/>
              <a:t>persist </a:t>
            </a:r>
            <a:endParaRPr lang="en-US" sz="2800" dirty="0" smtClean="0"/>
          </a:p>
          <a:p>
            <a:pPr algn="ctr"/>
            <a:r>
              <a:rPr lang="en-US" sz="2800" dirty="0" smtClean="0"/>
              <a:t>even </a:t>
            </a:r>
            <a:r>
              <a:rPr lang="en-US" sz="2800" dirty="0"/>
              <a:t>if they are currently </a:t>
            </a:r>
            <a:r>
              <a:rPr lang="en-US" sz="2800" dirty="0" smtClean="0"/>
              <a:t>unheeded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34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61746"/>
            <a:ext cx="8938569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I began, in the 60s and 70s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environmental collapse was in the </a:t>
            </a:r>
            <a:r>
              <a:rPr lang="en-US" sz="2800" dirty="0" smtClean="0"/>
              <a:t>air</a:t>
            </a:r>
          </a:p>
          <a:p>
            <a:pPr algn="ctr"/>
            <a:r>
              <a:rPr lang="en-US" sz="2800" dirty="0" smtClean="0"/>
              <a:t>—</a:t>
            </a:r>
            <a:r>
              <a:rPr lang="en-US" sz="2800" dirty="0"/>
              <a:t>over-population, end of oil, </a:t>
            </a:r>
            <a:endParaRPr lang="en-US" sz="2800" dirty="0" smtClean="0"/>
          </a:p>
          <a:p>
            <a:pPr algn="ctr"/>
            <a:r>
              <a:rPr lang="en-US" sz="2800" dirty="0" smtClean="0"/>
              <a:t>global </a:t>
            </a:r>
            <a:r>
              <a:rPr lang="en-US" sz="2800" dirty="0"/>
              <a:t>famine, </a:t>
            </a:r>
            <a:endParaRPr lang="en-US" sz="2800" dirty="0" smtClean="0"/>
          </a:p>
          <a:p>
            <a:pPr algn="ctr"/>
            <a:r>
              <a:rPr lang="en-US" sz="2800" dirty="0" smtClean="0"/>
              <a:t>serious </a:t>
            </a:r>
            <a:r>
              <a:rPr lang="en-US" sz="2800" dirty="0"/>
              <a:t>air, water, and land pollution, </a:t>
            </a:r>
            <a:endParaRPr lang="en-US" sz="2800" dirty="0" smtClean="0"/>
          </a:p>
          <a:p>
            <a:pPr algn="ctr"/>
            <a:r>
              <a:rPr lang="en-US" sz="2800" dirty="0" smtClean="0"/>
              <a:t>even </a:t>
            </a:r>
            <a:r>
              <a:rPr lang="en-US" sz="2800" dirty="0"/>
              <a:t>climate </a:t>
            </a:r>
            <a:r>
              <a:rPr lang="en-US" sz="2800" dirty="0" smtClean="0"/>
              <a:t>change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r"/>
            <a:r>
              <a:rPr lang="en-US" sz="2800" dirty="0" smtClean="0"/>
              <a:t> </a:t>
            </a:r>
            <a:r>
              <a:rPr lang="en-US" sz="2800" dirty="0"/>
              <a:t>(though, in truth, </a:t>
            </a:r>
            <a:endParaRPr lang="en-US" sz="2800" dirty="0" smtClean="0"/>
          </a:p>
          <a:p>
            <a:pPr algn="r"/>
            <a:r>
              <a:rPr lang="en-US" sz="2800" dirty="0" smtClean="0"/>
              <a:t>some </a:t>
            </a:r>
            <a:r>
              <a:rPr lang="en-US" sz="2800" dirty="0"/>
              <a:t>did fear a new ice age </a:t>
            </a:r>
            <a:endParaRPr lang="en-US" sz="2800" dirty="0" smtClean="0"/>
          </a:p>
          <a:p>
            <a:pPr algn="r"/>
            <a:r>
              <a:rPr lang="en-US" sz="2800" dirty="0" smtClean="0"/>
              <a:t>while </a:t>
            </a:r>
            <a:r>
              <a:rPr lang="en-US" sz="2800" dirty="0"/>
              <a:t>evidence of global warming </a:t>
            </a:r>
            <a:endParaRPr lang="en-US" sz="2800" dirty="0" smtClean="0"/>
          </a:p>
          <a:p>
            <a:pPr algn="r"/>
            <a:r>
              <a:rPr lang="en-US" sz="2800" dirty="0" smtClean="0"/>
              <a:t>was </a:t>
            </a:r>
            <a:r>
              <a:rPr lang="en-US" sz="2800" dirty="0"/>
              <a:t>also becoming apparent)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4 at 11.25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2245"/>
            <a:ext cx="1943100" cy="2616200"/>
          </a:xfrm>
          <a:prstGeom prst="rect">
            <a:avLst/>
          </a:prstGeom>
        </p:spPr>
      </p:pic>
      <p:pic>
        <p:nvPicPr>
          <p:cNvPr id="5" name="Picture 4" descr="Screen Shot 2019-07-04 at 11.2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44"/>
            <a:ext cx="1640057" cy="2446187"/>
          </a:xfrm>
          <a:prstGeom prst="rect">
            <a:avLst/>
          </a:prstGeom>
        </p:spPr>
      </p:pic>
      <p:pic>
        <p:nvPicPr>
          <p:cNvPr id="6" name="Picture 5" descr="Screen Shot 2019-07-04 at 11.21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" y="3468609"/>
            <a:ext cx="2431563" cy="2531686"/>
          </a:xfrm>
          <a:prstGeom prst="rect">
            <a:avLst/>
          </a:prstGeom>
        </p:spPr>
      </p:pic>
      <p:pic>
        <p:nvPicPr>
          <p:cNvPr id="7" name="Picture 6" descr="Screen Shot 2019-07-04 at 11.20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61" y="2753829"/>
            <a:ext cx="2012461" cy="23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457" y="2093737"/>
            <a:ext cx="86094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Then during the 1970s,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price of oil soared ever upward, </a:t>
            </a:r>
            <a:endParaRPr lang="en-US" sz="2800" dirty="0" smtClean="0"/>
          </a:p>
          <a:p>
            <a:pPr algn="ctr"/>
            <a:r>
              <a:rPr lang="en-US" sz="2800" dirty="0" smtClean="0"/>
              <a:t>double</a:t>
            </a:r>
            <a:r>
              <a:rPr lang="en-US" sz="2800" dirty="0"/>
              <a:t>-digit stagflation persisted,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economy was on the </a:t>
            </a:r>
            <a:r>
              <a:rPr lang="en-US" sz="2800" dirty="0" smtClean="0"/>
              <a:t>ropes.</a:t>
            </a:r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A</a:t>
            </a:r>
            <a:r>
              <a:rPr lang="en-US" sz="2800" dirty="0" smtClean="0"/>
              <a:t>ll </a:t>
            </a:r>
            <a:r>
              <a:rPr lang="en-US" sz="2800" dirty="0"/>
              <a:t>hope was lost.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But no </a:t>
            </a:r>
            <a:r>
              <a:rPr lang="en-US" sz="2800" dirty="0"/>
              <a:t>one worried about the environment </a:t>
            </a:r>
            <a:r>
              <a:rPr lang="en-US" sz="2800" dirty="0" smtClean="0"/>
              <a:t>anymore</a:t>
            </a:r>
            <a:r>
              <a:rPr lang="en-US" sz="2800" dirty="0"/>
              <a:t>.</a:t>
            </a:r>
          </a:p>
        </p:txBody>
      </p:sp>
      <p:pic>
        <p:nvPicPr>
          <p:cNvPr id="3" name="Picture 2" descr="Screen Shot 2019-07-04 at 11.3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25003"/>
            <a:ext cx="2819400" cy="2044700"/>
          </a:xfrm>
          <a:prstGeom prst="rect">
            <a:avLst/>
          </a:prstGeom>
        </p:spPr>
      </p:pic>
      <p:pic>
        <p:nvPicPr>
          <p:cNvPr id="4" name="Picture 3" descr="Screen Shot 2019-07-04 at 11.30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9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6281"/>
            <a:ext cx="8665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With the election of </a:t>
            </a:r>
            <a:endParaRPr lang="en-US" sz="2800" dirty="0" smtClean="0"/>
          </a:p>
          <a:p>
            <a:pPr algn="ctr"/>
            <a:r>
              <a:rPr lang="en-US" sz="2800" dirty="0"/>
              <a:t>a</a:t>
            </a:r>
            <a:r>
              <a:rPr lang="en-US" sz="2800" dirty="0" smtClean="0"/>
              <a:t>n avuncular </a:t>
            </a:r>
            <a:r>
              <a:rPr lang="en-US" sz="2800" dirty="0"/>
              <a:t>movie </a:t>
            </a:r>
            <a:r>
              <a:rPr lang="en-US" sz="2800" dirty="0" smtClean="0"/>
              <a:t>actor,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b="1" dirty="0"/>
              <a:t>voodoo </a:t>
            </a:r>
            <a:r>
              <a:rPr lang="en-US" sz="2800" b="1" dirty="0" smtClean="0"/>
              <a:t>economics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suddenly became the new wisdom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doing its debt-compounding thing, </a:t>
            </a:r>
            <a:endParaRPr lang="en-US" sz="2800" dirty="0" smtClean="0"/>
          </a:p>
          <a:p>
            <a:pPr algn="ctr"/>
            <a:r>
              <a:rPr lang="en-US" sz="2800" dirty="0" smtClean="0"/>
              <a:t>and </a:t>
            </a:r>
            <a:r>
              <a:rPr lang="en-US" sz="2800" dirty="0"/>
              <a:t>it was suddenly morning in </a:t>
            </a:r>
            <a:r>
              <a:rPr lang="en-US" sz="2800" dirty="0" smtClean="0"/>
              <a:t>America,</a:t>
            </a:r>
          </a:p>
          <a:p>
            <a:pPr algn="ctr"/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with </a:t>
            </a:r>
            <a:r>
              <a:rPr lang="en-US" sz="2800" dirty="0"/>
              <a:t>only atomic </a:t>
            </a:r>
            <a:r>
              <a:rPr lang="en-US" sz="2800" dirty="0" smtClean="0"/>
              <a:t>annihilation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from the Evil Empires </a:t>
            </a:r>
            <a:endParaRPr lang="en-US" sz="2800" dirty="0" smtClean="0"/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worry </a:t>
            </a:r>
            <a:r>
              <a:rPr lang="en-US" sz="2800" dirty="0" smtClean="0"/>
              <a:t>about.</a:t>
            </a:r>
            <a:endParaRPr lang="en-US" dirty="0"/>
          </a:p>
        </p:txBody>
      </p:sp>
      <p:pic>
        <p:nvPicPr>
          <p:cNvPr id="7" name="Picture 6" descr="Screen Shot 2019-07-04 at 12.1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28" y="5060272"/>
            <a:ext cx="2620272" cy="1797727"/>
          </a:xfrm>
          <a:prstGeom prst="rect">
            <a:avLst/>
          </a:prstGeom>
        </p:spPr>
      </p:pic>
      <p:pic>
        <p:nvPicPr>
          <p:cNvPr id="8" name="Picture 7" descr="Screen Shot 2019-07-04 at 12.26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0"/>
            <a:ext cx="4851400" cy="2032000"/>
          </a:xfrm>
          <a:prstGeom prst="rect">
            <a:avLst/>
          </a:prstGeom>
        </p:spPr>
      </p:pic>
      <p:pic>
        <p:nvPicPr>
          <p:cNvPr id="9" name="Picture 8" descr="Screen Shot 2019-07-04 at 12.25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2120900"/>
          </a:xfrm>
          <a:prstGeom prst="rect">
            <a:avLst/>
          </a:prstGeom>
        </p:spPr>
      </p:pic>
      <p:pic>
        <p:nvPicPr>
          <p:cNvPr id="11" name="Picture 10" descr="Screen Shot 2019-07-04 at 12.24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93426"/>
            <a:ext cx="2765477" cy="13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4016</Words>
  <Application>Microsoft Office PowerPoint</Application>
  <PresentationFormat>On-screen Show (4:3)</PresentationFormat>
  <Paragraphs>950</Paragraphs>
  <Slides>119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Dator</dc:creator>
  <cp:lastModifiedBy>Sharaelle Grzesiak</cp:lastModifiedBy>
  <cp:revision>335</cp:revision>
  <dcterms:created xsi:type="dcterms:W3CDTF">2019-06-25T03:27:29Z</dcterms:created>
  <dcterms:modified xsi:type="dcterms:W3CDTF">2019-07-26T14:29:48Z</dcterms:modified>
</cp:coreProperties>
</file>