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8" r:id="rId2"/>
    <p:sldId id="266" r:id="rId3"/>
    <p:sldId id="265" r:id="rId4"/>
    <p:sldId id="268" r:id="rId5"/>
    <p:sldId id="270" r:id="rId6"/>
    <p:sldId id="286" r:id="rId7"/>
    <p:sldId id="267" r:id="rId8"/>
    <p:sldId id="289" r:id="rId9"/>
    <p:sldId id="274" r:id="rId10"/>
    <p:sldId id="275" r:id="rId11"/>
    <p:sldId id="276" r:id="rId12"/>
    <p:sldId id="277" r:id="rId13"/>
    <p:sldId id="278" r:id="rId14"/>
    <p:sldId id="282" r:id="rId15"/>
    <p:sldId id="283" r:id="rId16"/>
    <p:sldId id="284" r:id="rId17"/>
    <p:sldId id="279" r:id="rId18"/>
    <p:sldId id="280" r:id="rId19"/>
    <p:sldId id="287" r:id="rId20"/>
    <p:sldId id="285" r:id="rId21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494"/>
    <a:srgbClr val="808080"/>
    <a:srgbClr val="3166CF"/>
    <a:srgbClr val="2D5EC1"/>
    <a:srgbClr val="FFD624"/>
    <a:srgbClr val="3E6FD2"/>
    <a:srgbClr val="BDDEFF"/>
    <a:srgbClr val="99CCFF"/>
    <a:srgbClr val="009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4324" autoAdjust="0"/>
  </p:normalViewPr>
  <p:slideViewPr>
    <p:cSldViewPr>
      <p:cViewPr varScale="1">
        <p:scale>
          <a:sx n="43" d="100"/>
          <a:sy n="43" d="100"/>
        </p:scale>
        <p:origin x="198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52"/>
    </p:cViewPr>
  </p:sorterViewPr>
  <p:notesViewPr>
    <p:cSldViewPr>
      <p:cViewPr varScale="1">
        <p:scale>
          <a:sx n="48" d="100"/>
          <a:sy n="48" d="100"/>
        </p:scale>
        <p:origin x="2764" y="4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1AD245-0900-49B6-9735-16D3D0D83C7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4C3578D-07A7-45C8-8314-9A0BFBF7C99F}">
      <dgm:prSet/>
      <dgm:spPr>
        <a:noFill/>
      </dgm:spPr>
      <dgm:t>
        <a:bodyPr/>
        <a:lstStyle/>
        <a:p>
          <a:pPr rtl="0"/>
          <a:r>
            <a:rPr lang="en-GB" b="1" i="1" dirty="0">
              <a:solidFill>
                <a:srgbClr val="002060"/>
              </a:solidFill>
            </a:rPr>
            <a:t>Phase 1: </a:t>
          </a:r>
        </a:p>
        <a:p>
          <a:pPr rtl="0"/>
          <a:r>
            <a:rPr lang="en-GB" dirty="0">
              <a:solidFill>
                <a:srgbClr val="002060"/>
              </a:solidFill>
            </a:rPr>
            <a:t>Extensive review of available foresight to produce meta-scenarios relevant for Europe (2016)</a:t>
          </a:r>
        </a:p>
      </dgm:t>
    </dgm:pt>
    <dgm:pt modelId="{978D4229-0B0B-4866-B71D-59D461D1A63A}" type="parTrans" cxnId="{7E2034E7-E88C-4B87-9257-9418118CFB32}">
      <dgm:prSet/>
      <dgm:spPr/>
      <dgm:t>
        <a:bodyPr/>
        <a:lstStyle/>
        <a:p>
          <a:endParaRPr lang="en-GB"/>
        </a:p>
      </dgm:t>
    </dgm:pt>
    <dgm:pt modelId="{7FE624F8-9B46-4524-B735-4DEAAAE35A37}" type="sibTrans" cxnId="{7E2034E7-E88C-4B87-9257-9418118CFB32}">
      <dgm:prSet/>
      <dgm:spPr/>
      <dgm:t>
        <a:bodyPr/>
        <a:lstStyle/>
        <a:p>
          <a:endParaRPr lang="en-GB"/>
        </a:p>
      </dgm:t>
    </dgm:pt>
    <dgm:pt modelId="{BBE6D579-271E-48B2-B266-C05CE913E703}">
      <dgm:prSet/>
      <dgm:spPr/>
      <dgm:t>
        <a:bodyPr/>
        <a:lstStyle/>
        <a:p>
          <a:pPr rtl="0"/>
          <a:r>
            <a:rPr lang="en-GB" b="1" i="1" dirty="0">
              <a:solidFill>
                <a:srgbClr val="002060"/>
              </a:solidFill>
            </a:rPr>
            <a:t>Phase 2: </a:t>
          </a:r>
        </a:p>
        <a:p>
          <a:pPr rtl="0"/>
          <a:r>
            <a:rPr lang="en-GB" dirty="0">
              <a:solidFill>
                <a:srgbClr val="002060"/>
              </a:solidFill>
            </a:rPr>
            <a:t>Delphi survey to gain insights on future technologies, societal issues, and R&amp;I practices (May – June 2017)</a:t>
          </a:r>
        </a:p>
      </dgm:t>
    </dgm:pt>
    <dgm:pt modelId="{ECA821E1-75C3-4807-88F1-194666443B6D}" type="parTrans" cxnId="{B5D0D3CB-8ADB-4F5B-A49A-536675CF7630}">
      <dgm:prSet/>
      <dgm:spPr/>
      <dgm:t>
        <a:bodyPr/>
        <a:lstStyle/>
        <a:p>
          <a:endParaRPr lang="en-GB"/>
        </a:p>
      </dgm:t>
    </dgm:pt>
    <dgm:pt modelId="{F7454AE7-8EBB-4561-9366-C361093DE10D}" type="sibTrans" cxnId="{B5D0D3CB-8ADB-4F5B-A49A-536675CF7630}">
      <dgm:prSet/>
      <dgm:spPr/>
      <dgm:t>
        <a:bodyPr/>
        <a:lstStyle/>
        <a:p>
          <a:endParaRPr lang="en-GB"/>
        </a:p>
      </dgm:t>
    </dgm:pt>
    <dgm:pt modelId="{FC3C0761-8795-48B1-B844-09FEF93980F3}">
      <dgm:prSet/>
      <dgm:spPr/>
      <dgm:t>
        <a:bodyPr/>
        <a:lstStyle/>
        <a:p>
          <a:pPr rtl="0"/>
          <a:r>
            <a:rPr lang="en-GB" b="1" i="1" dirty="0">
              <a:solidFill>
                <a:srgbClr val="002060"/>
              </a:solidFill>
            </a:rPr>
            <a:t>Phase 3: </a:t>
          </a:r>
        </a:p>
        <a:p>
          <a:pPr rtl="0"/>
          <a:r>
            <a:rPr lang="en-GB" dirty="0">
              <a:solidFill>
                <a:srgbClr val="002060"/>
              </a:solidFill>
            </a:rPr>
            <a:t>Analysis, public consultation  and policy recommendations (Report and 19 individual scenarios published in June 2018)</a:t>
          </a:r>
        </a:p>
      </dgm:t>
    </dgm:pt>
    <dgm:pt modelId="{D0C46F64-CE09-4265-AF18-3112FB65AA75}" type="parTrans" cxnId="{CECD2AF3-1B4E-408B-B417-119FBE3B5779}">
      <dgm:prSet/>
      <dgm:spPr/>
      <dgm:t>
        <a:bodyPr/>
        <a:lstStyle/>
        <a:p>
          <a:endParaRPr lang="en-GB"/>
        </a:p>
      </dgm:t>
    </dgm:pt>
    <dgm:pt modelId="{AEE41658-315B-424F-B0F5-FC6188A12575}" type="sibTrans" cxnId="{CECD2AF3-1B4E-408B-B417-119FBE3B5779}">
      <dgm:prSet/>
      <dgm:spPr/>
      <dgm:t>
        <a:bodyPr/>
        <a:lstStyle/>
        <a:p>
          <a:endParaRPr lang="en-GB"/>
        </a:p>
      </dgm:t>
    </dgm:pt>
    <dgm:pt modelId="{D7E48363-6565-4260-996A-80FE440C8815}" type="pres">
      <dgm:prSet presAssocID="{751AD245-0900-49B6-9735-16D3D0D83C7F}" presName="rootnode" presStyleCnt="0">
        <dgm:presLayoutVars>
          <dgm:chMax/>
          <dgm:chPref/>
          <dgm:dir/>
          <dgm:animLvl val="lvl"/>
        </dgm:presLayoutVars>
      </dgm:prSet>
      <dgm:spPr/>
    </dgm:pt>
    <dgm:pt modelId="{14693D25-B7A7-42C1-A297-956468582B92}" type="pres">
      <dgm:prSet presAssocID="{94C3578D-07A7-45C8-8314-9A0BFBF7C99F}" presName="composite" presStyleCnt="0"/>
      <dgm:spPr/>
    </dgm:pt>
    <dgm:pt modelId="{929ABFB1-ED03-4C38-A6FE-CA61C740A64A}" type="pres">
      <dgm:prSet presAssocID="{94C3578D-07A7-45C8-8314-9A0BFBF7C99F}" presName="LShape" presStyleLbl="alignNode1" presStyleIdx="0" presStyleCnt="5"/>
      <dgm:spPr>
        <a:solidFill>
          <a:srgbClr val="0070C0"/>
        </a:solidFill>
      </dgm:spPr>
    </dgm:pt>
    <dgm:pt modelId="{E9D179B3-DF61-41EE-A1EA-FB8533114A16}" type="pres">
      <dgm:prSet presAssocID="{94C3578D-07A7-45C8-8314-9A0BFBF7C99F}" presName="ParentText" presStyleLbl="revTx" presStyleIdx="0" presStyleCnt="3" custScaleX="116082" custLinFactNeighborX="6353" custLinFactNeighborY="1218">
        <dgm:presLayoutVars>
          <dgm:chMax val="0"/>
          <dgm:chPref val="0"/>
          <dgm:bulletEnabled val="1"/>
        </dgm:presLayoutVars>
      </dgm:prSet>
      <dgm:spPr/>
    </dgm:pt>
    <dgm:pt modelId="{A3084F64-1BC3-4FAF-BC75-D19593A02445}" type="pres">
      <dgm:prSet presAssocID="{94C3578D-07A7-45C8-8314-9A0BFBF7C99F}" presName="Triangle" presStyleLbl="alignNode1" presStyleIdx="1" presStyleCnt="5"/>
      <dgm:spPr/>
    </dgm:pt>
    <dgm:pt modelId="{9CB9E4FC-9451-464D-AEEA-33CAA7090F4B}" type="pres">
      <dgm:prSet presAssocID="{7FE624F8-9B46-4524-B735-4DEAAAE35A37}" presName="sibTrans" presStyleCnt="0"/>
      <dgm:spPr/>
    </dgm:pt>
    <dgm:pt modelId="{90E5B1AB-1EDD-4523-B563-BAE3FC5B4C32}" type="pres">
      <dgm:prSet presAssocID="{7FE624F8-9B46-4524-B735-4DEAAAE35A37}" presName="space" presStyleCnt="0"/>
      <dgm:spPr/>
    </dgm:pt>
    <dgm:pt modelId="{F834F1AB-1390-428E-A1BD-0EC30AC422C7}" type="pres">
      <dgm:prSet presAssocID="{BBE6D579-271E-48B2-B266-C05CE913E703}" presName="composite" presStyleCnt="0"/>
      <dgm:spPr/>
    </dgm:pt>
    <dgm:pt modelId="{ECE73897-CBDE-4D0F-80E0-4217D405114D}" type="pres">
      <dgm:prSet presAssocID="{BBE6D579-271E-48B2-B266-C05CE913E703}" presName="LShape" presStyleLbl="alignNode1" presStyleIdx="2" presStyleCnt="5"/>
      <dgm:spPr>
        <a:solidFill>
          <a:srgbClr val="0070C0"/>
        </a:solidFill>
      </dgm:spPr>
    </dgm:pt>
    <dgm:pt modelId="{E5A8B56E-DE62-4CCD-9528-09939EDCD086}" type="pres">
      <dgm:prSet presAssocID="{BBE6D579-271E-48B2-B266-C05CE913E70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237BD96-D461-49A4-9980-6589AECE6AAC}" type="pres">
      <dgm:prSet presAssocID="{BBE6D579-271E-48B2-B266-C05CE913E703}" presName="Triangle" presStyleLbl="alignNode1" presStyleIdx="3" presStyleCnt="5"/>
      <dgm:spPr/>
    </dgm:pt>
    <dgm:pt modelId="{29BB38CC-2604-45C0-9449-27B5E259328C}" type="pres">
      <dgm:prSet presAssocID="{F7454AE7-8EBB-4561-9366-C361093DE10D}" presName="sibTrans" presStyleCnt="0"/>
      <dgm:spPr/>
    </dgm:pt>
    <dgm:pt modelId="{0169C7FB-E05F-42BE-B25B-27E788F5B67E}" type="pres">
      <dgm:prSet presAssocID="{F7454AE7-8EBB-4561-9366-C361093DE10D}" presName="space" presStyleCnt="0"/>
      <dgm:spPr/>
    </dgm:pt>
    <dgm:pt modelId="{0FA25838-6F1C-41B4-8368-9D8AAA365F07}" type="pres">
      <dgm:prSet presAssocID="{FC3C0761-8795-48B1-B844-09FEF93980F3}" presName="composite" presStyleCnt="0"/>
      <dgm:spPr/>
    </dgm:pt>
    <dgm:pt modelId="{E67A3EC4-0AB7-4FBA-946C-353DF714AC67}" type="pres">
      <dgm:prSet presAssocID="{FC3C0761-8795-48B1-B844-09FEF93980F3}" presName="LShape" presStyleLbl="alignNode1" presStyleIdx="4" presStyleCnt="5" custLinFactNeighborX="2542" custLinFactNeighborY="-707"/>
      <dgm:spPr>
        <a:solidFill>
          <a:srgbClr val="0070C0"/>
        </a:solidFill>
      </dgm:spPr>
    </dgm:pt>
    <dgm:pt modelId="{3F776C97-C9E5-4EFC-8A4C-74EA01D1CB0F}" type="pres">
      <dgm:prSet presAssocID="{FC3C0761-8795-48B1-B844-09FEF93980F3}" presName="ParentText" presStyleLbl="revTx" presStyleIdx="2" presStyleCnt="3" custScaleX="116144" custLinFactNeighborX="10832" custLinFactNeighborY="-793">
        <dgm:presLayoutVars>
          <dgm:chMax val="0"/>
          <dgm:chPref val="0"/>
          <dgm:bulletEnabled val="1"/>
        </dgm:presLayoutVars>
      </dgm:prSet>
      <dgm:spPr/>
    </dgm:pt>
  </dgm:ptLst>
  <dgm:cxnLst>
    <dgm:cxn modelId="{01B2531E-9FD9-4F09-81F8-A8536A0D4ECF}" type="presOf" srcId="{FC3C0761-8795-48B1-B844-09FEF93980F3}" destId="{3F776C97-C9E5-4EFC-8A4C-74EA01D1CB0F}" srcOrd="0" destOrd="0" presId="urn:microsoft.com/office/officeart/2009/3/layout/StepUpProcess"/>
    <dgm:cxn modelId="{B5D0D3CB-8ADB-4F5B-A49A-536675CF7630}" srcId="{751AD245-0900-49B6-9735-16D3D0D83C7F}" destId="{BBE6D579-271E-48B2-B266-C05CE913E703}" srcOrd="1" destOrd="0" parTransId="{ECA821E1-75C3-4807-88F1-194666443B6D}" sibTransId="{F7454AE7-8EBB-4561-9366-C361093DE10D}"/>
    <dgm:cxn modelId="{874DC1CF-762C-47EE-A24A-431B3AB67DB5}" type="presOf" srcId="{751AD245-0900-49B6-9735-16D3D0D83C7F}" destId="{D7E48363-6565-4260-996A-80FE440C8815}" srcOrd="0" destOrd="0" presId="urn:microsoft.com/office/officeart/2009/3/layout/StepUpProcess"/>
    <dgm:cxn modelId="{0CC933E7-AF8C-49AA-B1CB-69122A06BA41}" type="presOf" srcId="{BBE6D579-271E-48B2-B266-C05CE913E703}" destId="{E5A8B56E-DE62-4CCD-9528-09939EDCD086}" srcOrd="0" destOrd="0" presId="urn:microsoft.com/office/officeart/2009/3/layout/StepUpProcess"/>
    <dgm:cxn modelId="{7E2034E7-E88C-4B87-9257-9418118CFB32}" srcId="{751AD245-0900-49B6-9735-16D3D0D83C7F}" destId="{94C3578D-07A7-45C8-8314-9A0BFBF7C99F}" srcOrd="0" destOrd="0" parTransId="{978D4229-0B0B-4866-B71D-59D461D1A63A}" sibTransId="{7FE624F8-9B46-4524-B735-4DEAAAE35A37}"/>
    <dgm:cxn modelId="{B8A2FAE9-B465-4FEE-8FC3-3B70DB2056BE}" type="presOf" srcId="{94C3578D-07A7-45C8-8314-9A0BFBF7C99F}" destId="{E9D179B3-DF61-41EE-A1EA-FB8533114A16}" srcOrd="0" destOrd="0" presId="urn:microsoft.com/office/officeart/2009/3/layout/StepUpProcess"/>
    <dgm:cxn modelId="{CECD2AF3-1B4E-408B-B417-119FBE3B5779}" srcId="{751AD245-0900-49B6-9735-16D3D0D83C7F}" destId="{FC3C0761-8795-48B1-B844-09FEF93980F3}" srcOrd="2" destOrd="0" parTransId="{D0C46F64-CE09-4265-AF18-3112FB65AA75}" sibTransId="{AEE41658-315B-424F-B0F5-FC6188A12575}"/>
    <dgm:cxn modelId="{E284EE9A-2A07-49BE-82A8-F4BFAF80040D}" type="presParOf" srcId="{D7E48363-6565-4260-996A-80FE440C8815}" destId="{14693D25-B7A7-42C1-A297-956468582B92}" srcOrd="0" destOrd="0" presId="urn:microsoft.com/office/officeart/2009/3/layout/StepUpProcess"/>
    <dgm:cxn modelId="{050EB5B8-46E4-48A7-865E-51312EF7B1EA}" type="presParOf" srcId="{14693D25-B7A7-42C1-A297-956468582B92}" destId="{929ABFB1-ED03-4C38-A6FE-CA61C740A64A}" srcOrd="0" destOrd="0" presId="urn:microsoft.com/office/officeart/2009/3/layout/StepUpProcess"/>
    <dgm:cxn modelId="{DC8B470C-0700-48E6-8E0A-A58ADAD5101A}" type="presParOf" srcId="{14693D25-B7A7-42C1-A297-956468582B92}" destId="{E9D179B3-DF61-41EE-A1EA-FB8533114A16}" srcOrd="1" destOrd="0" presId="urn:microsoft.com/office/officeart/2009/3/layout/StepUpProcess"/>
    <dgm:cxn modelId="{6724C843-EF41-4C26-B370-55A720277063}" type="presParOf" srcId="{14693D25-B7A7-42C1-A297-956468582B92}" destId="{A3084F64-1BC3-4FAF-BC75-D19593A02445}" srcOrd="2" destOrd="0" presId="urn:microsoft.com/office/officeart/2009/3/layout/StepUpProcess"/>
    <dgm:cxn modelId="{B2DF9847-CCF7-4757-863E-E52BE3058A5C}" type="presParOf" srcId="{D7E48363-6565-4260-996A-80FE440C8815}" destId="{9CB9E4FC-9451-464D-AEEA-33CAA7090F4B}" srcOrd="1" destOrd="0" presId="urn:microsoft.com/office/officeart/2009/3/layout/StepUpProcess"/>
    <dgm:cxn modelId="{808B6A4A-C4A3-4E54-BB4E-A5D2D0DA8DBF}" type="presParOf" srcId="{9CB9E4FC-9451-464D-AEEA-33CAA7090F4B}" destId="{90E5B1AB-1EDD-4523-B563-BAE3FC5B4C32}" srcOrd="0" destOrd="0" presId="urn:microsoft.com/office/officeart/2009/3/layout/StepUpProcess"/>
    <dgm:cxn modelId="{3183AB34-6C98-48CF-BA28-AAF683E6B858}" type="presParOf" srcId="{D7E48363-6565-4260-996A-80FE440C8815}" destId="{F834F1AB-1390-428E-A1BD-0EC30AC422C7}" srcOrd="2" destOrd="0" presId="urn:microsoft.com/office/officeart/2009/3/layout/StepUpProcess"/>
    <dgm:cxn modelId="{0CD8BCD5-CD79-471E-A6C6-65EF432BBDD3}" type="presParOf" srcId="{F834F1AB-1390-428E-A1BD-0EC30AC422C7}" destId="{ECE73897-CBDE-4D0F-80E0-4217D405114D}" srcOrd="0" destOrd="0" presId="urn:microsoft.com/office/officeart/2009/3/layout/StepUpProcess"/>
    <dgm:cxn modelId="{AC171D62-DA9D-439C-B373-DB4572A7DA5E}" type="presParOf" srcId="{F834F1AB-1390-428E-A1BD-0EC30AC422C7}" destId="{E5A8B56E-DE62-4CCD-9528-09939EDCD086}" srcOrd="1" destOrd="0" presId="urn:microsoft.com/office/officeart/2009/3/layout/StepUpProcess"/>
    <dgm:cxn modelId="{C1383DBA-A8E7-47E5-B8B7-0D5988D35D82}" type="presParOf" srcId="{F834F1AB-1390-428E-A1BD-0EC30AC422C7}" destId="{3237BD96-D461-49A4-9980-6589AECE6AAC}" srcOrd="2" destOrd="0" presId="urn:microsoft.com/office/officeart/2009/3/layout/StepUpProcess"/>
    <dgm:cxn modelId="{0A38EC04-3014-4437-A019-9A07D0AAF422}" type="presParOf" srcId="{D7E48363-6565-4260-996A-80FE440C8815}" destId="{29BB38CC-2604-45C0-9449-27B5E259328C}" srcOrd="3" destOrd="0" presId="urn:microsoft.com/office/officeart/2009/3/layout/StepUpProcess"/>
    <dgm:cxn modelId="{7F2FEB7E-EF7E-43F6-B47E-5CC04C4E3656}" type="presParOf" srcId="{29BB38CC-2604-45C0-9449-27B5E259328C}" destId="{0169C7FB-E05F-42BE-B25B-27E788F5B67E}" srcOrd="0" destOrd="0" presId="urn:microsoft.com/office/officeart/2009/3/layout/StepUpProcess"/>
    <dgm:cxn modelId="{DD25BC1A-453D-40A1-AC55-FE3E95F88D64}" type="presParOf" srcId="{D7E48363-6565-4260-996A-80FE440C8815}" destId="{0FA25838-6F1C-41B4-8368-9D8AAA365F07}" srcOrd="4" destOrd="0" presId="urn:microsoft.com/office/officeart/2009/3/layout/StepUpProcess"/>
    <dgm:cxn modelId="{5F3FFFD4-5F39-446F-A8A9-8120A807384C}" type="presParOf" srcId="{0FA25838-6F1C-41B4-8368-9D8AAA365F07}" destId="{E67A3EC4-0AB7-4FBA-946C-353DF714AC67}" srcOrd="0" destOrd="0" presId="urn:microsoft.com/office/officeart/2009/3/layout/StepUpProcess"/>
    <dgm:cxn modelId="{75DCCE3E-40EC-4BC2-AF7B-1799CE31B917}" type="presParOf" srcId="{0FA25838-6F1C-41B4-8368-9D8AAA365F07}" destId="{3F776C97-C9E5-4EFC-8A4C-74EA01D1CB0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ABFB1-ED03-4C38-A6FE-CA61C740A64A}">
      <dsp:nvSpPr>
        <dsp:cNvPr id="0" name=""/>
        <dsp:cNvSpPr/>
      </dsp:nvSpPr>
      <dsp:spPr>
        <a:xfrm rot="5400000">
          <a:off x="839749" y="766698"/>
          <a:ext cx="1322970" cy="2201392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179B3-DF61-41EE-A1EA-FB8533114A16}">
      <dsp:nvSpPr>
        <dsp:cNvPr id="0" name=""/>
        <dsp:cNvSpPr/>
      </dsp:nvSpPr>
      <dsp:spPr>
        <a:xfrm>
          <a:off x="585364" y="1426253"/>
          <a:ext cx="2307047" cy="1742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1" kern="1200" dirty="0">
              <a:solidFill>
                <a:srgbClr val="002060"/>
              </a:solidFill>
            </a:rPr>
            <a:t>Phase 1: 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rgbClr val="002060"/>
              </a:solidFill>
            </a:rPr>
            <a:t>Extensive review of available foresight to produce meta-scenarios relevant for Europe (2016)</a:t>
          </a:r>
        </a:p>
      </dsp:txBody>
      <dsp:txXfrm>
        <a:off x="585364" y="1426253"/>
        <a:ext cx="2307047" cy="1742098"/>
      </dsp:txXfrm>
    </dsp:sp>
    <dsp:sp modelId="{A3084F64-1BC3-4FAF-BC75-D19593A02445}">
      <dsp:nvSpPr>
        <dsp:cNvPr id="0" name=""/>
        <dsp:cNvSpPr/>
      </dsp:nvSpPr>
      <dsp:spPr>
        <a:xfrm>
          <a:off x="2231355" y="604629"/>
          <a:ext cx="374986" cy="37498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73897-CBDE-4D0F-80E0-4217D405114D}">
      <dsp:nvSpPr>
        <dsp:cNvPr id="0" name=""/>
        <dsp:cNvSpPr/>
      </dsp:nvSpPr>
      <dsp:spPr>
        <a:xfrm rot="5400000">
          <a:off x="3432560" y="164650"/>
          <a:ext cx="1322970" cy="2201392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8B56E-DE62-4CCD-9528-09939EDCD086}">
      <dsp:nvSpPr>
        <dsp:cNvPr id="0" name=""/>
        <dsp:cNvSpPr/>
      </dsp:nvSpPr>
      <dsp:spPr>
        <a:xfrm>
          <a:off x="3211723" y="822392"/>
          <a:ext cx="1987429" cy="1742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1" kern="1200" dirty="0">
              <a:solidFill>
                <a:srgbClr val="002060"/>
              </a:solidFill>
            </a:rPr>
            <a:t>Phase 2: 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rgbClr val="002060"/>
              </a:solidFill>
            </a:rPr>
            <a:t>Delphi survey to gain insights on future technologies, societal issues, and R&amp;I practices (May – June 2017)</a:t>
          </a:r>
        </a:p>
      </dsp:txBody>
      <dsp:txXfrm>
        <a:off x="3211723" y="822392"/>
        <a:ext cx="1987429" cy="1742098"/>
      </dsp:txXfrm>
    </dsp:sp>
    <dsp:sp modelId="{3237BD96-D461-49A4-9980-6589AECE6AAC}">
      <dsp:nvSpPr>
        <dsp:cNvPr id="0" name=""/>
        <dsp:cNvSpPr/>
      </dsp:nvSpPr>
      <dsp:spPr>
        <a:xfrm>
          <a:off x="4824166" y="2581"/>
          <a:ext cx="374986" cy="37498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A3EC4-0AB7-4FBA-946C-353DF714AC67}">
      <dsp:nvSpPr>
        <dsp:cNvPr id="0" name=""/>
        <dsp:cNvSpPr/>
      </dsp:nvSpPr>
      <dsp:spPr>
        <a:xfrm rot="5400000">
          <a:off x="6081331" y="-446752"/>
          <a:ext cx="1322970" cy="2201392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76C97-C9E5-4EFC-8A4C-74EA01D1CB0F}">
      <dsp:nvSpPr>
        <dsp:cNvPr id="0" name=""/>
        <dsp:cNvSpPr/>
      </dsp:nvSpPr>
      <dsp:spPr>
        <a:xfrm>
          <a:off x="5859388" y="206528"/>
          <a:ext cx="2308280" cy="1742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1" kern="1200" dirty="0">
              <a:solidFill>
                <a:srgbClr val="002060"/>
              </a:solidFill>
            </a:rPr>
            <a:t>Phase 3: 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rgbClr val="002060"/>
              </a:solidFill>
            </a:rPr>
            <a:t>Analysis, public consultation  and policy recommendations (Report and 19 individual scenarios published in June 2018)</a:t>
          </a:r>
        </a:p>
      </dsp:txBody>
      <dsp:txXfrm>
        <a:off x="5859388" y="206528"/>
        <a:ext cx="2308280" cy="1742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EC7A9CE-B5D3-4830-AA57-DD8049CE9F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66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6441B25-C4D1-47DB-817D-B9C4FC5392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9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41B25-C4D1-47DB-817D-B9C4FC5392F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9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895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837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/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564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783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277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2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737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016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882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61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46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314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A32846-B368-214F-8270-0FDFA8D4D3FA}" type="slidenum">
              <a:rPr kumimoji="0" lang="en-GB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382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266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45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125538"/>
            <a:ext cx="9144000" cy="5732462"/>
          </a:xfrm>
          <a:prstGeom prst="rect">
            <a:avLst/>
          </a:prstGeom>
          <a:solidFill>
            <a:srgbClr val="0F5494"/>
          </a:solidFill>
          <a:ln w="73025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6000" y="309600"/>
            <a:ext cx="15843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30000" y="6669360"/>
            <a:ext cx="684213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39952" y="1700808"/>
            <a:ext cx="4536504" cy="2016224"/>
          </a:xfrm>
        </p:spPr>
        <p:txBody>
          <a:bodyPr/>
          <a:lstStyle>
            <a:lvl1pPr indent="0">
              <a:defRPr sz="4800">
                <a:solidFill>
                  <a:srgbClr val="FFD624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544" y="3933056"/>
            <a:ext cx="3744416" cy="1872208"/>
          </a:xfrm>
        </p:spPr>
        <p:txBody>
          <a:bodyPr/>
          <a:lstStyle>
            <a:lvl1pPr marL="0" indent="0">
              <a:buNone/>
              <a:defRPr sz="3000" b="1" i="0">
                <a:solidFill>
                  <a:schemeClr val="bg1"/>
                </a:solidFill>
              </a:defRPr>
            </a:lvl1pPr>
            <a:lvl3pPr marL="228600" indent="-228600" algn="l">
              <a:defRPr sz="3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B59E6E-B967-488E-B209-8B7FA0D7AF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98375-5C84-4176-84A5-B6A3E0825F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1123950"/>
            <a:ext cx="2058988" cy="4897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3950"/>
            <a:ext cx="6029325" cy="4897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C7773-6390-40B5-8F3A-46FD9E5B70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75200"/>
            <a:ext cx="8229600" cy="9366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764000"/>
            <a:ext cx="8229600" cy="3825240"/>
          </a:xfrm>
          <a:prstGeom prst="rect">
            <a:avLst/>
          </a:prstGeom>
        </p:spPr>
        <p:txBody>
          <a:bodyPr/>
          <a:lstStyle>
            <a:lvl1pPr marL="0" indent="-342900">
              <a:buClr>
                <a:srgbClr val="0F5494"/>
              </a:buClr>
              <a:buSzPct val="120000"/>
              <a:buFont typeface="Arial" pitchFamily="34" charset="0"/>
              <a:buChar char="•"/>
              <a:defRPr/>
            </a:lvl1pPr>
            <a:lvl2pPr>
              <a:buClr>
                <a:srgbClr val="00AEF0"/>
              </a:buClr>
              <a:defRPr/>
            </a:lvl2pPr>
            <a:lvl3pPr>
              <a:buFontTx/>
              <a:buChar char="-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pic>
        <p:nvPicPr>
          <p:cNvPr id="9" name="Picture 2" descr="C:\DOCUME~1\lenain\LOCALS~1\Temp\7zECF.tmp\LOGO-CE for RTD EN Landscape Positive Cyan.png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5940425"/>
            <a:ext cx="224313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403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376"/>
            <a:ext cx="9144000" cy="5754624"/>
          </a:xfrm>
          <a:prstGeom prst="rect">
            <a:avLst/>
          </a:prstGeom>
        </p:spPr>
      </p:pic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000" y="332656"/>
            <a:ext cx="15843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30000" y="6429118"/>
            <a:ext cx="684213" cy="456142"/>
          </a:xfrm>
          <a:prstGeom prst="rect">
            <a:avLst/>
          </a:prstGeom>
          <a:solidFill>
            <a:srgbClr val="1331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173092" y="6388471"/>
            <a:ext cx="846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b="0" i="1" dirty="0" err="1">
                <a:solidFill>
                  <a:schemeClr val="bg1"/>
                </a:solidFill>
                <a:latin typeface="EC Square Sans Pro Light" panose="020B0506000000020004" pitchFamily="34" charset="0"/>
              </a:rPr>
              <a:t>Research</a:t>
            </a:r>
            <a:r>
              <a:rPr lang="fr-BE" sz="900" b="0" i="1" dirty="0">
                <a:solidFill>
                  <a:schemeClr val="bg1"/>
                </a:solidFill>
                <a:latin typeface="EC Square Sans Pro Light" panose="020B0506000000020004" pitchFamily="34" charset="0"/>
              </a:rPr>
              <a:t> and Innovation </a:t>
            </a:r>
            <a:endParaRPr lang="en-GB" sz="900" b="0" i="1" dirty="0" err="1">
              <a:solidFill>
                <a:schemeClr val="bg1"/>
              </a:solidFill>
              <a:latin typeface="EC Square Sans Pro Light" panose="020B05060000000200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685074"/>
            <a:ext cx="2051720" cy="400110"/>
          </a:xfrm>
          <a:prstGeom prst="rect">
            <a:avLst/>
          </a:prstGeom>
          <a:solidFill>
            <a:schemeClr val="accent6"/>
          </a:solidFill>
        </p:spPr>
        <p:txBody>
          <a:bodyPr wrap="square" lIns="0" rtlCol="0" anchor="ctr" anchorCtr="0">
            <a:spAutoFit/>
          </a:bodyPr>
          <a:lstStyle/>
          <a:p>
            <a:pPr marL="444500"/>
            <a:r>
              <a:rPr lang="en-GB" sz="20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20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HorizonEU</a:t>
            </a:r>
            <a:r>
              <a:rPr lang="en-GB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7913" y="5351661"/>
            <a:ext cx="4914642" cy="252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/>
            </a:lvl1pPr>
            <a:lvl5pPr>
              <a:defRPr/>
            </a:lvl5pPr>
          </a:lstStyle>
          <a:p>
            <a:pPr lvl="0"/>
            <a:r>
              <a:rPr lang="fr-BE" dirty="0"/>
              <a:t>Speaker Name</a:t>
            </a:r>
          </a:p>
          <a:p>
            <a:pPr lvl="0"/>
            <a:endParaRPr lang="fr-BE" dirty="0"/>
          </a:p>
          <a:p>
            <a:pPr lvl="0"/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70664" y="5604099"/>
            <a:ext cx="4914642" cy="208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 baseline="0"/>
            </a:lvl1pPr>
            <a:lvl5pPr>
              <a:defRPr/>
            </a:lvl5pPr>
          </a:lstStyle>
          <a:p>
            <a:pPr lvl="0"/>
            <a:r>
              <a:rPr lang="fr-BE" dirty="0"/>
              <a:t>Name of the Event</a:t>
            </a:r>
          </a:p>
          <a:p>
            <a:pPr lvl="0"/>
            <a:endParaRPr lang="fr-BE" dirty="0"/>
          </a:p>
          <a:p>
            <a:pPr lvl="0"/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07504" y="1543214"/>
            <a:ext cx="43197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b="0" dirty="0">
                <a:solidFill>
                  <a:schemeClr val="accent6"/>
                </a:solidFill>
                <a:latin typeface="+mj-lt"/>
              </a:rPr>
              <a:t>Foresight and the R&amp;I policy of the European Union</a:t>
            </a:r>
            <a:endParaRPr lang="en-GB" sz="4000" b="0" dirty="0" err="1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70664" y="5843364"/>
            <a:ext cx="4914642" cy="353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 baseline="0"/>
            </a:lvl1pPr>
            <a:lvl5pPr>
              <a:defRPr/>
            </a:lvl5pPr>
          </a:lstStyle>
          <a:p>
            <a:pPr lvl="0"/>
            <a:r>
              <a:rPr lang="fr-BE" dirty="0"/>
              <a:t>Date of the Event</a:t>
            </a:r>
          </a:p>
          <a:p>
            <a:pPr lvl="0"/>
            <a:endParaRPr lang="fr-BE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688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" y="0"/>
            <a:ext cx="9143184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6021288"/>
            <a:ext cx="9143592" cy="83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883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980728"/>
            <a:ext cx="8229600" cy="936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116632"/>
            <a:ext cx="2133600" cy="47625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371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7544" y="6297439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EC8A20-BA03-4FF7-8742-03D8AD4CA4F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88F9B-71EE-4D5C-B44E-012EF44E92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87600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87600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CDD1B-50E0-44E8-82B7-F85F69F6D4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8177A-0CE3-43B6-B11B-ED2E8AEAD8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55DDF-6655-40F2-8D9E-CA15739A7E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BFC62-E3CF-4012-8A8B-ABF1C18EA0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800BF-55FD-4017-8F82-94A8DE4F57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47253-C9BC-4251-8AE3-8910CE9253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3950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Lorem ipsum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87600"/>
            <a:ext cx="822960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dirty="0"/>
              <a:t>Et dolor fragum</a:t>
            </a:r>
            <a:endParaRPr lang="en-GB" dirty="0"/>
          </a:p>
          <a:p>
            <a:pPr lvl="1"/>
            <a:r>
              <a:rPr lang="en-GB" dirty="0"/>
              <a:t>Et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fragum</a:t>
            </a:r>
            <a:endParaRPr lang="en-GB" dirty="0"/>
          </a:p>
          <a:p>
            <a:pPr lvl="2"/>
            <a:r>
              <a:rPr lang="en-GB" dirty="0"/>
              <a:t>- Et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fragum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GB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C8D21B7-B314-438C-91E9-7FF9087DC07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2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4" r:id="rId12"/>
    <p:sldLayoutId id="2147483755" r:id="rId13"/>
    <p:sldLayoutId id="2147483756" r:id="rId14"/>
  </p:sldLayoutIdLst>
  <p:hf sldNum="0" hdr="0" ftr="0" dt="0"/>
  <p:txStyles>
    <p:titleStyle>
      <a:lvl1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ec.europa.eu/research/foresigh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9.emf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microsoft.com/office/2007/relationships/diagramDrawing" Target="../diagrams/drawing1.xml"/><Relationship Id="rId5" Type="http://schemas.openxmlformats.org/officeDocument/2006/relationships/image" Target="../media/image21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0.emf"/><Relationship Id="rId9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8" y="5661248"/>
            <a:ext cx="4996175" cy="648072"/>
          </a:xfrm>
        </p:spPr>
        <p:txBody>
          <a:bodyPr/>
          <a:lstStyle/>
          <a:p>
            <a:r>
              <a:rPr lang="en-US" b="1" dirty="0"/>
              <a:t>PUBLIC SECTOR FORESIGHT NETWORK (PSFN)</a:t>
            </a:r>
            <a:endParaRPr lang="en-GB" dirty="0"/>
          </a:p>
          <a:p>
            <a:r>
              <a:rPr lang="en-IE" dirty="0"/>
              <a:t>31 July 2019, </a:t>
            </a:r>
            <a:r>
              <a:rPr lang="fr-BE" dirty="0"/>
              <a:t>Centra Technology, Inc. | 4121 Wilson </a:t>
            </a:r>
            <a:r>
              <a:rPr lang="fr-BE" dirty="0" err="1"/>
              <a:t>Blvd</a:t>
            </a:r>
            <a:r>
              <a:rPr lang="fr-BE" dirty="0"/>
              <a:t>.  Suite 200 – </a:t>
            </a:r>
            <a:r>
              <a:rPr lang="fr-BE" dirty="0" err="1"/>
              <a:t>Conf</a:t>
            </a:r>
            <a:r>
              <a:rPr lang="fr-BE" dirty="0"/>
              <a:t>. Center| Arlington, VA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3528" y="5157192"/>
            <a:ext cx="5040560" cy="286166"/>
          </a:xfrm>
        </p:spPr>
        <p:txBody>
          <a:bodyPr/>
          <a:lstStyle/>
          <a:p>
            <a:r>
              <a:rPr lang="en-IE" dirty="0"/>
              <a:t>Nikos Kastrinos, Team Leader Foresight , European Commission, DG RTD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8229600" cy="936625"/>
          </a:xfrm>
        </p:spPr>
        <p:txBody>
          <a:bodyPr/>
          <a:lstStyle/>
          <a:p>
            <a:r>
              <a:rPr lang="en-GB" dirty="0"/>
              <a:t>The meta-scenarios framework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00600" cy="419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3851920" y="1772816"/>
            <a:ext cx="129614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01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936625"/>
          </a:xfrm>
        </p:spPr>
        <p:txBody>
          <a:bodyPr/>
          <a:lstStyle/>
          <a:p>
            <a:r>
              <a:rPr lang="en-GB" dirty="0"/>
              <a:t>Scenarios, trends and transitions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377" y="2492375"/>
            <a:ext cx="6055246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82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16" y="620688"/>
            <a:ext cx="8229600" cy="936625"/>
          </a:xfrm>
        </p:spPr>
        <p:txBody>
          <a:bodyPr/>
          <a:lstStyle/>
          <a:p>
            <a:r>
              <a:rPr lang="en-GB" dirty="0"/>
              <a:t>The BOHEMIA Delphi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3744516"/>
          </a:xfrm>
        </p:spPr>
        <p:txBody>
          <a:bodyPr/>
          <a:lstStyle/>
          <a:p>
            <a:r>
              <a:rPr lang="de-DE" dirty="0"/>
              <a:t>147 Statements</a:t>
            </a:r>
          </a:p>
          <a:p>
            <a:pPr lvl="1"/>
            <a:r>
              <a:rPr lang="de-DE" sz="1600" dirty="0"/>
              <a:t>9 Groups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statements</a:t>
            </a:r>
            <a:r>
              <a:rPr lang="de-DE" sz="1600" dirty="0"/>
              <a:t> on </a:t>
            </a:r>
            <a:r>
              <a:rPr lang="de-DE" sz="1600" dirty="0" err="1"/>
              <a:t>developments</a:t>
            </a:r>
            <a:r>
              <a:rPr lang="de-DE" sz="1600" dirty="0"/>
              <a:t> in S&amp;T</a:t>
            </a:r>
          </a:p>
          <a:p>
            <a:pPr lvl="1"/>
            <a:r>
              <a:rPr lang="de-DE" sz="1600" dirty="0"/>
              <a:t>7 Groups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statements</a:t>
            </a:r>
            <a:r>
              <a:rPr lang="de-DE" sz="1600" dirty="0"/>
              <a:t> on </a:t>
            </a:r>
            <a:r>
              <a:rPr lang="de-DE" sz="1600" dirty="0" err="1"/>
              <a:t>socio-economic</a:t>
            </a:r>
            <a:r>
              <a:rPr lang="de-DE" sz="1600" dirty="0"/>
              <a:t> </a:t>
            </a:r>
            <a:r>
              <a:rPr lang="de-DE" sz="1600" dirty="0" err="1"/>
              <a:t>developments</a:t>
            </a:r>
            <a:r>
              <a:rPr lang="de-DE" sz="1600" dirty="0"/>
              <a:t> </a:t>
            </a:r>
            <a:r>
              <a:rPr lang="de-DE" sz="1600" dirty="0" err="1"/>
              <a:t>driving</a:t>
            </a:r>
            <a:r>
              <a:rPr lang="de-DE" sz="1600" dirty="0"/>
              <a:t> R&amp;I</a:t>
            </a:r>
          </a:p>
          <a:p>
            <a:pPr lvl="1"/>
            <a:endParaRPr lang="de-DE" sz="800" dirty="0"/>
          </a:p>
          <a:p>
            <a:r>
              <a:rPr lang="de-DE" dirty="0"/>
              <a:t>Assessment</a:t>
            </a:r>
          </a:p>
          <a:p>
            <a:pPr lvl="1"/>
            <a:r>
              <a:rPr lang="de-DE" sz="1600" dirty="0"/>
              <a:t>Time </a:t>
            </a:r>
            <a:r>
              <a:rPr lang="de-DE" sz="1600" dirty="0" err="1"/>
              <a:t>horizon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realisation</a:t>
            </a:r>
            <a:r>
              <a:rPr lang="de-DE" sz="1600" dirty="0"/>
              <a:t> + </a:t>
            </a:r>
            <a:r>
              <a:rPr lang="de-DE" sz="1600" dirty="0" err="1"/>
              <a:t>arguments</a:t>
            </a:r>
            <a:endParaRPr lang="de-DE" sz="1600" dirty="0"/>
          </a:p>
          <a:p>
            <a:pPr lvl="1"/>
            <a:r>
              <a:rPr lang="de-DE" sz="1600" dirty="0" err="1"/>
              <a:t>Significance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R&amp;I / </a:t>
            </a:r>
            <a:r>
              <a:rPr lang="de-DE" sz="1600" dirty="0" err="1"/>
              <a:t>for</a:t>
            </a:r>
            <a:r>
              <a:rPr lang="de-DE" sz="1600" dirty="0"/>
              <a:t> R&amp;I </a:t>
            </a:r>
            <a:r>
              <a:rPr lang="de-DE" sz="1600" dirty="0" err="1"/>
              <a:t>policy</a:t>
            </a:r>
            <a:r>
              <a:rPr lang="de-DE" sz="1600" dirty="0"/>
              <a:t> + </a:t>
            </a:r>
            <a:r>
              <a:rPr lang="de-DE" sz="1600" dirty="0" err="1"/>
              <a:t>arguments</a:t>
            </a:r>
            <a:endParaRPr lang="de-DE" sz="1600" dirty="0"/>
          </a:p>
          <a:p>
            <a:pPr lvl="1"/>
            <a:endParaRPr lang="de-DE" sz="800" dirty="0"/>
          </a:p>
          <a:p>
            <a:r>
              <a:rPr lang="de-DE" dirty="0"/>
              <a:t>Interpretation</a:t>
            </a:r>
          </a:p>
          <a:p>
            <a:pPr lvl="1"/>
            <a:r>
              <a:rPr lang="de-DE" sz="1600" dirty="0"/>
              <a:t>„</a:t>
            </a:r>
            <a:r>
              <a:rPr lang="de-DE" sz="1600" dirty="0" err="1"/>
              <a:t>Likely</a:t>
            </a:r>
            <a:r>
              <a:rPr lang="de-DE" sz="1600" dirty="0"/>
              <a:t>“: </a:t>
            </a:r>
            <a:r>
              <a:rPr lang="de-DE" sz="1600" dirty="0" err="1"/>
              <a:t>Significant</a:t>
            </a:r>
            <a:r>
              <a:rPr lang="de-DE" sz="1600" dirty="0"/>
              <a:t> and </a:t>
            </a:r>
            <a:r>
              <a:rPr lang="de-DE" sz="1600" dirty="0" err="1"/>
              <a:t>likely</a:t>
            </a:r>
            <a:r>
              <a:rPr lang="de-DE" sz="1600" dirty="0"/>
              <a:t> </a:t>
            </a:r>
            <a:r>
              <a:rPr lang="de-DE" sz="1600" dirty="0" err="1"/>
              <a:t>realisation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2040</a:t>
            </a:r>
          </a:p>
          <a:p>
            <a:pPr lvl="1"/>
            <a:r>
              <a:rPr lang="de-DE" sz="1600" dirty="0"/>
              <a:t>„</a:t>
            </a:r>
            <a:r>
              <a:rPr lang="de-DE" sz="1600" dirty="0" err="1"/>
              <a:t>Uncertain</a:t>
            </a:r>
            <a:r>
              <a:rPr lang="de-DE" sz="1600" dirty="0"/>
              <a:t>“: </a:t>
            </a:r>
            <a:r>
              <a:rPr lang="de-DE" sz="1600" dirty="0" err="1"/>
              <a:t>Significant</a:t>
            </a:r>
            <a:r>
              <a:rPr lang="de-DE" sz="1600" dirty="0"/>
              <a:t>, but </a:t>
            </a:r>
            <a:r>
              <a:rPr lang="de-DE" sz="1600" dirty="0" err="1"/>
              <a:t>uncertain</a:t>
            </a:r>
            <a:r>
              <a:rPr lang="de-DE" sz="1600" dirty="0"/>
              <a:t> time </a:t>
            </a:r>
            <a:r>
              <a:rPr lang="de-DE" sz="1600" dirty="0" err="1"/>
              <a:t>frame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realisation</a:t>
            </a:r>
            <a:endParaRPr lang="de-DE" sz="1600" dirty="0"/>
          </a:p>
          <a:p>
            <a:pPr lvl="1"/>
            <a:r>
              <a:rPr lang="de-DE" sz="1600" dirty="0"/>
              <a:t>„Wildcards“: </a:t>
            </a:r>
            <a:r>
              <a:rPr lang="de-DE" sz="1600" dirty="0" err="1"/>
              <a:t>Unlikely</a:t>
            </a:r>
            <a:r>
              <a:rPr lang="de-DE" sz="1600" dirty="0"/>
              <a:t> </a:t>
            </a:r>
            <a:r>
              <a:rPr lang="de-DE" sz="1600" dirty="0" err="1"/>
              <a:t>realisation</a:t>
            </a:r>
            <a:r>
              <a:rPr lang="de-DE" sz="1600" dirty="0"/>
              <a:t>, but </a:t>
            </a:r>
            <a:r>
              <a:rPr lang="de-DE" sz="1600" dirty="0" err="1"/>
              <a:t>potentially</a:t>
            </a:r>
            <a:r>
              <a:rPr lang="de-DE" sz="1600" dirty="0"/>
              <a:t> high </a:t>
            </a:r>
            <a:r>
              <a:rPr lang="de-DE" sz="1600" dirty="0" err="1"/>
              <a:t>significance</a:t>
            </a:r>
            <a:r>
              <a:rPr lang="de-DE" sz="1600" dirty="0"/>
              <a:t> </a:t>
            </a:r>
            <a:r>
              <a:rPr lang="de-DE" sz="1600" dirty="0" err="1"/>
              <a:t>if</a:t>
            </a:r>
            <a:r>
              <a:rPr lang="de-DE" sz="1600" dirty="0"/>
              <a:t> </a:t>
            </a:r>
            <a:r>
              <a:rPr lang="de-DE" sz="1600" dirty="0" err="1"/>
              <a:t>realised</a:t>
            </a:r>
            <a:endParaRPr lang="de-DE" sz="1600" dirty="0"/>
          </a:p>
          <a:p>
            <a:endParaRPr lang="de-DE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32656"/>
            <a:ext cx="2786063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54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203" y="605409"/>
            <a:ext cx="8229600" cy="936625"/>
          </a:xfrm>
        </p:spPr>
        <p:txBody>
          <a:bodyPr/>
          <a:lstStyle/>
          <a:p>
            <a:r>
              <a:rPr lang="en-GB" dirty="0"/>
              <a:t>Response to the Delphi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75" y="2132856"/>
            <a:ext cx="2304256" cy="3960540"/>
          </a:xfrm>
        </p:spPr>
        <p:txBody>
          <a:bodyPr/>
          <a:lstStyle/>
          <a:p>
            <a:r>
              <a:rPr lang="en-GB" sz="1600" dirty="0"/>
              <a:t>1391 completed groups of statements </a:t>
            </a:r>
          </a:p>
          <a:p>
            <a:endParaRPr lang="en-GB" sz="1600" dirty="0"/>
          </a:p>
          <a:p>
            <a:r>
              <a:rPr lang="en-GB" sz="1600" dirty="0"/>
              <a:t>From 727 users of which 133 revised their scores and arguments at least once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967" y="1707778"/>
            <a:ext cx="5265501" cy="259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17851"/>
            <a:ext cx="5128567" cy="252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778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989" y="-171400"/>
            <a:ext cx="2891011" cy="28910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15" y="495155"/>
            <a:ext cx="8229600" cy="936625"/>
          </a:xfrm>
        </p:spPr>
        <p:txBody>
          <a:bodyPr/>
          <a:lstStyle/>
          <a:p>
            <a:r>
              <a:rPr lang="en-GB" dirty="0"/>
              <a:t>19 “scenarios”: stories </a:t>
            </a:r>
            <a:br>
              <a:rPr lang="en-GB" dirty="0"/>
            </a:br>
            <a:r>
              <a:rPr lang="en-GB" dirty="0"/>
              <a:t>based on “likely” Delphi</a:t>
            </a:r>
            <a:br>
              <a:rPr lang="en-GB" dirty="0"/>
            </a:br>
            <a:r>
              <a:rPr lang="en-GB" dirty="0"/>
              <a:t> statements</a:t>
            </a:r>
          </a:p>
        </p:txBody>
      </p:sp>
      <p:sp>
        <p:nvSpPr>
          <p:cNvPr id="4" name="Segnaposto testo 4">
            <a:extLst>
              <a:ext uri="{FF2B5EF4-FFF2-40B4-BE49-F238E27FC236}">
                <a16:creationId xmlns:a16="http://schemas.microsoft.com/office/drawing/2014/main" id="{3BCD7DF2-01AC-4457-8948-CFDE963534AF}"/>
              </a:ext>
            </a:extLst>
          </p:cNvPr>
          <p:cNvSpPr txBox="1">
            <a:spLocks/>
          </p:cNvSpPr>
          <p:nvPr/>
        </p:nvSpPr>
        <p:spPr>
          <a:xfrm>
            <a:off x="475788" y="2049359"/>
            <a:ext cx="3962399" cy="23454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42900" indent="-241300">
              <a:spcBef>
                <a:spcPts val="320"/>
              </a:spcBef>
              <a:buClr>
                <a:srgbClr val="790B1A"/>
              </a:buClr>
              <a:buSzPct val="100000"/>
              <a:buFont typeface="Noto Sans Symbols"/>
              <a:buChar char="▪"/>
              <a:defRPr sz="1800">
                <a:solidFill>
                  <a:srgbClr val="000C20"/>
                </a:solidFill>
              </a:defRPr>
            </a:lvl1pPr>
            <a:lvl2pPr marL="742950" indent="-196850">
              <a:spcBef>
                <a:spcPts val="28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>
                <a:solidFill>
                  <a:schemeClr val="dk2"/>
                </a:solidFill>
              </a:defRPr>
            </a:lvl2pPr>
            <a:lvl3pPr marL="1143000" indent="-139700">
              <a:spcBef>
                <a:spcPts val="280"/>
              </a:spcBef>
              <a:buClr>
                <a:schemeClr val="dk2"/>
              </a:buClr>
              <a:buSzPct val="100000"/>
              <a:buFont typeface="Arial"/>
              <a:buChar char="•"/>
              <a:defRPr>
                <a:solidFill>
                  <a:schemeClr val="dk2"/>
                </a:solidFill>
              </a:defRPr>
            </a:lvl3pPr>
            <a:lvl4pPr marL="1600200" indent="-139700">
              <a:spcBef>
                <a:spcPts val="280"/>
              </a:spcBef>
              <a:buClr>
                <a:schemeClr val="dk2"/>
              </a:buClr>
              <a:buSzPct val="100000"/>
              <a:buFont typeface="Arial"/>
              <a:buChar char="–"/>
              <a:defRPr>
                <a:solidFill>
                  <a:schemeClr val="dk2"/>
                </a:solidFill>
              </a:defRPr>
            </a:lvl4pPr>
            <a:lvl5pPr marL="2057400" indent="-139700">
              <a:spcBef>
                <a:spcPts val="280"/>
              </a:spcBef>
              <a:buClr>
                <a:schemeClr val="dk2"/>
              </a:buClr>
              <a:buSzPct val="100000"/>
              <a:buFont typeface="Arial"/>
              <a:buChar char="»"/>
              <a:defRPr>
                <a:solidFill>
                  <a:schemeClr val="dk2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9pPr>
          </a:lstStyle>
          <a:p>
            <a:r>
              <a:rPr lang="en-GB" sz="1600" dirty="0"/>
              <a:t>Future of Knowledge Production </a:t>
            </a:r>
            <a:endParaRPr lang="it-IT" sz="1600" dirty="0"/>
          </a:p>
          <a:p>
            <a:r>
              <a:rPr lang="en-GB" sz="1600" dirty="0"/>
              <a:t>Nano-to-Macro Integral Manufacturing</a:t>
            </a:r>
            <a:endParaRPr lang="it-IT" sz="1600" dirty="0"/>
          </a:p>
          <a:p>
            <a:r>
              <a:rPr lang="en-GB" sz="1600" dirty="0"/>
              <a:t>The electro-sphere of sensors</a:t>
            </a:r>
            <a:endParaRPr lang="it-IT" sz="1600" dirty="0"/>
          </a:p>
          <a:p>
            <a:r>
              <a:rPr lang="en-GB" sz="1600" dirty="0"/>
              <a:t>Ambient Emotional intelligence </a:t>
            </a:r>
            <a:endParaRPr lang="it-IT" sz="1600" dirty="0"/>
          </a:p>
          <a:p>
            <a:r>
              <a:rPr lang="en-GB" sz="1600" dirty="0"/>
              <a:t>Continuous Cyberwar</a:t>
            </a:r>
            <a:endParaRPr lang="it-IT" sz="1600" dirty="0"/>
          </a:p>
          <a:p>
            <a:r>
              <a:rPr lang="en-GB" sz="1600" dirty="0"/>
              <a:t>Advanced ICT-based security</a:t>
            </a:r>
            <a:endParaRPr lang="it-IT" sz="160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F8674D1-B061-4FB4-9EAA-A85ED15C15F8}"/>
              </a:ext>
            </a:extLst>
          </p:cNvPr>
          <p:cNvSpPr txBox="1">
            <a:spLocks/>
          </p:cNvSpPr>
          <p:nvPr/>
        </p:nvSpPr>
        <p:spPr>
          <a:xfrm>
            <a:off x="4582550" y="2063882"/>
            <a:ext cx="3962399" cy="2232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42900" indent="-241300">
              <a:spcBef>
                <a:spcPts val="320"/>
              </a:spcBef>
              <a:buClr>
                <a:srgbClr val="790B1A"/>
              </a:buClr>
              <a:buSzPct val="100000"/>
              <a:buFont typeface="Noto Sans Symbols"/>
              <a:buChar char="▪"/>
              <a:defRPr sz="1800">
                <a:solidFill>
                  <a:srgbClr val="000C20"/>
                </a:solidFill>
              </a:defRPr>
            </a:lvl1pPr>
            <a:lvl2pPr marL="742950" indent="-196850">
              <a:spcBef>
                <a:spcPts val="28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>
                <a:solidFill>
                  <a:schemeClr val="dk2"/>
                </a:solidFill>
              </a:defRPr>
            </a:lvl2pPr>
            <a:lvl3pPr marL="1143000" indent="-139700">
              <a:spcBef>
                <a:spcPts val="280"/>
              </a:spcBef>
              <a:buClr>
                <a:schemeClr val="dk2"/>
              </a:buClr>
              <a:buSzPct val="100000"/>
              <a:buFont typeface="Arial"/>
              <a:buChar char="•"/>
              <a:defRPr>
                <a:solidFill>
                  <a:schemeClr val="dk2"/>
                </a:solidFill>
              </a:defRPr>
            </a:lvl3pPr>
            <a:lvl4pPr marL="1600200" indent="-139700">
              <a:spcBef>
                <a:spcPts val="280"/>
              </a:spcBef>
              <a:buClr>
                <a:schemeClr val="dk2"/>
              </a:buClr>
              <a:buSzPct val="100000"/>
              <a:buFont typeface="Arial"/>
              <a:buChar char="–"/>
              <a:defRPr>
                <a:solidFill>
                  <a:schemeClr val="dk2"/>
                </a:solidFill>
              </a:defRPr>
            </a:lvl4pPr>
            <a:lvl5pPr marL="2057400" indent="-139700">
              <a:spcBef>
                <a:spcPts val="280"/>
              </a:spcBef>
              <a:buClr>
                <a:schemeClr val="dk2"/>
              </a:buClr>
              <a:buSzPct val="100000"/>
              <a:buFont typeface="Arial"/>
              <a:buChar char="»"/>
              <a:defRPr>
                <a:solidFill>
                  <a:schemeClr val="dk2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9pPr>
          </a:lstStyle>
          <a:p>
            <a:r>
              <a:rPr lang="en-GB" sz="1600" dirty="0"/>
              <a:t>Re-framing Work</a:t>
            </a:r>
            <a:endParaRPr lang="it-IT" sz="1600" dirty="0"/>
          </a:p>
          <a:p>
            <a:r>
              <a:rPr lang="en-GB" sz="1600" dirty="0"/>
              <a:t>Diversified Food Supply sources:</a:t>
            </a:r>
            <a:endParaRPr lang="it-IT" sz="1600" dirty="0"/>
          </a:p>
          <a:p>
            <a:r>
              <a:rPr lang="en-GB" sz="1600" dirty="0"/>
              <a:t>Assisted living / Autonomous living</a:t>
            </a:r>
            <a:endParaRPr lang="it-IT" sz="1600" dirty="0"/>
          </a:p>
          <a:p>
            <a:r>
              <a:rPr lang="en-GB" sz="1600" dirty="0"/>
              <a:t>Human organ replacement</a:t>
            </a:r>
            <a:endParaRPr lang="it-IT" sz="1600" dirty="0"/>
          </a:p>
          <a:p>
            <a:r>
              <a:rPr lang="en-GB" sz="1600" dirty="0"/>
              <a:t>Precision medicine</a:t>
            </a:r>
            <a:endParaRPr lang="it-IT" sz="1600" dirty="0"/>
          </a:p>
          <a:p>
            <a:r>
              <a:rPr lang="en-GB" sz="1600" dirty="0"/>
              <a:t>Defeating communicable disease</a:t>
            </a:r>
            <a:r>
              <a:rPr lang="en-GB" sz="1400" dirty="0"/>
              <a:t>s</a:t>
            </a:r>
            <a:endParaRPr lang="it-IT" sz="1400" dirty="0"/>
          </a:p>
          <a:p>
            <a:r>
              <a:rPr lang="en-GB" sz="1600" dirty="0"/>
              <a:t>Smart, Sustainable Mobility </a:t>
            </a:r>
            <a:endParaRPr lang="it-IT" sz="2000" dirty="0"/>
          </a:p>
          <a:p>
            <a:endParaRPr lang="it-IT" sz="2000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20ECFE1B-8E5C-4CB3-BAEC-75F60C1A5A9D}"/>
              </a:ext>
            </a:extLst>
          </p:cNvPr>
          <p:cNvSpPr txBox="1">
            <a:spLocks/>
          </p:cNvSpPr>
          <p:nvPr/>
        </p:nvSpPr>
        <p:spPr>
          <a:xfrm>
            <a:off x="4441410" y="5147872"/>
            <a:ext cx="3962399" cy="1172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42900" indent="-241300">
              <a:spcBef>
                <a:spcPts val="320"/>
              </a:spcBef>
              <a:buClr>
                <a:srgbClr val="790B1A"/>
              </a:buClr>
              <a:buSzPct val="100000"/>
              <a:buFont typeface="Noto Sans Symbols"/>
              <a:buChar char="▪"/>
              <a:defRPr sz="1800">
                <a:solidFill>
                  <a:srgbClr val="000C20"/>
                </a:solidFill>
              </a:defRPr>
            </a:lvl1pPr>
            <a:lvl2pPr marL="742950" indent="-196850">
              <a:spcBef>
                <a:spcPts val="28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>
                <a:solidFill>
                  <a:schemeClr val="dk2"/>
                </a:solidFill>
              </a:defRPr>
            </a:lvl2pPr>
            <a:lvl3pPr marL="1143000" indent="-139700">
              <a:spcBef>
                <a:spcPts val="280"/>
              </a:spcBef>
              <a:buClr>
                <a:schemeClr val="dk2"/>
              </a:buClr>
              <a:buSzPct val="100000"/>
              <a:buFont typeface="Arial"/>
              <a:buChar char="•"/>
              <a:defRPr>
                <a:solidFill>
                  <a:schemeClr val="dk2"/>
                </a:solidFill>
              </a:defRPr>
            </a:lvl3pPr>
            <a:lvl4pPr marL="1600200" indent="-139700">
              <a:spcBef>
                <a:spcPts val="280"/>
              </a:spcBef>
              <a:buClr>
                <a:schemeClr val="dk2"/>
              </a:buClr>
              <a:buSzPct val="100000"/>
              <a:buFont typeface="Arial"/>
              <a:buChar char="–"/>
              <a:defRPr>
                <a:solidFill>
                  <a:schemeClr val="dk2"/>
                </a:solidFill>
              </a:defRPr>
            </a:lvl4pPr>
            <a:lvl5pPr marL="2057400" indent="-139700">
              <a:spcBef>
                <a:spcPts val="280"/>
              </a:spcBef>
              <a:buClr>
                <a:schemeClr val="dk2"/>
              </a:buClr>
              <a:buSzPct val="100000"/>
              <a:buFont typeface="Arial"/>
              <a:buChar char="»"/>
              <a:defRPr>
                <a:solidFill>
                  <a:schemeClr val="dk2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9pPr>
          </a:lstStyle>
          <a:p>
            <a:r>
              <a:rPr lang="en-GB" sz="1600" dirty="0"/>
              <a:t>Decision-making supported by open expert systems</a:t>
            </a:r>
            <a:endParaRPr lang="it-IT" sz="1600" dirty="0"/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98AC86ED-9A7B-4BF8-A4FD-3F162A1DE877}"/>
              </a:ext>
            </a:extLst>
          </p:cNvPr>
          <p:cNvSpPr txBox="1">
            <a:spLocks/>
          </p:cNvSpPr>
          <p:nvPr/>
        </p:nvSpPr>
        <p:spPr>
          <a:xfrm>
            <a:off x="479010" y="4745710"/>
            <a:ext cx="3962399" cy="1574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42900" indent="-241300">
              <a:spcBef>
                <a:spcPts val="320"/>
              </a:spcBef>
              <a:buClr>
                <a:srgbClr val="790B1A"/>
              </a:buClr>
              <a:buSzPct val="100000"/>
              <a:buFont typeface="Noto Sans Symbols"/>
              <a:buChar char="▪"/>
              <a:defRPr sz="1800">
                <a:solidFill>
                  <a:srgbClr val="000C20"/>
                </a:solidFill>
              </a:defRPr>
            </a:lvl1pPr>
            <a:lvl2pPr marL="742950" indent="-196850">
              <a:spcBef>
                <a:spcPts val="28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>
                <a:solidFill>
                  <a:schemeClr val="dk2"/>
                </a:solidFill>
              </a:defRPr>
            </a:lvl2pPr>
            <a:lvl3pPr marL="1143000" indent="-139700">
              <a:spcBef>
                <a:spcPts val="280"/>
              </a:spcBef>
              <a:buClr>
                <a:schemeClr val="dk2"/>
              </a:buClr>
              <a:buSzPct val="100000"/>
              <a:buFont typeface="Arial"/>
              <a:buChar char="•"/>
              <a:defRPr>
                <a:solidFill>
                  <a:schemeClr val="dk2"/>
                </a:solidFill>
              </a:defRPr>
            </a:lvl3pPr>
            <a:lvl4pPr marL="1600200" indent="-139700">
              <a:spcBef>
                <a:spcPts val="280"/>
              </a:spcBef>
              <a:buClr>
                <a:schemeClr val="dk2"/>
              </a:buClr>
              <a:buSzPct val="100000"/>
              <a:buFont typeface="Arial"/>
              <a:buChar char="–"/>
              <a:defRPr>
                <a:solidFill>
                  <a:schemeClr val="dk2"/>
                </a:solidFill>
              </a:defRPr>
            </a:lvl4pPr>
            <a:lvl5pPr marL="2057400" indent="-139700">
              <a:spcBef>
                <a:spcPts val="280"/>
              </a:spcBef>
              <a:buClr>
                <a:schemeClr val="dk2"/>
              </a:buClr>
              <a:buSzPct val="100000"/>
              <a:buFont typeface="Arial"/>
              <a:buChar char="»"/>
              <a:defRPr>
                <a:solidFill>
                  <a:schemeClr val="dk2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</a:defRPr>
            </a:lvl9pPr>
          </a:lstStyle>
          <a:p>
            <a:r>
              <a:rPr lang="en-GB" sz="1600" dirty="0"/>
              <a:t>Low-Carbon economy</a:t>
            </a:r>
            <a:endParaRPr lang="it-IT" sz="1600" dirty="0"/>
          </a:p>
          <a:p>
            <a:r>
              <a:rPr lang="en-GB" sz="1600" dirty="0"/>
              <a:t>Bio-economy</a:t>
            </a:r>
            <a:endParaRPr lang="it-IT" sz="1600" dirty="0"/>
          </a:p>
          <a:p>
            <a:r>
              <a:rPr lang="en-GB" sz="1600" dirty="0"/>
              <a:t>Cheap Renewable Energy </a:t>
            </a:r>
          </a:p>
          <a:p>
            <a:r>
              <a:rPr lang="fr-BE" sz="1600" dirty="0" err="1"/>
              <a:t>Material</a:t>
            </a:r>
            <a:r>
              <a:rPr lang="fr-BE" sz="1600" dirty="0"/>
              <a:t> </a:t>
            </a:r>
            <a:r>
              <a:rPr lang="fr-BE" sz="1600" dirty="0" err="1"/>
              <a:t>efficiency</a:t>
            </a:r>
            <a:endParaRPr lang="it-IT" sz="1600" dirty="0"/>
          </a:p>
          <a:p>
            <a:r>
              <a:rPr lang="en-GB" sz="1600" dirty="0"/>
              <a:t>Nature valued</a:t>
            </a:r>
            <a:endParaRPr lang="it-IT" sz="1600" dirty="0"/>
          </a:p>
          <a:p>
            <a:pPr marL="101600" indent="0">
              <a:buNone/>
            </a:pPr>
            <a:endParaRPr lang="it-IT" sz="1600" dirty="0"/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128236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936625"/>
          </a:xfrm>
        </p:spPr>
        <p:txBody>
          <a:bodyPr/>
          <a:lstStyle/>
          <a:p>
            <a:r>
              <a:rPr lang="en-GB" dirty="0"/>
              <a:t>Public consultation on the R&amp;I policy implications of the 19 scenarios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2760284D-0D69-477E-B838-99CF893A76D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" indent="0"/>
            <a:endParaRPr lang="en-GB" sz="2000" dirty="0"/>
          </a:p>
          <a:p>
            <a:pPr marL="57150" indent="0"/>
            <a:r>
              <a:rPr lang="en-GB" sz="2000" dirty="0"/>
              <a:t>‘In the prospect of this scenario, to what </a:t>
            </a:r>
          </a:p>
          <a:p>
            <a:pPr marL="57150" indent="0"/>
            <a:r>
              <a:rPr lang="en-GB" sz="2000" dirty="0"/>
              <a:t>extent should the European Union invest</a:t>
            </a:r>
          </a:p>
          <a:p>
            <a:pPr marL="57150" indent="0"/>
            <a:r>
              <a:rPr lang="en-GB" sz="2000" dirty="0"/>
              <a:t> in Research and Innovation (R&amp;I)?’</a:t>
            </a:r>
          </a:p>
          <a:p>
            <a:pPr marL="57150" indent="0"/>
            <a:endParaRPr lang="en-GB" sz="2000" dirty="0"/>
          </a:p>
          <a:p>
            <a:pPr marL="57150" indent="0"/>
            <a:endParaRPr lang="en-GB" sz="2000" dirty="0"/>
          </a:p>
          <a:p>
            <a:pPr marL="57150" indent="0"/>
            <a:r>
              <a:rPr lang="en-GB" sz="2000" dirty="0"/>
              <a:t>In light of your response to the previous question, </a:t>
            </a:r>
          </a:p>
          <a:p>
            <a:pPr marL="57150" indent="0"/>
            <a:r>
              <a:rPr lang="en-GB" sz="2000" dirty="0"/>
              <a:t>what should be the key directions for EU R&amp;I policy?</a:t>
            </a:r>
          </a:p>
          <a:p>
            <a:pPr marL="57150" indent="0"/>
            <a:endParaRPr lang="en-GB" sz="2000" dirty="0"/>
          </a:p>
          <a:p>
            <a:pPr marL="57150" indent="0"/>
            <a:endParaRPr lang="en-GB" sz="2000" dirty="0"/>
          </a:p>
          <a:p>
            <a:pPr marL="57150" indent="0"/>
            <a:endParaRPr lang="en-GB" sz="2000" dirty="0"/>
          </a:p>
          <a:p>
            <a:pPr marL="57150" indent="0"/>
            <a:endParaRPr lang="en-GB" sz="2000" dirty="0"/>
          </a:p>
          <a:p>
            <a:pPr marL="57150" indent="0"/>
            <a:r>
              <a:rPr lang="en-GB" sz="2000" dirty="0"/>
              <a:t>747 Respondents / </a:t>
            </a:r>
          </a:p>
          <a:p>
            <a:pPr marL="57150" indent="0"/>
            <a:r>
              <a:rPr lang="en-GB" sz="2000" dirty="0"/>
              <a:t>more than 500 volunteered overwhelmingly positive comments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988840"/>
            <a:ext cx="3034680" cy="14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58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625"/>
          </a:xfrm>
        </p:spPr>
        <p:txBody>
          <a:bodyPr/>
          <a:lstStyle/>
          <a:p>
            <a:r>
              <a:rPr lang="en-GB" dirty="0"/>
              <a:t>Some key contributions of BOHEMIA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305"/>
            <a:ext cx="8229600" cy="4425355"/>
          </a:xfrm>
        </p:spPr>
        <p:txBody>
          <a:bodyPr>
            <a:noAutofit/>
          </a:bodyPr>
          <a:lstStyle/>
          <a:p>
            <a:r>
              <a:rPr lang="en-GB" sz="1800" dirty="0"/>
              <a:t>Content to our vision </a:t>
            </a:r>
          </a:p>
          <a:p>
            <a:pPr lvl="1"/>
            <a:r>
              <a:rPr lang="en-GB" sz="1600" dirty="0"/>
              <a:t>SDGs / Transitions / Europe leading from the front</a:t>
            </a:r>
          </a:p>
          <a:p>
            <a:pPr lvl="1"/>
            <a:endParaRPr lang="en-GB" sz="1600" dirty="0"/>
          </a:p>
          <a:p>
            <a:r>
              <a:rPr lang="en-GB" sz="1800" dirty="0"/>
              <a:t>Reflexive policy process: did we consider all that has European added value? Did we miss anything?  Are we sure? </a:t>
            </a:r>
          </a:p>
          <a:p>
            <a:endParaRPr lang="en-GB" sz="1800" dirty="0"/>
          </a:p>
          <a:p>
            <a:r>
              <a:rPr lang="en-GB" sz="1800" dirty="0"/>
              <a:t>Content for the search for appropriate objectives and R&amp;I agendas</a:t>
            </a:r>
          </a:p>
          <a:p>
            <a:pPr lvl="1"/>
            <a:r>
              <a:rPr lang="en-GB" sz="1600" dirty="0"/>
              <a:t>Using the recommendations to help the orientations of the programme</a:t>
            </a:r>
          </a:p>
          <a:p>
            <a:pPr lvl="1"/>
            <a:r>
              <a:rPr lang="en-GB" sz="1600" dirty="0"/>
              <a:t>Using the Delphi Data and the scenarios in arguments relating to missions, objectives and programme directions</a:t>
            </a:r>
          </a:p>
          <a:p>
            <a:pPr lvl="1"/>
            <a:endParaRPr lang="en-GB" sz="1600" dirty="0"/>
          </a:p>
          <a:p>
            <a:r>
              <a:rPr lang="en-GB" sz="1800" dirty="0"/>
              <a:t>A new way of consulting with people </a:t>
            </a:r>
          </a:p>
        </p:txBody>
      </p:sp>
    </p:spTree>
    <p:extLst>
      <p:ext uri="{BB962C8B-B14F-4D97-AF65-F5344CB8AC3E}">
        <p14:creationId xmlns:p14="http://schemas.microsoft.com/office/powerpoint/2010/main" val="1598453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936625"/>
          </a:xfrm>
        </p:spPr>
        <p:txBody>
          <a:bodyPr/>
          <a:lstStyle/>
          <a:p>
            <a:r>
              <a:rPr lang="en-GB" altLang="en-US" sz="2000" dirty="0"/>
              <a:t>"</a:t>
            </a:r>
            <a:r>
              <a:rPr lang="en-GB" sz="2000" dirty="0"/>
              <a:t>Annual production of plastic in the EU is reduced to less than 20m tons (from 55m tons in 2009)</a:t>
            </a:r>
            <a:r>
              <a:rPr lang="en-GB" altLang="en-US" sz="2000" dirty="0"/>
              <a:t>"</a:t>
            </a:r>
            <a:endParaRPr lang="en-GB" sz="2000" dirty="0"/>
          </a:p>
        </p:txBody>
      </p:sp>
      <p:pic>
        <p:nvPicPr>
          <p:cNvPr id="10" name="Picture 9" descr="115iT0R0x63S0T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176464" cy="1665104"/>
          </a:xfrm>
          <a:prstGeom prst="rect">
            <a:avLst/>
          </a:prstGeom>
          <a:noFill/>
        </p:spPr>
      </p:pic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</p:nvPr>
        </p:nvGraphicFramePr>
        <p:xfrm>
          <a:off x="457200" y="3717032"/>
          <a:ext cx="4038600" cy="2702239"/>
        </p:xfrm>
        <a:graphic>
          <a:graphicData uri="http://schemas.openxmlformats.org/drawingml/2006/table">
            <a:tbl>
              <a:tblPr firstRow="1" firstCol="1" bandRow="1"/>
              <a:tblGrid>
                <a:gridCol w="3684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Plastic production is still increasing.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54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There is still a need in specialized plastics (functional, biodegradable etc.), plus in collecting and recycling.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53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New materials to replace plastic are needed.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36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Plastic will remain in use to protect food and prevent food waste. Development of fully recyclable consumer will reduce the need for virgin plastic.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Alternatives to plastic are not yet as inexpensive and high-performance, and will remain so without focused research &amp; development.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81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218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6" name="Content Placeholder 15"/>
          <p:cNvGraphicFramePr>
            <a:graphicFrameLocks noGrp="1"/>
          </p:cNvGraphicFramePr>
          <p:nvPr>
            <p:ph sz="half" idx="2"/>
          </p:nvPr>
        </p:nvGraphicFramePr>
        <p:xfrm>
          <a:off x="4716016" y="3717032"/>
          <a:ext cx="4038600" cy="2469644"/>
        </p:xfrm>
        <a:graphic>
          <a:graphicData uri="http://schemas.openxmlformats.org/drawingml/2006/table">
            <a:tbl>
              <a:tblPr firstRow="1" firstCol="1" bandRow="1"/>
              <a:tblGrid>
                <a:gridCol w="362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New technologies have to be developed, in order to increase the recycling rate or to decrease the overall quantity on plastic products.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69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Alternatives for the current plastics have to be developed.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54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To reduce plastic production, use policies need to forbid specific plastic applications or make it very expensive.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26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R&amp;I should focus on compostable biomaterials. The wide variety of plastic formulations means recycling will never be economical; </a:t>
                      </a:r>
                      <a:r>
                        <a:rPr lang="en-GB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compostables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need no sorting, so they can be economical.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 descr="121iT0R0x63S0T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56" y="1847875"/>
            <a:ext cx="4392488" cy="137097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36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1" dirty="0">
                <a:solidFill>
                  <a:srgbClr val="FFC000"/>
                </a:solidFill>
              </a:rPr>
              <a:t>“A Petrol-Plastic Waste-free Europe by 2025”</a:t>
            </a:r>
            <a:endParaRPr lang="en-GB" sz="2400" b="0" i="1" dirty="0" err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91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936625"/>
          </a:xfrm>
        </p:spPr>
        <p:txBody>
          <a:bodyPr/>
          <a:lstStyle/>
          <a:p>
            <a:r>
              <a:rPr lang="en-GB" altLang="en-US" sz="1800" dirty="0"/>
              <a:t>"More than 90% of all materials and waste is physically recycled or re-used energetically in the circular economy"</a:t>
            </a:r>
            <a:endParaRPr lang="en-GB" sz="18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611560" y="3501008"/>
          <a:ext cx="4254624" cy="2624712"/>
        </p:xfrm>
        <a:graphic>
          <a:graphicData uri="http://schemas.openxmlformats.org/drawingml/2006/table">
            <a:tbl>
              <a:tblPr firstRow="1" firstCol="1" bandRow="1"/>
              <a:tblGrid>
                <a:gridCol w="3815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Current recycling rates vary widely depending on the waste stream or country. A single figure of 90% may too ambitious in some cases.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27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The European Commission's Circular Economy Package</a:t>
                      </a:r>
                      <a:r>
                        <a:rPr lang="en-GB" sz="1100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includes a common EU target for recycling 65% of municipal waste by 2030.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26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 high level of recycling requires massive investment.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23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As consistent progress has been made in life-cycle assessment methodologies, there will be more public pressure to recycle and reuse. 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This figure can only be achieved if it includes the reuse and service-life extension of goods, which prevents waste rather than manage it.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16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Large scale utilisation of bio-waste is a clear trend.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Content Placeholder 4" descr="115iT0R0x28S0T2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038600" cy="1586592"/>
          </a:xfrm>
          <a:prstGeom prst="rect">
            <a:avLst/>
          </a:prstGeom>
          <a:noFill/>
        </p:spPr>
      </p:pic>
      <p:pic>
        <p:nvPicPr>
          <p:cNvPr id="8" name="Picture 7" descr="121iT0R0x28S0T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4572000" cy="1297553"/>
          </a:xfrm>
          <a:prstGeom prst="rect">
            <a:avLst/>
          </a:prstGeom>
          <a:noFill/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949788" y="3501008"/>
          <a:ext cx="3960440" cy="2649476"/>
        </p:xfrm>
        <a:graphic>
          <a:graphicData uri="http://schemas.openxmlformats.org/drawingml/2006/table">
            <a:tbl>
              <a:tblPr firstRow="1" firstCol="1" bandRow="1"/>
              <a:tblGrid>
                <a:gridCol w="3612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There is need for more efficient recycling technologies, among others because this is a promising market, which makes it an area that is therefore ripe for research.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33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Life Cycle Assessment for sustainable production needs a standardised approach in order to provide consistent results to policy makers.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26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There is a need for more efficient and non-destructive collection of end-of-life goods as well as new sorting techniques for material mixes to achieve a high purity of the materials to be recycled. 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RI is needed to delink atoms instead of recycling waste, resulting in high purity resources instead of secondary materials, e.g. depolymerisation, delaminating, de-coating, de-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volcanisation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of tyres. 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3528" y="260648"/>
            <a:ext cx="836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1" dirty="0">
                <a:solidFill>
                  <a:srgbClr val="FFC000"/>
                </a:solidFill>
              </a:rPr>
              <a:t>“A Petrol-Plastic Waste-free Europe by 2025”</a:t>
            </a:r>
            <a:endParaRPr lang="en-GB" sz="2400" b="0" i="1" dirty="0" err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32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difference did it make?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 has made the EC proposal a little better than it would have been otherwise. </a:t>
            </a:r>
          </a:p>
          <a:p>
            <a:endParaRPr lang="en-IE" dirty="0"/>
          </a:p>
          <a:p>
            <a:r>
              <a:rPr lang="en-IE" dirty="0"/>
              <a:t>It helped establish an image of the Commission as a potentially reflexive policy organization  …</a:t>
            </a:r>
          </a:p>
          <a:p>
            <a:endParaRPr lang="en-IE" dirty="0"/>
          </a:p>
          <a:p>
            <a:pPr marL="0" indent="0">
              <a:buNone/>
            </a:pPr>
            <a:r>
              <a:rPr lang="en-IE" dirty="0"/>
              <a:t>	…. which is a lot to live up to: a huge 	challenge for the future and for EU foresight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r>
              <a:rPr lang="en-IE" dirty="0"/>
              <a:t>It paved the way for new foresight to support policy:</a:t>
            </a:r>
          </a:p>
          <a:p>
            <a:pPr lvl="1"/>
            <a:r>
              <a:rPr lang="en-IE" dirty="0"/>
              <a:t>RIBRI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764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33379" y="836712"/>
            <a:ext cx="8229600" cy="649288"/>
          </a:xfrm>
        </p:spPr>
        <p:txBody>
          <a:bodyPr/>
          <a:lstStyle/>
          <a:p>
            <a:pPr marL="342900" indent="-342900" eaLnBrk="1" hangingPunct="1"/>
            <a:r>
              <a:rPr lang="en-GB" altLang="en-US" dirty="0">
                <a:solidFill>
                  <a:srgbClr val="7030A0"/>
                </a:solidFill>
              </a:rPr>
              <a:t>What is foresight? </a:t>
            </a:r>
            <a:br>
              <a:rPr lang="en-GB" altLang="en-US" dirty="0"/>
            </a:br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579" y="1629623"/>
            <a:ext cx="4038600" cy="2590800"/>
          </a:xfrm>
        </p:spPr>
        <p:txBody>
          <a:bodyPr/>
          <a:lstStyle/>
          <a:p>
            <a:pPr marL="0" lvl="2" indent="0" eaLnBrk="1" hangingPunct="1">
              <a:defRPr/>
            </a:pPr>
            <a:r>
              <a:rPr lang="en-GB" sz="1600" dirty="0"/>
              <a:t>Definitions:</a:t>
            </a:r>
          </a:p>
          <a:p>
            <a:pPr marL="2857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IE" sz="1600" dirty="0"/>
              <a:t>Foresight is the ability to predict the future</a:t>
            </a:r>
            <a:endParaRPr lang="en-GB" sz="1600" dirty="0"/>
          </a:p>
          <a:p>
            <a:pPr marL="2857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Foresight is the disciplined analysis of alternative futures</a:t>
            </a:r>
          </a:p>
          <a:p>
            <a:pPr marL="2857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Foresight is a systematic, participatory, future-intelligence-gathering and medium-to-long-term vision-building process aimed at present-day decisions and mobilising joint actions. </a:t>
            </a:r>
            <a:endParaRPr lang="en-GB" sz="1600" b="1" dirty="0">
              <a:solidFill>
                <a:srgbClr val="FF0000"/>
              </a:solidFill>
            </a:endParaRPr>
          </a:p>
          <a:p>
            <a:pPr marL="0" lvl="2" indent="0" eaLnBrk="1" hangingPunct="1">
              <a:defRPr/>
            </a:pP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4636" y="1629623"/>
            <a:ext cx="4038600" cy="2736850"/>
          </a:xfrm>
        </p:spPr>
        <p:txBody>
          <a:bodyPr/>
          <a:lstStyle/>
          <a:p>
            <a:pPr marL="0" lvl="2" indent="0" eaLnBrk="1" hangingPunct="1">
              <a:defRPr/>
            </a:pPr>
            <a:r>
              <a:rPr lang="en-GB" sz="1600" dirty="0"/>
              <a:t>Anecdotes:</a:t>
            </a:r>
          </a:p>
          <a:p>
            <a:pPr marL="2857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Between “forecasting” and “action research”</a:t>
            </a:r>
          </a:p>
          <a:p>
            <a:pPr marL="2857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Between science and policy (e.g. somehow related to "evidence based policy")</a:t>
            </a:r>
          </a:p>
          <a:p>
            <a:pPr marL="2857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"Technology Assessment" with a positive outlook </a:t>
            </a:r>
            <a:r>
              <a:rPr lang="en-GB" sz="1600" dirty="0">
                <a:sym typeface="Wingdings" panose="05000000000000000000" pitchFamily="2" charset="2"/>
              </a:rPr>
              <a:t></a:t>
            </a:r>
            <a:endParaRPr lang="en-GB" sz="1600" dirty="0"/>
          </a:p>
          <a:p>
            <a:pPr marL="2857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What, with hindsight, we wish we had….</a:t>
            </a:r>
          </a:p>
          <a:p>
            <a:pPr marL="0" lvl="2" indent="0" eaLnBrk="1" hangingPunct="1">
              <a:defRPr/>
            </a:pPr>
            <a:r>
              <a:rPr lang="en-GB" sz="1600" dirty="0"/>
              <a:t> </a:t>
            </a:r>
          </a:p>
          <a:p>
            <a:pPr marL="285750" lvl="2" indent="-285750" eaLnBrk="1" hangingPunct="1">
              <a:buFont typeface="Arial" panose="020B0604020202020204" pitchFamily="34" charset="0"/>
              <a:buChar char="•"/>
              <a:defRPr/>
            </a:pPr>
            <a:endParaRPr lang="en-GB" sz="1600" dirty="0"/>
          </a:p>
        </p:txBody>
      </p:sp>
      <p:sp>
        <p:nvSpPr>
          <p:cNvPr id="4101" name="Content Placeholder 2"/>
          <p:cNvSpPr txBox="1">
            <a:spLocks/>
          </p:cNvSpPr>
          <p:nvPr/>
        </p:nvSpPr>
        <p:spPr bwMode="auto">
          <a:xfrm>
            <a:off x="812372" y="4941168"/>
            <a:ext cx="784542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IE" sz="2000" dirty="0"/>
              <a:t>Foresight in policy: </a:t>
            </a:r>
          </a:p>
          <a:p>
            <a:pPr lvl="1"/>
            <a:r>
              <a:rPr lang="en-IE" sz="1600" dirty="0"/>
              <a:t>A structured preoccupation with the future</a:t>
            </a:r>
            <a:endParaRPr lang="en-GB" sz="1600" dirty="0"/>
          </a:p>
          <a:p>
            <a:pPr lvl="1"/>
            <a:r>
              <a:rPr lang="en-GB" sz="1600" dirty="0"/>
              <a:t>A decision-support instrument</a:t>
            </a:r>
          </a:p>
          <a:p>
            <a:pPr lvl="1"/>
            <a:r>
              <a:rPr lang="en-IE" altLang="en-US" sz="1600" b="1" dirty="0"/>
              <a:t>A way of building reflexivity into strategy-making</a:t>
            </a:r>
            <a:endParaRPr lang="en-GB" altLang="en-US" sz="1600" b="1" dirty="0"/>
          </a:p>
          <a:p>
            <a:pPr marL="0" lvl="2" eaLnBrk="1" hangingPunct="1"/>
            <a:endParaRPr lang="en-GB" altLang="en-US" sz="1600" b="1" dirty="0">
              <a:solidFill>
                <a:srgbClr val="FF0000"/>
              </a:solidFill>
            </a:endParaRPr>
          </a:p>
          <a:p>
            <a:pPr eaLnBrk="1" hangingPunct="1"/>
            <a:endParaRPr lang="en-GB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636" y="105884"/>
            <a:ext cx="3985775" cy="138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90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400" dirty="0"/>
              <a:t>Thank you for your attention!</a:t>
            </a:r>
          </a:p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u="sng" dirty="0">
                <a:hlinkClick r:id="rId2"/>
              </a:rPr>
              <a:t>http://ec.europa.eu/research/foresight/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239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936625"/>
          </a:xfrm>
        </p:spPr>
        <p:txBody>
          <a:bodyPr/>
          <a:lstStyle/>
          <a:p>
            <a:r>
              <a:rPr lang="en-IE" dirty="0">
                <a:solidFill>
                  <a:srgbClr val="7030A0"/>
                </a:solidFill>
              </a:rPr>
              <a:t>Three phases in the history of foresight and EU R&amp;I policy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507288" cy="43924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 dirty="0"/>
              <a:t>          1978-1994: FAST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			1994-2010: Grants for foresight</a:t>
            </a:r>
          </a:p>
          <a:p>
            <a:pPr marL="0" indent="0">
              <a:buNone/>
            </a:pPr>
            <a:r>
              <a:rPr lang="en-US" altLang="en-US" dirty="0"/>
              <a:t>			research projects in the </a:t>
            </a:r>
            <a:r>
              <a:rPr lang="en-US" altLang="en-US" dirty="0" err="1"/>
              <a:t>programme</a:t>
            </a:r>
            <a:r>
              <a:rPr lang="en-US" altLang="en-US" dirty="0"/>
              <a:t> </a:t>
            </a:r>
          </a:p>
          <a:p>
            <a:pPr marL="0" indent="0">
              <a:buNone/>
            </a:pPr>
            <a:r>
              <a:rPr lang="en-US" altLang="en-US" dirty="0"/>
              <a:t>			for socio-economic sciences</a:t>
            </a:r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2010 – today: decentralized funding and emphasis in use and usefulness</a:t>
            </a:r>
          </a:p>
          <a:p>
            <a:pPr lvl="1"/>
            <a:r>
              <a:rPr lang="en-US" altLang="en-US" dirty="0"/>
              <a:t>EFFLA and foresight in strategic planning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068960"/>
            <a:ext cx="2895600" cy="1581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61" y="1557313"/>
            <a:ext cx="3024336" cy="17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78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dirty="0">
                <a:solidFill>
                  <a:srgbClr val="7030A0"/>
                </a:solidFill>
              </a:rPr>
              <a:t>The advice of EFFLA: Foresight in strategic planning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132856"/>
            <a:ext cx="8229600" cy="3633788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124" name="Objekti 2"/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2"/>
          <a:stretch>
            <a:fillRect/>
          </a:stretch>
        </p:blipFill>
        <p:spPr>
          <a:xfrm>
            <a:off x="468313" y="2111305"/>
            <a:ext cx="8135937" cy="3887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2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653" t="4702" r="55688" b="13009"/>
          <a:stretch/>
        </p:blipFill>
        <p:spPr bwMode="auto">
          <a:xfrm>
            <a:off x="-2325" y="3278425"/>
            <a:ext cx="4608512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2646" t="4702" r="57452" b="13010"/>
          <a:stretch/>
        </p:blipFill>
        <p:spPr bwMode="auto">
          <a:xfrm>
            <a:off x="1858854" y="4376910"/>
            <a:ext cx="3381598" cy="1818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3417" t="5486" r="53924" b="11442"/>
          <a:stretch/>
        </p:blipFill>
        <p:spPr bwMode="auto">
          <a:xfrm>
            <a:off x="5239595" y="842088"/>
            <a:ext cx="3682752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82" y="336898"/>
            <a:ext cx="8229600" cy="936625"/>
          </a:xfrm>
        </p:spPr>
        <p:txBody>
          <a:bodyPr/>
          <a:lstStyle/>
          <a:p>
            <a:r>
              <a:rPr lang="en-IE" dirty="0">
                <a:solidFill>
                  <a:srgbClr val="808080"/>
                </a:solidFill>
              </a:rPr>
              <a:t>Current R&amp;I investment </a:t>
            </a:r>
            <a:br>
              <a:rPr lang="en-IE" dirty="0">
                <a:solidFill>
                  <a:srgbClr val="808080"/>
                </a:solidFill>
              </a:rPr>
            </a:br>
            <a:r>
              <a:rPr lang="en-IE" dirty="0">
                <a:solidFill>
                  <a:srgbClr val="808080"/>
                </a:solidFill>
              </a:rPr>
              <a:t>in foresight</a:t>
            </a:r>
            <a:r>
              <a:rPr lang="en-IE" dirty="0"/>
              <a:t>:</a:t>
            </a:r>
            <a:br>
              <a:rPr lang="en-IE" dirty="0"/>
            </a:br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1543" t="4310" r="51169" b="5172"/>
          <a:stretch/>
        </p:blipFill>
        <p:spPr bwMode="auto">
          <a:xfrm>
            <a:off x="5172759" y="2359670"/>
            <a:ext cx="3816424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001" y="4527899"/>
            <a:ext cx="3352996" cy="1701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5" y="1745100"/>
            <a:ext cx="3651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0" dirty="0">
                <a:solidFill>
                  <a:srgbClr val="0F5494"/>
                </a:solidFill>
              </a:rPr>
              <a:t>About € 10-15M pa across the Framework Programme</a:t>
            </a:r>
            <a:endParaRPr lang="en-GB" sz="2400" b="0" dirty="0" err="1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4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76" y="461445"/>
            <a:ext cx="8147248" cy="936625"/>
          </a:xfrm>
        </p:spPr>
        <p:txBody>
          <a:bodyPr/>
          <a:lstStyle/>
          <a:p>
            <a:r>
              <a:rPr lang="en-IE" dirty="0">
                <a:solidFill>
                  <a:srgbClr val="808080"/>
                </a:solidFill>
              </a:rPr>
              <a:t>The current foresight scene in the European Commission</a:t>
            </a:r>
            <a:endParaRPr lang="en-GB" dirty="0">
              <a:solidFill>
                <a:srgbClr val="8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3297"/>
            <a:ext cx="8229600" cy="44973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Joint Research Centre 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European Political Strategy Centre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r>
              <a:rPr lang="en-US" dirty="0"/>
              <a:t>DG  RTD Foresight Team</a:t>
            </a:r>
          </a:p>
          <a:p>
            <a:pPr lvl="2"/>
            <a:endParaRPr lang="en-US" dirty="0"/>
          </a:p>
          <a:p>
            <a:pPr marL="400050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6000"/>
          <a:stretch/>
        </p:blipFill>
        <p:spPr>
          <a:xfrm>
            <a:off x="4246941" y="1542212"/>
            <a:ext cx="2989355" cy="1512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864" y="3671963"/>
            <a:ext cx="1638832" cy="2281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941168"/>
            <a:ext cx="3985775" cy="138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7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980728"/>
            <a:ext cx="8496175" cy="936625"/>
          </a:xfrm>
        </p:spPr>
        <p:txBody>
          <a:bodyPr/>
          <a:lstStyle/>
          <a:p>
            <a:r>
              <a:rPr lang="en-IE" sz="2800" dirty="0">
                <a:solidFill>
                  <a:srgbClr val="808080"/>
                </a:solidFill>
              </a:rPr>
              <a:t>The network of foresight correspondents of the European Commission</a:t>
            </a:r>
            <a:br>
              <a:rPr lang="en-GB" sz="2800" dirty="0">
                <a:solidFill>
                  <a:srgbClr val="808080"/>
                </a:solidFill>
              </a:rPr>
            </a:br>
            <a:endParaRPr lang="en-GB" sz="2800" dirty="0">
              <a:solidFill>
                <a:srgbClr val="8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1800" y="1770980"/>
            <a:ext cx="6192687" cy="3633788"/>
          </a:xfrm>
        </p:spPr>
        <p:txBody>
          <a:bodyPr/>
          <a:lstStyle/>
          <a:p>
            <a:endParaRPr lang="en-IE" dirty="0"/>
          </a:p>
          <a:p>
            <a:r>
              <a:rPr lang="en-IE" dirty="0"/>
              <a:t>An inter-service network aiming to:</a:t>
            </a:r>
          </a:p>
          <a:p>
            <a:pPr lvl="1"/>
            <a:r>
              <a:rPr lang="en-IE" dirty="0"/>
              <a:t>bring foresight in the strategic planning of EU  R&amp;I policy</a:t>
            </a:r>
          </a:p>
          <a:p>
            <a:pPr lvl="1"/>
            <a:r>
              <a:rPr lang="en-IE" dirty="0"/>
              <a:t>coordinate foresight in Horizon 2020</a:t>
            </a:r>
          </a:p>
          <a:p>
            <a:pPr lvl="1"/>
            <a:r>
              <a:rPr lang="en-IE" dirty="0"/>
              <a:t>Improve the use of foresight resources across the Commission</a:t>
            </a:r>
          </a:p>
          <a:p>
            <a:endParaRPr lang="en-IE" dirty="0"/>
          </a:p>
          <a:p>
            <a:r>
              <a:rPr lang="en-IE" dirty="0"/>
              <a:t>Bringing together all departments of the European Commission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483424" y="3573016"/>
            <a:ext cx="0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65" y="251631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46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1628800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F5494"/>
                </a:solidFill>
              </a:rPr>
              <a:t>The BOHEMIA project</a:t>
            </a:r>
          </a:p>
          <a:p>
            <a:endParaRPr lang="en-US" sz="2400" dirty="0">
              <a:solidFill>
                <a:srgbClr val="0F5494"/>
              </a:solidFill>
            </a:endParaRPr>
          </a:p>
          <a:p>
            <a:endParaRPr lang="en-US" sz="2400" dirty="0">
              <a:solidFill>
                <a:srgbClr val="0F5494"/>
              </a:solidFill>
            </a:endParaRPr>
          </a:p>
          <a:p>
            <a:pPr algn="r"/>
            <a:r>
              <a:rPr lang="en-US" sz="2400" dirty="0">
                <a:solidFill>
                  <a:srgbClr val="0F5494"/>
                </a:solidFill>
              </a:rPr>
              <a:t>Beyond the Horizon: Foresight to support the preparation of the EU Framework </a:t>
            </a:r>
            <a:r>
              <a:rPr lang="en-US" sz="2400" dirty="0" err="1">
                <a:solidFill>
                  <a:srgbClr val="0F5494"/>
                </a:solidFill>
              </a:rPr>
              <a:t>Programme</a:t>
            </a:r>
            <a:r>
              <a:rPr lang="en-US" sz="2400" dirty="0">
                <a:solidFill>
                  <a:srgbClr val="0F5494"/>
                </a:solidFill>
              </a:rPr>
              <a:t> for R&amp;I (2021-2027)</a:t>
            </a:r>
            <a:endParaRPr lang="en-GB" sz="2400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66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5574">
            <a:off x="6905097" y="1539204"/>
            <a:ext cx="1702037" cy="238389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338">
            <a:off x="3828237" y="1930187"/>
            <a:ext cx="1724344" cy="245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5879">
            <a:off x="850228" y="2174407"/>
            <a:ext cx="1605563" cy="22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15"/>
          <p:cNvSpPr txBox="1"/>
          <p:nvPr/>
        </p:nvSpPr>
        <p:spPr>
          <a:xfrm>
            <a:off x="1639458" y="341578"/>
            <a:ext cx="7415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BOHEMIA PROJECT</a:t>
            </a:r>
          </a:p>
        </p:txBody>
      </p:sp>
      <p:sp>
        <p:nvSpPr>
          <p:cNvPr id="10" name="ZoneTexte 1"/>
          <p:cNvSpPr txBox="1"/>
          <p:nvPr/>
        </p:nvSpPr>
        <p:spPr>
          <a:xfrm>
            <a:off x="7142585" y="6537325"/>
            <a:ext cx="20162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 pitchFamily="34" charset="0"/>
                <a:ea typeface="Verdana" charset="0"/>
                <a:cs typeface="Verdana" charset="0"/>
              </a:rPr>
              <a:t>Research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 pitchFamily="34" charset="0"/>
                <a:ea typeface="Verdana" charset="0"/>
                <a:cs typeface="Verdana" charset="0"/>
              </a:rPr>
              <a:t> and innovation</a:t>
            </a:r>
          </a:p>
        </p:txBody>
      </p:sp>
      <p:pic>
        <p:nvPicPr>
          <p:cNvPr id="15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3" y="30007"/>
            <a:ext cx="1181362" cy="1181362"/>
          </a:xfrm>
          <a:prstGeom prst="rect">
            <a:avLst/>
          </a:prstGeom>
        </p:spPr>
      </p:pic>
      <p:sp>
        <p:nvSpPr>
          <p:cNvPr id="7" name="ZoneTexte 8"/>
          <p:cNvSpPr txBox="1"/>
          <p:nvPr/>
        </p:nvSpPr>
        <p:spPr>
          <a:xfrm>
            <a:off x="1331640" y="75230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4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1800" noProof="0" dirty="0">
                <a:solidFill>
                  <a:srgbClr val="002060"/>
                </a:solidFill>
                <a:latin typeface="Verdana" charset="0"/>
                <a:cs typeface="Arial" charset="0"/>
              </a:rPr>
              <a:t>A project aiming to support a policy proposal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4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charset="0"/>
                <a:ea typeface="+mn-ea"/>
                <a:cs typeface="Arial" charset="0"/>
              </a:rPr>
              <a:t>With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charset="0"/>
                <a:ea typeface="+mn-ea"/>
                <a:cs typeface="Arial" charset="0"/>
              </a:rPr>
              <a:t> foresight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charset="0"/>
                <a:ea typeface="+mn-ea"/>
                <a:cs typeface="Arial" charset="0"/>
              </a:rPr>
              <a:t>engagement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4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1800" dirty="0">
                <a:solidFill>
                  <a:srgbClr val="002060"/>
                </a:solidFill>
                <a:latin typeface="Verdana" charset="0"/>
                <a:cs typeface="Arial" charset="0"/>
              </a:rPr>
              <a:t>Carried out by contractors with a lot of involvement of EU Staff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charset="0"/>
              <a:ea typeface="+mn-ea"/>
              <a:cs typeface="Arial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39552" y="3496717"/>
          <a:ext cx="8352928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788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33176"/>
        </a:solidFill>
        <a:ln>
          <a:solidFill>
            <a:srgbClr val="133176"/>
          </a:solidFill>
        </a:ln>
      </a:spPr>
      <a:bodyPr anchor="ctr"/>
      <a:lstStyle>
        <a:defPPr algn="ctr" defTabSz="457200" fontAlgn="auto">
          <a:spcBef>
            <a:spcPts val="0"/>
          </a:spcBef>
          <a:spcAft>
            <a:spcPts val="0"/>
          </a:spcAft>
          <a:defRPr sz="1800" b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err="1" smtClean="0">
            <a:solidFill>
              <a:srgbClr val="0F5494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662</TotalTime>
  <Words>1262</Words>
  <Application>Microsoft Office PowerPoint</Application>
  <PresentationFormat>On-screen Show (4:3)</PresentationFormat>
  <Paragraphs>216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EC Square Sans Pro Light</vt:lpstr>
      <vt:lpstr>Noto Sans Symbols</vt:lpstr>
      <vt:lpstr>Verdana</vt:lpstr>
      <vt:lpstr>Default Design</vt:lpstr>
      <vt:lpstr>PowerPoint Presentation</vt:lpstr>
      <vt:lpstr>What is foresight?  </vt:lpstr>
      <vt:lpstr>Three phases in the history of foresight and EU R&amp;I policy</vt:lpstr>
      <vt:lpstr>The advice of EFFLA: Foresight in strategic planning </vt:lpstr>
      <vt:lpstr>Current R&amp;I investment  in foresight: </vt:lpstr>
      <vt:lpstr>The current foresight scene in the European Commission</vt:lpstr>
      <vt:lpstr>The network of foresight correspondents of the European Commission </vt:lpstr>
      <vt:lpstr>PowerPoint Presentation</vt:lpstr>
      <vt:lpstr>PowerPoint Presentation</vt:lpstr>
      <vt:lpstr>The meta-scenarios framework </vt:lpstr>
      <vt:lpstr>Scenarios, trends and transitions</vt:lpstr>
      <vt:lpstr>The BOHEMIA Delphi</vt:lpstr>
      <vt:lpstr>Response to the Delphi</vt:lpstr>
      <vt:lpstr>19 “scenarios”: stories  based on “likely” Delphi  statements</vt:lpstr>
      <vt:lpstr>Public consultation on the R&amp;I policy implications of the 19 scenarios</vt:lpstr>
      <vt:lpstr>Some key contributions of BOHEMIA</vt:lpstr>
      <vt:lpstr>"Annual production of plastic in the EU is reduced to less than 20m tons (from 55m tons in 2009)"</vt:lpstr>
      <vt:lpstr>"More than 90% of all materials and waste is physically recycled or re-used energetically in the circular economy"</vt:lpstr>
      <vt:lpstr>What difference did it make?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Foresight and</dc:title>
  <dc:creator>KASTRINOS Nikolaos (RTD)</dc:creator>
  <cp:lastModifiedBy>Sharaelle Grzesiak</cp:lastModifiedBy>
  <cp:revision>46</cp:revision>
  <dcterms:created xsi:type="dcterms:W3CDTF">2019-07-23T08:33:24Z</dcterms:created>
  <dcterms:modified xsi:type="dcterms:W3CDTF">2019-08-07T00:26:54Z</dcterms:modified>
</cp:coreProperties>
</file>