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52" r:id="rId4"/>
  </p:sldMasterIdLst>
  <p:notesMasterIdLst>
    <p:notesMasterId r:id="rId20"/>
  </p:notesMasterIdLst>
  <p:handoutMasterIdLst>
    <p:handoutMasterId r:id="rId21"/>
  </p:handoutMasterIdLst>
  <p:sldIdLst>
    <p:sldId id="1683" r:id="rId5"/>
    <p:sldId id="1714" r:id="rId6"/>
    <p:sldId id="1515" r:id="rId7"/>
    <p:sldId id="1717" r:id="rId8"/>
    <p:sldId id="504" r:id="rId9"/>
    <p:sldId id="340" r:id="rId10"/>
    <p:sldId id="1192" r:id="rId11"/>
    <p:sldId id="1200" r:id="rId12"/>
    <p:sldId id="548" r:id="rId13"/>
    <p:sldId id="1718" r:id="rId14"/>
    <p:sldId id="1709" r:id="rId15"/>
    <p:sldId id="475" r:id="rId16"/>
    <p:sldId id="564" r:id="rId17"/>
    <p:sldId id="1697" r:id="rId18"/>
    <p:sldId id="1724" r:id="rId19"/>
  </p:sldIdLst>
  <p:sldSz cx="12192000" cy="6858000"/>
  <p:notesSz cx="7010400" cy="92964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nvironmental Scanning" id="{2E6D6775-6A98-4D97-9581-362CD680976D}">
          <p14:sldIdLst>
            <p14:sldId id="1683"/>
            <p14:sldId id="1714"/>
            <p14:sldId id="1515"/>
            <p14:sldId id="1717"/>
            <p14:sldId id="504"/>
            <p14:sldId id="340"/>
            <p14:sldId id="1192"/>
            <p14:sldId id="1200"/>
            <p14:sldId id="548"/>
            <p14:sldId id="1718"/>
            <p14:sldId id="1709"/>
            <p14:sldId id="475"/>
            <p14:sldId id="564"/>
            <p14:sldId id="1697"/>
            <p14:sldId id="172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ndall Rollinson" initials="RR" lastIdx="10" clrIdx="0">
    <p:extLst>
      <p:ext uri="{19B8F6BF-5375-455C-9EA6-DF929625EA0E}">
        <p15:presenceInfo xmlns:p15="http://schemas.microsoft.com/office/powerpoint/2012/main" userId="S-1-5-21-1911755928-3132260510-2217606079-1138" providerId="AD"/>
      </p:ext>
    </p:extLst>
  </p:cmAuthor>
  <p:cmAuthor id="2" name="Amy Yu" initials="AY" lastIdx="176" clrIdx="1">
    <p:extLst>
      <p:ext uri="{19B8F6BF-5375-455C-9EA6-DF929625EA0E}">
        <p15:presenceInfo xmlns:p15="http://schemas.microsoft.com/office/powerpoint/2012/main" userId="S-1-5-21-1911755928-3132260510-2217606079-1134" providerId="AD"/>
      </p:ext>
    </p:extLst>
  </p:cmAuthor>
  <p:cmAuthor id="3" name="Doug Maris" initials="DM" lastIdx="12" clrIdx="2">
    <p:extLst>
      <p:ext uri="{19B8F6BF-5375-455C-9EA6-DF929625EA0E}">
        <p15:presenceInfo xmlns:p15="http://schemas.microsoft.com/office/powerpoint/2012/main" userId="S-1-5-21-1911755928-3132260510-2217606079-1129" providerId="AD"/>
      </p:ext>
    </p:extLst>
  </p:cmAuthor>
  <p:cmAuthor id="4" name="Amy Hsieh" initials="AH" lastIdx="55" clrIdx="3">
    <p:extLst>
      <p:ext uri="{19B8F6BF-5375-455C-9EA6-DF929625EA0E}">
        <p15:presenceInfo xmlns:p15="http://schemas.microsoft.com/office/powerpoint/2012/main" userId="Amy Hsieh" providerId="None"/>
      </p:ext>
    </p:extLst>
  </p:cmAuthor>
  <p:cmAuthor id="5" name="Doug Maris" initials="DM [2]" lastIdx="24" clrIdx="4">
    <p:extLst>
      <p:ext uri="{19B8F6BF-5375-455C-9EA6-DF929625EA0E}">
        <p15:presenceInfo xmlns:p15="http://schemas.microsoft.com/office/powerpoint/2012/main" userId="S::dmaris@lblstrategies.com::4b656ae2-b6a1-47c1-825b-28c07f62de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1610"/>
    <a:srgbClr val="70AD47"/>
    <a:srgbClr val="987ECF"/>
    <a:srgbClr val="C27070"/>
    <a:srgbClr val="67BC7B"/>
    <a:srgbClr val="F9F99D"/>
    <a:srgbClr val="6393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4" autoAdjust="0"/>
    <p:restoredTop sz="93817" autoAdjust="0"/>
  </p:normalViewPr>
  <p:slideViewPr>
    <p:cSldViewPr snapToGrid="0">
      <p:cViewPr varScale="1">
        <p:scale>
          <a:sx n="60" d="100"/>
          <a:sy n="60" d="100"/>
        </p:scale>
        <p:origin x="52" y="48"/>
      </p:cViewPr>
      <p:guideLst>
        <p:guide orient="horz" pos="2160"/>
        <p:guide pos="3840"/>
      </p:guideLst>
    </p:cSldViewPr>
  </p:slideViewPr>
  <p:outlineViewPr>
    <p:cViewPr>
      <p:scale>
        <a:sx n="33" d="100"/>
        <a:sy n="33" d="100"/>
      </p:scale>
      <p:origin x="0" y="-1488"/>
    </p:cViewPr>
  </p:outlineViewPr>
  <p:notesTextViewPr>
    <p:cViewPr>
      <p:scale>
        <a:sx n="3" d="2"/>
        <a:sy n="3" d="2"/>
      </p:scale>
      <p:origin x="0" y="0"/>
    </p:cViewPr>
  </p:notesTextViewPr>
  <p:sorterViewPr>
    <p:cViewPr varScale="1">
      <p:scale>
        <a:sx n="1" d="1"/>
        <a:sy n="1" d="1"/>
      </p:scale>
      <p:origin x="0" y="-21220"/>
    </p:cViewPr>
  </p:sorter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wrap="square" lIns="93177" tIns="46589" rIns="93177" bIns="46589" numCol="1" anchor="t" anchorCtr="0" compatLnSpc="1">
            <a:prstTxWarp prst="textNoShape">
              <a:avLst/>
            </a:prstTxWarp>
          </a:bodyPr>
          <a:lstStyle>
            <a:lvl1pPr>
              <a:defRPr sz="1200">
                <a:latin typeface="Calibri" panose="020F0502020204030204" pitchFamily="34" charset="0"/>
                <a:ea typeface="+mn-ea"/>
              </a:defRPr>
            </a:lvl1pPr>
          </a:lstStyle>
          <a:p>
            <a:pPr>
              <a:defRPr/>
            </a:pPr>
            <a:endParaRPr lang="en-US" altLang="en-US"/>
          </a:p>
        </p:txBody>
      </p:sp>
      <p:sp>
        <p:nvSpPr>
          <p:cNvPr id="3" name="Date Placeholder 2"/>
          <p:cNvSpPr>
            <a:spLocks noGrp="1"/>
          </p:cNvSpPr>
          <p:nvPr>
            <p:ph type="dt" sz="quarter" idx="1"/>
          </p:nvPr>
        </p:nvSpPr>
        <p:spPr>
          <a:xfrm>
            <a:off x="3970338" y="0"/>
            <a:ext cx="3038475" cy="466725"/>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1CCD837B-FDE0-0144-B73C-A7187431874B}" type="datetimeFigureOut">
              <a:rPr lang="en-US"/>
              <a:pPr/>
              <a:t>10/24/2019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wrap="square" lIns="93177" tIns="46589" rIns="93177" bIns="46589" numCol="1" anchor="b" anchorCtr="0" compatLnSpc="1">
            <a:prstTxWarp prst="textNoShape">
              <a:avLst/>
            </a:prstTxWarp>
          </a:bodyPr>
          <a:lstStyle>
            <a:lvl1pPr>
              <a:defRPr sz="1200">
                <a:latin typeface="Calibri" panose="020F0502020204030204" pitchFamily="34" charset="0"/>
                <a:ea typeface="+mn-ea"/>
              </a:defRPr>
            </a:lvl1pPr>
          </a:lstStyle>
          <a:p>
            <a:pPr>
              <a:defRPr/>
            </a:pPr>
            <a:endParaRPr lang="en-US" alt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33F75D08-CA46-154F-9EE8-1D822F3F24E8}" type="slidenum">
              <a:rPr lang="en-US"/>
              <a:pPr/>
              <a:t>‹#›</a:t>
            </a:fld>
            <a:endParaRPr lang="en-US"/>
          </a:p>
        </p:txBody>
      </p:sp>
    </p:spTree>
    <p:extLst>
      <p:ext uri="{BB962C8B-B14F-4D97-AF65-F5344CB8AC3E}">
        <p14:creationId xmlns:p14="http://schemas.microsoft.com/office/powerpoint/2010/main" val="36911366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wrap="square" lIns="93177" tIns="46589" rIns="93177" bIns="46589" numCol="1" anchor="t" anchorCtr="0" compatLnSpc="1">
            <a:prstTxWarp prst="textNoShape">
              <a:avLst/>
            </a:prstTxWarp>
          </a:bodyPr>
          <a:lstStyle>
            <a:lvl1pPr eaLnBrk="1" hangingPunct="1">
              <a:defRPr sz="1200">
                <a:latin typeface="Calibri" panose="020F0502020204030204" pitchFamily="34" charset="0"/>
                <a:ea typeface="+mn-ea"/>
              </a:defRPr>
            </a:lvl1pPr>
          </a:lstStyle>
          <a:p>
            <a:pPr>
              <a:defRPr/>
            </a:pPr>
            <a:endParaRPr lang="en-US" altLang="en-US"/>
          </a:p>
        </p:txBody>
      </p:sp>
      <p:sp>
        <p:nvSpPr>
          <p:cNvPr id="3" name="Date Placeholder 2"/>
          <p:cNvSpPr>
            <a:spLocks noGrp="1"/>
          </p:cNvSpPr>
          <p:nvPr>
            <p:ph type="dt" idx="1"/>
          </p:nvPr>
        </p:nvSpPr>
        <p:spPr>
          <a:xfrm>
            <a:off x="3970338" y="0"/>
            <a:ext cx="3038475" cy="466725"/>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fld id="{2E1995D3-89A3-4D40-8073-F8E4876B2A6B}" type="datetimeFigureOut">
              <a:rPr lang="en-US"/>
              <a:pPr/>
              <a:t>10/24/2019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wrap="square" lIns="93177" tIns="46589" rIns="93177" bIns="46589" numCol="1" anchor="b" anchorCtr="0" compatLnSpc="1">
            <a:prstTxWarp prst="textNoShape">
              <a:avLst/>
            </a:prstTxWarp>
          </a:bodyPr>
          <a:lstStyle>
            <a:lvl1pPr eaLnBrk="1" hangingPunct="1">
              <a:defRPr sz="1200">
                <a:latin typeface="Calibri" panose="020F0502020204030204" pitchFamily="34" charset="0"/>
                <a:ea typeface="+mn-ea"/>
              </a:defRPr>
            </a:lvl1pPr>
          </a:lstStyle>
          <a:p>
            <a:pPr>
              <a:defRPr/>
            </a:pPr>
            <a:endParaRPr lang="en-US" alt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E018FD10-8338-314D-8704-45352481D8E4}" type="slidenum">
              <a:rPr lang="en-US"/>
              <a:pPr/>
              <a:t>‹#›</a:t>
            </a:fld>
            <a:endParaRPr lang="en-US"/>
          </a:p>
        </p:txBody>
      </p:sp>
    </p:spTree>
    <p:extLst>
      <p:ext uri="{BB962C8B-B14F-4D97-AF65-F5344CB8AC3E}">
        <p14:creationId xmlns:p14="http://schemas.microsoft.com/office/powerpoint/2010/main" val="278443261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0185FF25-36DC-46D1-B55E-DD380A2FAC67}"/>
              </a:ext>
            </a:extLst>
          </p:cNvPr>
          <p:cNvSpPr>
            <a:spLocks noGrp="1"/>
          </p:cNvSpPr>
          <p:nvPr>
            <p:ph type="dt" idx="10"/>
          </p:nvPr>
        </p:nvSpPr>
        <p:spPr/>
        <p:txBody>
          <a:bodyPr/>
          <a:lstStyle/>
          <a:p>
            <a:endParaRPr lang="en-US"/>
          </a:p>
        </p:txBody>
      </p:sp>
    </p:spTree>
    <p:extLst>
      <p:ext uri="{BB962C8B-B14F-4D97-AF65-F5344CB8AC3E}">
        <p14:creationId xmlns:p14="http://schemas.microsoft.com/office/powerpoint/2010/main" val="2831828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FF6300CC-AD47-4831-976A-FE2D4E57E022}"/>
              </a:ext>
            </a:extLst>
          </p:cNvPr>
          <p:cNvSpPr>
            <a:spLocks noGrp="1" noRot="1" noChangeAspect="1" noTextEdit="1"/>
          </p:cNvSpPr>
          <p:nvPr>
            <p:ph type="sldImg"/>
          </p:nvPr>
        </p:nvSpPr>
        <p:spPr>
          <a:ln/>
        </p:spPr>
      </p:sp>
      <p:sp>
        <p:nvSpPr>
          <p:cNvPr id="105475" name="Notes Placeholder 2">
            <a:extLst>
              <a:ext uri="{FF2B5EF4-FFF2-40B4-BE49-F238E27FC236}">
                <a16:creationId xmlns:a16="http://schemas.microsoft.com/office/drawing/2014/main" id="{0C8E42C7-0DCD-4EE4-ADC6-4110140B67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mn-lt"/>
                <a:ea typeface="ＭＳ Ｐゴシック" charset="0"/>
                <a:cs typeface="+mn-cs"/>
              </a:rPr>
              <a:t>As noted earlier, throughout the course we’ll give you opportunities to apply tools that will help your team succeed.</a:t>
            </a:r>
          </a:p>
          <a:p>
            <a:r>
              <a:rPr lang="en-US" sz="1200" kern="1200" dirty="0">
                <a:solidFill>
                  <a:schemeClr val="tx1"/>
                </a:solidFill>
                <a:effectLst/>
                <a:latin typeface="+mn-lt"/>
                <a:ea typeface="ＭＳ Ｐゴシック" charset="0"/>
                <a:cs typeface="+mn-cs"/>
              </a:rPr>
              <a:t>For this exercise identify a list of threats facing your organization; use the Heat Map Exposure Matrix to assess and prioritize these threats; then summarize the implications and discuss the implications with your team.</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2299908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6754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mn-cs"/>
              </a:rPr>
              <a:t>Welcome to Phase 2 of our Mastering Strategy course.  Once the scope of the strategic management program has been determined by your team, as outlined in Phase 1, the process of strategic management moves into thoughtful analysis and evaluation of the strategic environment facing the organization.</a:t>
            </a:r>
          </a:p>
          <a:p>
            <a:r>
              <a:rPr lang="en-US" sz="1200" kern="1200" dirty="0">
                <a:solidFill>
                  <a:schemeClr val="tx1"/>
                </a:solidFill>
                <a:effectLst/>
                <a:latin typeface="+mn-lt"/>
                <a:ea typeface="ＭＳ Ｐゴシック" charset="0"/>
                <a:cs typeface="+mn-cs"/>
              </a:rPr>
              <a:t> </a:t>
            </a:r>
          </a:p>
          <a:p>
            <a:r>
              <a:rPr lang="en-US" sz="1200" kern="1200" dirty="0">
                <a:solidFill>
                  <a:schemeClr val="tx1"/>
                </a:solidFill>
                <a:effectLst/>
                <a:latin typeface="+mn-lt"/>
                <a:ea typeface="ＭＳ Ｐゴシック" charset="0"/>
                <a:cs typeface="+mn-cs"/>
              </a:rPr>
              <a:t>Now, let’s get started with Phase 2:  Environmental Assessment. </a:t>
            </a:r>
          </a:p>
          <a:p>
            <a:endParaRPr lang="en-US" dirty="0"/>
          </a:p>
        </p:txBody>
      </p:sp>
      <p:sp>
        <p:nvSpPr>
          <p:cNvPr id="4" name="Slide Number Placeholder 3"/>
          <p:cNvSpPr>
            <a:spLocks noGrp="1"/>
          </p:cNvSpPr>
          <p:nvPr>
            <p:ph type="sldNum" sz="quarter" idx="10"/>
          </p:nvPr>
        </p:nvSpPr>
        <p:spPr/>
        <p:txBody>
          <a:bodyPr/>
          <a:lstStyle/>
          <a:p>
            <a:fld id="{E018FD10-8338-314D-8704-45352481D8E4}" type="slidenum">
              <a:rPr lang="en-US" smtClean="0"/>
              <a:pPr/>
              <a:t>5</a:t>
            </a:fld>
            <a:endParaRPr lang="en-US"/>
          </a:p>
        </p:txBody>
      </p:sp>
    </p:spTree>
    <p:extLst>
      <p:ext uri="{BB962C8B-B14F-4D97-AF65-F5344CB8AC3E}">
        <p14:creationId xmlns:p14="http://schemas.microsoft.com/office/powerpoint/2010/main" val="3230740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a:defRPr>
                <a:solidFill>
                  <a:schemeClr val="tx1"/>
                </a:solidFill>
                <a:latin typeface="Calibri" charset="0"/>
                <a:ea typeface="ＭＳ Ｐゴシック" charset="0"/>
              </a:defRPr>
            </a:lvl1pPr>
            <a:lvl2pPr marL="755650" indent="-290513" defTabSz="949325">
              <a:defRPr>
                <a:solidFill>
                  <a:schemeClr val="tx1"/>
                </a:solidFill>
                <a:latin typeface="Calibri" charset="0"/>
                <a:ea typeface="ＭＳ Ｐゴシック" charset="0"/>
              </a:defRPr>
            </a:lvl2pPr>
            <a:lvl3pPr marL="1163638" indent="-231775" defTabSz="949325">
              <a:defRPr>
                <a:solidFill>
                  <a:schemeClr val="tx1"/>
                </a:solidFill>
                <a:latin typeface="Calibri" charset="0"/>
                <a:ea typeface="ＭＳ Ｐゴシック" charset="0"/>
              </a:defRPr>
            </a:lvl3pPr>
            <a:lvl4pPr marL="1630363" indent="-231775" defTabSz="949325">
              <a:defRPr>
                <a:solidFill>
                  <a:schemeClr val="tx1"/>
                </a:solidFill>
                <a:latin typeface="Calibri" charset="0"/>
                <a:ea typeface="ＭＳ Ｐゴシック" charset="0"/>
              </a:defRPr>
            </a:lvl4pPr>
            <a:lvl5pPr marL="2095500" indent="-231775" defTabSz="949325">
              <a:defRPr>
                <a:solidFill>
                  <a:schemeClr val="tx1"/>
                </a:solidFill>
                <a:latin typeface="Calibri" charset="0"/>
                <a:ea typeface="ＭＳ Ｐゴシック" charset="0"/>
              </a:defRPr>
            </a:lvl5pPr>
            <a:lvl6pPr marL="2552700" indent="-231775" defTabSz="949325" eaLnBrk="0" fontAlgn="base" hangingPunct="0">
              <a:spcBef>
                <a:spcPct val="0"/>
              </a:spcBef>
              <a:spcAft>
                <a:spcPct val="0"/>
              </a:spcAft>
              <a:defRPr>
                <a:solidFill>
                  <a:schemeClr val="tx1"/>
                </a:solidFill>
                <a:latin typeface="Calibri" charset="0"/>
                <a:ea typeface="ＭＳ Ｐゴシック" charset="0"/>
              </a:defRPr>
            </a:lvl6pPr>
            <a:lvl7pPr marL="3009900" indent="-231775" defTabSz="949325" eaLnBrk="0" fontAlgn="base" hangingPunct="0">
              <a:spcBef>
                <a:spcPct val="0"/>
              </a:spcBef>
              <a:spcAft>
                <a:spcPct val="0"/>
              </a:spcAft>
              <a:defRPr>
                <a:solidFill>
                  <a:schemeClr val="tx1"/>
                </a:solidFill>
                <a:latin typeface="Calibri" charset="0"/>
                <a:ea typeface="ＭＳ Ｐゴシック" charset="0"/>
              </a:defRPr>
            </a:lvl7pPr>
            <a:lvl8pPr marL="3467100" indent="-231775" defTabSz="949325" eaLnBrk="0" fontAlgn="base" hangingPunct="0">
              <a:spcBef>
                <a:spcPct val="0"/>
              </a:spcBef>
              <a:spcAft>
                <a:spcPct val="0"/>
              </a:spcAft>
              <a:defRPr>
                <a:solidFill>
                  <a:schemeClr val="tx1"/>
                </a:solidFill>
                <a:latin typeface="Calibri" charset="0"/>
                <a:ea typeface="ＭＳ Ｐゴシック" charset="0"/>
              </a:defRPr>
            </a:lvl8pPr>
            <a:lvl9pPr marL="3924300" indent="-231775" defTabSz="949325" eaLnBrk="0" fontAlgn="base" hangingPunct="0">
              <a:spcBef>
                <a:spcPct val="0"/>
              </a:spcBef>
              <a:spcAft>
                <a:spcPct val="0"/>
              </a:spcAft>
              <a:defRPr>
                <a:solidFill>
                  <a:schemeClr val="tx1"/>
                </a:solidFill>
                <a:latin typeface="Calibri" charset="0"/>
                <a:ea typeface="ＭＳ Ｐゴシック" charset="0"/>
              </a:defRPr>
            </a:lvl9pPr>
          </a:lstStyle>
          <a:p>
            <a:fld id="{EC75DC98-B475-484D-856C-DB75D932E80B}" type="slidenum">
              <a:rPr lang="en-US">
                <a:latin typeface="Arial" charset="0"/>
              </a:rPr>
              <a:pPr/>
              <a:t>6</a:t>
            </a:fld>
            <a:endParaRPr lang="en-US">
              <a:latin typeface="Arial" charset="0"/>
            </a:endParaRPr>
          </a:p>
        </p:txBody>
      </p:sp>
      <p:sp>
        <p:nvSpPr>
          <p:cNvPr id="34819" name="Slide Image Placeholder 1"/>
          <p:cNvSpPr>
            <a:spLocks noGrp="1" noRot="1" noChangeAspect="1" noTextEdit="1"/>
          </p:cNvSpPr>
          <p:nvPr>
            <p:ph type="sldImg"/>
          </p:nvPr>
        </p:nvSpPr>
        <p:spPr bwMode="auto">
          <a:xfrm>
            <a:off x="446088" y="714375"/>
            <a:ext cx="6270625" cy="35274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820" name="Notes Placeholder 2"/>
          <p:cNvSpPr>
            <a:spLocks noGrp="1"/>
          </p:cNvSpPr>
          <p:nvPr>
            <p:ph type="body" idx="1"/>
          </p:nvPr>
        </p:nvSpPr>
        <p:spPr bwMode="auto">
          <a:xfrm>
            <a:off x="950913" y="4484688"/>
            <a:ext cx="5253037" cy="42513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3617" tIns="45987" rIns="93617" bIns="45987" numCol="1" anchor="t" anchorCtr="0" compatLnSpc="1">
            <a:prstTxWarp prst="textNoShape">
              <a:avLst/>
            </a:prstTxWarp>
          </a:bodyPr>
          <a:lstStyle/>
          <a:p>
            <a:r>
              <a:rPr lang="en-US" sz="1200" kern="1200" dirty="0">
                <a:solidFill>
                  <a:schemeClr val="tx1"/>
                </a:solidFill>
                <a:effectLst/>
                <a:latin typeface="+mn-lt"/>
                <a:ea typeface="ＭＳ Ｐゴシック" charset="0"/>
                <a:cs typeface="+mn-cs"/>
              </a:rPr>
              <a:t>Many factors in the macro-environment affect management decisions on what strategies to pursue to satisfy customers and stakeholders.  Macro-environmental forces are broad-based </a:t>
            </a:r>
            <a:r>
              <a:rPr lang="en-US" sz="1200" i="1" kern="1200" dirty="0">
                <a:solidFill>
                  <a:schemeClr val="tx1"/>
                </a:solidFill>
                <a:effectLst/>
                <a:latin typeface="+mn-lt"/>
                <a:ea typeface="ＭＳ Ｐゴシック" charset="0"/>
                <a:cs typeface="+mn-cs"/>
              </a:rPr>
              <a:t>trends</a:t>
            </a:r>
            <a:r>
              <a:rPr lang="en-US" sz="1200" kern="1200" dirty="0">
                <a:solidFill>
                  <a:schemeClr val="tx1"/>
                </a:solidFill>
                <a:effectLst/>
                <a:latin typeface="+mn-lt"/>
                <a:ea typeface="ＭＳ Ｐゴシック" charset="0"/>
                <a:cs typeface="+mn-cs"/>
              </a:rPr>
              <a:t>, global or domestic in scope, that impact and/or influence the overall performance of the organization.</a:t>
            </a:r>
          </a:p>
          <a:p>
            <a:pPr lvl="0"/>
            <a:r>
              <a:rPr lang="en-US" sz="1200" i="1" kern="1200" dirty="0">
                <a:solidFill>
                  <a:schemeClr val="tx1"/>
                </a:solidFill>
                <a:effectLst/>
                <a:latin typeface="+mn-lt"/>
                <a:ea typeface="ＭＳ Ｐゴシック" charset="0"/>
                <a:cs typeface="+mn-cs"/>
              </a:rPr>
              <a:t>[Click]</a:t>
            </a:r>
            <a:r>
              <a:rPr lang="en-US" sz="1200" kern="1200" dirty="0">
                <a:solidFill>
                  <a:schemeClr val="tx1"/>
                </a:solidFill>
                <a:effectLst/>
                <a:latin typeface="+mn-lt"/>
                <a:ea typeface="ＭＳ Ｐゴシック" charset="0"/>
                <a:cs typeface="+mn-cs"/>
              </a:rPr>
              <a:t> </a:t>
            </a:r>
            <a:r>
              <a:rPr lang="en-US" sz="1200" i="1" kern="1200" dirty="0">
                <a:solidFill>
                  <a:schemeClr val="tx1"/>
                </a:solidFill>
                <a:effectLst/>
                <a:latin typeface="+mn-lt"/>
                <a:ea typeface="ＭＳ Ｐゴシック" charset="0"/>
                <a:cs typeface="+mn-cs"/>
              </a:rPr>
              <a:t>Economic factors.</a:t>
            </a:r>
            <a:r>
              <a:rPr lang="en-US" sz="1200" kern="1200" dirty="0">
                <a:solidFill>
                  <a:schemeClr val="tx1"/>
                </a:solidFill>
                <a:effectLst/>
                <a:latin typeface="+mn-lt"/>
                <a:ea typeface="ＭＳ Ｐゴシック" charset="0"/>
                <a:cs typeface="+mn-cs"/>
              </a:rPr>
              <a:t> Interest rates, taxation changes, economic growth, inflation and currency value and exchange rates </a:t>
            </a:r>
          </a:p>
          <a:p>
            <a:pPr lvl="0"/>
            <a:r>
              <a:rPr lang="en-US" sz="1200" i="1" kern="1200" dirty="0">
                <a:solidFill>
                  <a:schemeClr val="tx1"/>
                </a:solidFill>
                <a:effectLst/>
                <a:latin typeface="+mn-lt"/>
                <a:ea typeface="ＭＳ Ｐゴシック" charset="0"/>
                <a:cs typeface="+mn-cs"/>
              </a:rPr>
              <a:t>[Click]</a:t>
            </a:r>
            <a:r>
              <a:rPr lang="en-US" sz="1200" kern="1200" dirty="0">
                <a:solidFill>
                  <a:schemeClr val="tx1"/>
                </a:solidFill>
                <a:effectLst/>
                <a:latin typeface="+mn-lt"/>
                <a:ea typeface="ＭＳ Ｐゴシック" charset="0"/>
                <a:cs typeface="+mn-cs"/>
              </a:rPr>
              <a:t> </a:t>
            </a:r>
            <a:r>
              <a:rPr lang="en-US" sz="1200" i="1" kern="1200" dirty="0">
                <a:solidFill>
                  <a:schemeClr val="tx1"/>
                </a:solidFill>
                <a:effectLst/>
                <a:latin typeface="+mn-lt"/>
                <a:ea typeface="ＭＳ Ｐゴシック" charset="0"/>
                <a:cs typeface="+mn-cs"/>
              </a:rPr>
              <a:t>Social factors.</a:t>
            </a:r>
            <a:r>
              <a:rPr lang="en-US" sz="1200" kern="1200" dirty="0">
                <a:solidFill>
                  <a:schemeClr val="tx1"/>
                </a:solidFill>
                <a:effectLst/>
                <a:latin typeface="+mn-lt"/>
                <a:ea typeface="ＭＳ Ｐゴシック" charset="0"/>
                <a:cs typeface="+mn-cs"/>
              </a:rPr>
              <a:t> Demographics and changes occurring in the lives of people and society </a:t>
            </a:r>
          </a:p>
          <a:p>
            <a:pPr lvl="0"/>
            <a:r>
              <a:rPr lang="en-US" sz="1200" i="1" kern="1200" dirty="0">
                <a:solidFill>
                  <a:schemeClr val="tx1"/>
                </a:solidFill>
                <a:effectLst/>
                <a:latin typeface="+mn-lt"/>
                <a:ea typeface="ＭＳ Ｐゴシック" charset="0"/>
                <a:cs typeface="+mn-cs"/>
              </a:rPr>
              <a:t>[Click]</a:t>
            </a:r>
            <a:r>
              <a:rPr lang="en-US" sz="1200" kern="1200" dirty="0">
                <a:solidFill>
                  <a:schemeClr val="tx1"/>
                </a:solidFill>
                <a:effectLst/>
                <a:latin typeface="+mn-lt"/>
                <a:ea typeface="ＭＳ Ｐゴシック" charset="0"/>
                <a:cs typeface="+mn-cs"/>
              </a:rPr>
              <a:t> </a:t>
            </a:r>
            <a:r>
              <a:rPr lang="en-US" sz="1200" i="1" kern="1200" dirty="0">
                <a:solidFill>
                  <a:schemeClr val="tx1"/>
                </a:solidFill>
                <a:effectLst/>
                <a:latin typeface="+mn-lt"/>
                <a:ea typeface="ＭＳ Ｐゴシック" charset="0"/>
                <a:cs typeface="+mn-cs"/>
              </a:rPr>
              <a:t>Technological factors.</a:t>
            </a:r>
            <a:r>
              <a:rPr lang="en-US" sz="1200" kern="1200" dirty="0">
                <a:solidFill>
                  <a:schemeClr val="tx1"/>
                </a:solidFill>
                <a:effectLst/>
                <a:latin typeface="+mn-lt"/>
                <a:ea typeface="ＭＳ Ｐゴシック" charset="0"/>
                <a:cs typeface="+mn-cs"/>
              </a:rPr>
              <a:t> New technologies and their impact on society </a:t>
            </a:r>
          </a:p>
          <a:p>
            <a:pPr lvl="0"/>
            <a:r>
              <a:rPr lang="en-US" sz="1200" i="1" kern="1200" dirty="0">
                <a:solidFill>
                  <a:schemeClr val="tx1"/>
                </a:solidFill>
                <a:effectLst/>
                <a:latin typeface="+mn-lt"/>
                <a:ea typeface="ＭＳ Ｐゴシック" charset="0"/>
                <a:cs typeface="+mn-cs"/>
              </a:rPr>
              <a:t>[Click]</a:t>
            </a:r>
            <a:r>
              <a:rPr lang="en-US" sz="1200" kern="1200" dirty="0">
                <a:solidFill>
                  <a:schemeClr val="tx1"/>
                </a:solidFill>
                <a:effectLst/>
                <a:latin typeface="+mn-lt"/>
                <a:ea typeface="ＭＳ Ｐゴシック" charset="0"/>
                <a:cs typeface="+mn-cs"/>
              </a:rPr>
              <a:t> </a:t>
            </a:r>
            <a:r>
              <a:rPr lang="en-US" sz="1200" i="1" kern="1200" dirty="0">
                <a:solidFill>
                  <a:schemeClr val="tx1"/>
                </a:solidFill>
                <a:effectLst/>
                <a:latin typeface="+mn-lt"/>
                <a:ea typeface="ＭＳ Ｐゴシック" charset="0"/>
                <a:cs typeface="+mn-cs"/>
              </a:rPr>
              <a:t>Environmental factors.</a:t>
            </a:r>
            <a:r>
              <a:rPr lang="en-US" sz="1200" kern="1200" dirty="0">
                <a:solidFill>
                  <a:schemeClr val="tx1"/>
                </a:solidFill>
                <a:effectLst/>
                <a:latin typeface="+mn-lt"/>
                <a:ea typeface="ＭＳ Ｐゴシック" charset="0"/>
                <a:cs typeface="+mn-cs"/>
              </a:rPr>
              <a:t> Global warming, climate change, and extreme weather events impact on the planet</a:t>
            </a:r>
          </a:p>
          <a:p>
            <a:pPr lvl="0"/>
            <a:r>
              <a:rPr lang="en-US" sz="1200" i="1" kern="1200" dirty="0">
                <a:solidFill>
                  <a:schemeClr val="tx1"/>
                </a:solidFill>
                <a:effectLst/>
                <a:latin typeface="+mn-lt"/>
                <a:ea typeface="ＭＳ Ｐゴシック" charset="0"/>
                <a:cs typeface="+mn-cs"/>
              </a:rPr>
              <a:t>[Click]</a:t>
            </a:r>
            <a:r>
              <a:rPr lang="en-US" sz="1200" kern="1200" dirty="0">
                <a:solidFill>
                  <a:schemeClr val="tx1"/>
                </a:solidFill>
                <a:effectLst/>
                <a:latin typeface="+mn-lt"/>
                <a:ea typeface="ＭＳ Ｐゴシック" charset="0"/>
                <a:cs typeface="+mn-cs"/>
              </a:rPr>
              <a:t> </a:t>
            </a:r>
            <a:r>
              <a:rPr lang="en-US" sz="1200" i="1" kern="1200" dirty="0">
                <a:solidFill>
                  <a:schemeClr val="tx1"/>
                </a:solidFill>
                <a:effectLst/>
                <a:latin typeface="+mn-lt"/>
                <a:ea typeface="ＭＳ Ｐゴシック" charset="0"/>
                <a:cs typeface="+mn-cs"/>
              </a:rPr>
              <a:t>Political factors.</a:t>
            </a:r>
            <a:r>
              <a:rPr lang="en-US" sz="1200" kern="1200" dirty="0">
                <a:solidFill>
                  <a:schemeClr val="tx1"/>
                </a:solidFill>
                <a:effectLst/>
                <a:latin typeface="+mn-lt"/>
                <a:ea typeface="ＭＳ Ｐゴシック" charset="0"/>
                <a:cs typeface="+mn-cs"/>
              </a:rPr>
              <a:t> Political changes to governments, trade, and policy both foreign and domestic </a:t>
            </a:r>
          </a:p>
          <a:p>
            <a:pPr lvl="0"/>
            <a:r>
              <a:rPr lang="en-US" sz="1200" i="1" kern="1200" dirty="0">
                <a:solidFill>
                  <a:schemeClr val="tx1"/>
                </a:solidFill>
                <a:effectLst/>
                <a:latin typeface="+mn-lt"/>
                <a:ea typeface="ＭＳ Ｐゴシック" charset="0"/>
                <a:cs typeface="+mn-cs"/>
              </a:rPr>
              <a:t>[Click]</a:t>
            </a:r>
            <a:r>
              <a:rPr lang="en-US" sz="1200" kern="1200" dirty="0">
                <a:solidFill>
                  <a:schemeClr val="tx1"/>
                </a:solidFill>
                <a:effectLst/>
                <a:latin typeface="+mn-lt"/>
                <a:ea typeface="ＭＳ Ｐゴシック" charset="0"/>
                <a:cs typeface="+mn-cs"/>
              </a:rPr>
              <a:t> </a:t>
            </a:r>
            <a:r>
              <a:rPr lang="en-US" sz="1200" i="1" kern="1200" dirty="0">
                <a:solidFill>
                  <a:schemeClr val="tx1"/>
                </a:solidFill>
                <a:effectLst/>
                <a:latin typeface="+mn-lt"/>
                <a:ea typeface="ＭＳ Ｐゴシック" charset="0"/>
                <a:cs typeface="+mn-cs"/>
              </a:rPr>
              <a:t>Legal factors.  </a:t>
            </a:r>
            <a:r>
              <a:rPr lang="en-US" sz="1200" kern="1200" dirty="0">
                <a:solidFill>
                  <a:schemeClr val="tx1"/>
                </a:solidFill>
                <a:effectLst/>
                <a:latin typeface="+mn-lt"/>
                <a:ea typeface="ＭＳ Ｐゴシック" charset="0"/>
                <a:cs typeface="+mn-cs"/>
              </a:rPr>
              <a:t>Changes to the legal and regulatory environment in which governments, society, and corporation</a:t>
            </a:r>
            <a:r>
              <a:rPr lang="en-US" sz="1200" i="1" kern="1200" dirty="0">
                <a:solidFill>
                  <a:schemeClr val="tx1"/>
                </a:solidFill>
                <a:effectLst/>
                <a:latin typeface="+mn-lt"/>
                <a:ea typeface="ＭＳ Ｐゴシック" charset="0"/>
                <a:cs typeface="+mn-cs"/>
              </a:rPr>
              <a:t>s </a:t>
            </a:r>
            <a:r>
              <a:rPr lang="en-US" sz="1200" kern="1200" dirty="0">
                <a:solidFill>
                  <a:schemeClr val="tx1"/>
                </a:solidFill>
                <a:effectLst/>
                <a:latin typeface="+mn-lt"/>
                <a:ea typeface="ＭＳ Ｐゴシック" charset="0"/>
                <a:cs typeface="+mn-cs"/>
              </a:rPr>
              <a:t>operate</a:t>
            </a:r>
          </a:p>
          <a:p>
            <a:r>
              <a:rPr lang="en-US" sz="1200" kern="1200" dirty="0">
                <a:solidFill>
                  <a:schemeClr val="tx1"/>
                </a:solidFill>
                <a:effectLst/>
                <a:latin typeface="+mn-lt"/>
                <a:ea typeface="ＭＳ Ｐゴシック" charset="0"/>
                <a:cs typeface="+mn-cs"/>
              </a:rPr>
              <a:t>Again, </a:t>
            </a:r>
            <a:r>
              <a:rPr lang="en-US" sz="1200" u="sng" kern="1200" dirty="0">
                <a:solidFill>
                  <a:schemeClr val="tx1"/>
                </a:solidFill>
                <a:effectLst/>
                <a:latin typeface="+mn-lt"/>
                <a:ea typeface="ＭＳ Ｐゴシック" charset="0"/>
                <a:cs typeface="+mn-cs"/>
              </a:rPr>
              <a:t>take time</a:t>
            </a:r>
            <a:r>
              <a:rPr lang="en-US" sz="1200" kern="1200" dirty="0">
                <a:solidFill>
                  <a:schemeClr val="tx1"/>
                </a:solidFill>
                <a:effectLst/>
                <a:latin typeface="+mn-lt"/>
                <a:ea typeface="ＭＳ Ｐゴシック" charset="0"/>
                <a:cs typeface="+mn-cs"/>
              </a:rPr>
              <a:t> to consider each of these factors and evaluate their likely impact on your organization.</a:t>
            </a:r>
          </a:p>
          <a:p>
            <a:pPr eaLnBrk="1" hangingPunct="1"/>
            <a:endParaRPr lang="en-US" sz="1500" b="1" dirty="0">
              <a:latin typeface="Arial" charset="0"/>
            </a:endParaRPr>
          </a:p>
        </p:txBody>
      </p:sp>
    </p:spTree>
    <p:extLst>
      <p:ext uri="{BB962C8B-B14F-4D97-AF65-F5344CB8AC3E}">
        <p14:creationId xmlns:p14="http://schemas.microsoft.com/office/powerpoint/2010/main" val="126844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mn-cs"/>
              </a:rPr>
              <a:t>Examples of macro-level trends includes world population growth, climate change, artificial intelligence and domestic and global economic growth patterns.</a:t>
            </a:r>
          </a:p>
          <a:p>
            <a:r>
              <a:rPr lang="en-US" sz="1200" kern="1200" dirty="0">
                <a:solidFill>
                  <a:schemeClr val="tx1"/>
                </a:solidFill>
                <a:effectLst/>
                <a:latin typeface="+mn-lt"/>
                <a:ea typeface="ＭＳ Ｐゴシック" charset="0"/>
                <a:cs typeface="+mn-cs"/>
              </a:rPr>
              <a:t>Each trend can be analyzed using a combination of </a:t>
            </a:r>
            <a:r>
              <a:rPr lang="en-US" sz="1200" i="1" kern="1200" dirty="0">
                <a:solidFill>
                  <a:schemeClr val="tx1"/>
                </a:solidFill>
                <a:effectLst/>
                <a:latin typeface="+mn-lt"/>
                <a:ea typeface="ＭＳ Ｐゴシック" charset="0"/>
                <a:cs typeface="+mn-cs"/>
              </a:rPr>
              <a:t>generic</a:t>
            </a:r>
            <a:r>
              <a:rPr lang="en-US" sz="1200" kern="1200" dirty="0">
                <a:solidFill>
                  <a:schemeClr val="tx1"/>
                </a:solidFill>
                <a:effectLst/>
                <a:latin typeface="+mn-lt"/>
                <a:ea typeface="ＭＳ Ｐゴシック" charset="0"/>
                <a:cs typeface="+mn-cs"/>
              </a:rPr>
              <a:t> and </a:t>
            </a:r>
            <a:r>
              <a:rPr lang="en-US" sz="1200" i="1" kern="1200" dirty="0">
                <a:solidFill>
                  <a:schemeClr val="tx1"/>
                </a:solidFill>
                <a:effectLst/>
                <a:latin typeface="+mn-lt"/>
                <a:ea typeface="ＭＳ Ｐゴシック" charset="0"/>
                <a:cs typeface="+mn-cs"/>
              </a:rPr>
              <a:t>specific</a:t>
            </a:r>
            <a:r>
              <a:rPr lang="en-US" sz="1200" kern="1200" dirty="0">
                <a:solidFill>
                  <a:schemeClr val="tx1"/>
                </a:solidFill>
                <a:effectLst/>
                <a:latin typeface="+mn-lt"/>
                <a:ea typeface="ＭＳ Ｐゴシック" charset="0"/>
                <a:cs typeface="+mn-cs"/>
              </a:rPr>
              <a:t> questions to drive team thinking and input into the process. Generic questions relate to all or most dimensions, while specific questions pertain to each dimension or subtopic. The questions to be used are best formulated by members of the organization undertaking the strategic analysis. Examples of generic questions follow.</a:t>
            </a:r>
          </a:p>
          <a:p>
            <a:pPr lvl="0"/>
            <a:r>
              <a:rPr lang="en-US" sz="1200" kern="1200" dirty="0">
                <a:solidFill>
                  <a:schemeClr val="tx1"/>
                </a:solidFill>
                <a:effectLst/>
                <a:latin typeface="+mn-lt"/>
                <a:ea typeface="ＭＳ Ｐゴシック" charset="0"/>
                <a:cs typeface="+mn-cs"/>
              </a:rPr>
              <a:t>Which forces (or factors) should receive the greatest attention?</a:t>
            </a:r>
          </a:p>
          <a:p>
            <a:pPr lvl="0"/>
            <a:r>
              <a:rPr lang="en-US" sz="1200" kern="1200" dirty="0">
                <a:solidFill>
                  <a:schemeClr val="tx1"/>
                </a:solidFill>
                <a:effectLst/>
                <a:latin typeface="+mn-lt"/>
                <a:ea typeface="ＭＳ Ｐゴシック" charset="0"/>
                <a:cs typeface="+mn-cs"/>
              </a:rPr>
              <a:t>How sensitive is the organization to changes in a force?</a:t>
            </a:r>
          </a:p>
          <a:p>
            <a:pPr lvl="0"/>
            <a:r>
              <a:rPr lang="en-US" sz="1200" kern="1200" dirty="0">
                <a:solidFill>
                  <a:schemeClr val="tx1"/>
                </a:solidFill>
                <a:effectLst/>
                <a:latin typeface="+mn-lt"/>
                <a:ea typeface="ＭＳ Ｐゴシック" charset="0"/>
                <a:cs typeface="+mn-cs"/>
              </a:rPr>
              <a:t>What is the rate of change of these forces? </a:t>
            </a:r>
          </a:p>
          <a:p>
            <a:endParaRPr lang="en-US" dirty="0"/>
          </a:p>
        </p:txBody>
      </p:sp>
      <p:sp>
        <p:nvSpPr>
          <p:cNvPr id="4" name="Slide Number Placeholder 3"/>
          <p:cNvSpPr>
            <a:spLocks noGrp="1"/>
          </p:cNvSpPr>
          <p:nvPr>
            <p:ph type="sldNum" sz="quarter" idx="5"/>
          </p:nvPr>
        </p:nvSpPr>
        <p:spPr/>
        <p:txBody>
          <a:bodyPr/>
          <a:lstStyle/>
          <a:p>
            <a:fld id="{E018FD10-8338-314D-8704-45352481D8E4}" type="slidenum">
              <a:rPr lang="en-US" smtClean="0"/>
              <a:pPr/>
              <a:t>7</a:t>
            </a:fld>
            <a:endParaRPr lang="en-US"/>
          </a:p>
        </p:txBody>
      </p:sp>
    </p:spTree>
    <p:extLst>
      <p:ext uri="{BB962C8B-B14F-4D97-AF65-F5344CB8AC3E}">
        <p14:creationId xmlns:p14="http://schemas.microsoft.com/office/powerpoint/2010/main" val="4092127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What will the world of 2028 look like? This is a question St Paul's School has been asking as it explores what a rapidly changing world will be like when its youngest students reach their final year of education. Please watch this video of their research findings.</a:t>
            </a:r>
          </a:p>
          <a:p>
            <a:endParaRPr lang="en-US" dirty="0"/>
          </a:p>
        </p:txBody>
      </p:sp>
      <p:sp>
        <p:nvSpPr>
          <p:cNvPr id="4" name="Slide Number Placeholder 3"/>
          <p:cNvSpPr>
            <a:spLocks noGrp="1"/>
          </p:cNvSpPr>
          <p:nvPr>
            <p:ph type="sldNum" sz="quarter" idx="5"/>
          </p:nvPr>
        </p:nvSpPr>
        <p:spPr/>
        <p:txBody>
          <a:bodyPr/>
          <a:lstStyle/>
          <a:p>
            <a:fld id="{E018FD10-8338-314D-8704-45352481D8E4}" type="slidenum">
              <a:rPr lang="en-US" smtClean="0"/>
              <a:pPr/>
              <a:t>8</a:t>
            </a:fld>
            <a:endParaRPr lang="en-US"/>
          </a:p>
        </p:txBody>
      </p:sp>
    </p:spTree>
    <p:extLst>
      <p:ext uri="{BB962C8B-B14F-4D97-AF65-F5344CB8AC3E}">
        <p14:creationId xmlns:p14="http://schemas.microsoft.com/office/powerpoint/2010/main" val="2777555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a:defRPr>
                <a:solidFill>
                  <a:schemeClr val="tx1"/>
                </a:solidFill>
                <a:latin typeface="Calibri" charset="0"/>
                <a:ea typeface="ＭＳ Ｐゴシック" charset="0"/>
              </a:defRPr>
            </a:lvl1pPr>
            <a:lvl2pPr marL="755650" indent="-290513" defTabSz="949325">
              <a:defRPr>
                <a:solidFill>
                  <a:schemeClr val="tx1"/>
                </a:solidFill>
                <a:latin typeface="Calibri" charset="0"/>
                <a:ea typeface="ＭＳ Ｐゴシック" charset="0"/>
              </a:defRPr>
            </a:lvl2pPr>
            <a:lvl3pPr marL="1163638" indent="-231775" defTabSz="949325">
              <a:defRPr>
                <a:solidFill>
                  <a:schemeClr val="tx1"/>
                </a:solidFill>
                <a:latin typeface="Calibri" charset="0"/>
                <a:ea typeface="ＭＳ Ｐゴシック" charset="0"/>
              </a:defRPr>
            </a:lvl3pPr>
            <a:lvl4pPr marL="1630363" indent="-231775" defTabSz="949325">
              <a:defRPr>
                <a:solidFill>
                  <a:schemeClr val="tx1"/>
                </a:solidFill>
                <a:latin typeface="Calibri" charset="0"/>
                <a:ea typeface="ＭＳ Ｐゴシック" charset="0"/>
              </a:defRPr>
            </a:lvl4pPr>
            <a:lvl5pPr marL="2095500" indent="-231775" defTabSz="949325">
              <a:defRPr>
                <a:solidFill>
                  <a:schemeClr val="tx1"/>
                </a:solidFill>
                <a:latin typeface="Calibri" charset="0"/>
                <a:ea typeface="ＭＳ Ｐゴシック" charset="0"/>
              </a:defRPr>
            </a:lvl5pPr>
            <a:lvl6pPr marL="2552700" indent="-231775" defTabSz="949325" eaLnBrk="0" fontAlgn="base" hangingPunct="0">
              <a:spcBef>
                <a:spcPct val="0"/>
              </a:spcBef>
              <a:spcAft>
                <a:spcPct val="0"/>
              </a:spcAft>
              <a:defRPr>
                <a:solidFill>
                  <a:schemeClr val="tx1"/>
                </a:solidFill>
                <a:latin typeface="Calibri" charset="0"/>
                <a:ea typeface="ＭＳ Ｐゴシック" charset="0"/>
              </a:defRPr>
            </a:lvl6pPr>
            <a:lvl7pPr marL="3009900" indent="-231775" defTabSz="949325" eaLnBrk="0" fontAlgn="base" hangingPunct="0">
              <a:spcBef>
                <a:spcPct val="0"/>
              </a:spcBef>
              <a:spcAft>
                <a:spcPct val="0"/>
              </a:spcAft>
              <a:defRPr>
                <a:solidFill>
                  <a:schemeClr val="tx1"/>
                </a:solidFill>
                <a:latin typeface="Calibri" charset="0"/>
                <a:ea typeface="ＭＳ Ｐゴシック" charset="0"/>
              </a:defRPr>
            </a:lvl7pPr>
            <a:lvl8pPr marL="3467100" indent="-231775" defTabSz="949325" eaLnBrk="0" fontAlgn="base" hangingPunct="0">
              <a:spcBef>
                <a:spcPct val="0"/>
              </a:spcBef>
              <a:spcAft>
                <a:spcPct val="0"/>
              </a:spcAft>
              <a:defRPr>
                <a:solidFill>
                  <a:schemeClr val="tx1"/>
                </a:solidFill>
                <a:latin typeface="Calibri" charset="0"/>
                <a:ea typeface="ＭＳ Ｐゴシック" charset="0"/>
              </a:defRPr>
            </a:lvl8pPr>
            <a:lvl9pPr marL="3924300" indent="-231775" defTabSz="949325" eaLnBrk="0" fontAlgn="base" hangingPunct="0">
              <a:spcBef>
                <a:spcPct val="0"/>
              </a:spcBef>
              <a:spcAft>
                <a:spcPct val="0"/>
              </a:spcAft>
              <a:defRPr>
                <a:solidFill>
                  <a:schemeClr val="tx1"/>
                </a:solidFill>
                <a:latin typeface="Calibri" charset="0"/>
                <a:ea typeface="ＭＳ Ｐゴシック" charset="0"/>
              </a:defRPr>
            </a:lvl9pPr>
          </a:lstStyle>
          <a:p>
            <a:fld id="{EC75DC98-B475-484D-856C-DB75D932E80B}" type="slidenum">
              <a:rPr lang="en-US">
                <a:latin typeface="Arial" charset="0"/>
              </a:rPr>
              <a:pPr/>
              <a:t>9</a:t>
            </a:fld>
            <a:endParaRPr lang="en-US">
              <a:latin typeface="Arial" charset="0"/>
            </a:endParaRPr>
          </a:p>
        </p:txBody>
      </p:sp>
      <p:sp>
        <p:nvSpPr>
          <p:cNvPr id="34819" name="Slide Image Placeholder 1"/>
          <p:cNvSpPr>
            <a:spLocks noGrp="1" noRot="1" noChangeAspect="1" noTextEdit="1"/>
          </p:cNvSpPr>
          <p:nvPr>
            <p:ph type="sldImg"/>
          </p:nvPr>
        </p:nvSpPr>
        <p:spPr bwMode="auto">
          <a:xfrm>
            <a:off x="446088" y="714375"/>
            <a:ext cx="6270625" cy="35274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820" name="Notes Placeholder 2"/>
          <p:cNvSpPr>
            <a:spLocks noGrp="1"/>
          </p:cNvSpPr>
          <p:nvPr>
            <p:ph type="body" idx="1"/>
          </p:nvPr>
        </p:nvSpPr>
        <p:spPr bwMode="auto">
          <a:xfrm>
            <a:off x="950913" y="4484688"/>
            <a:ext cx="5253037" cy="42513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3617" tIns="45987" rIns="93617" bIns="45987" numCol="1" anchor="t" anchorCtr="0" compatLnSpc="1">
            <a:prstTxWarp prst="textNoShape">
              <a:avLst/>
            </a:prstTxWarp>
          </a:bodyPr>
          <a:lstStyle/>
          <a:p>
            <a:r>
              <a:rPr lang="en-US" sz="1200" kern="1200" dirty="0">
                <a:solidFill>
                  <a:schemeClr val="tx1"/>
                </a:solidFill>
                <a:effectLst/>
                <a:latin typeface="+mn-lt"/>
                <a:ea typeface="ＭＳ Ｐゴシック" charset="0"/>
                <a:cs typeface="+mn-cs"/>
              </a:rPr>
              <a:t>The second level of analysis is to examine the micro-level external environment.  It is useful to break the micro-level analysis of forces and trends into two parts: an industry or sector analysis and an organizational environment analysis. Industry analysis can be considered a high-level profile that can be made without considering the organization except to recognize it as being part of the industry. An organizational environment analysis is concerned with the specific external relationships and key stakeholders of one-specific organization. Here are some examples of micro-level variables. </a:t>
            </a:r>
            <a:r>
              <a:rPr lang="en-US" sz="1200" i="1" kern="1200" dirty="0">
                <a:solidFill>
                  <a:schemeClr val="tx1"/>
                </a:solidFill>
                <a:effectLst/>
                <a:latin typeface="+mn-lt"/>
                <a:ea typeface="ＭＳ Ｐゴシック" charset="0"/>
                <a:cs typeface="+mn-cs"/>
              </a:rPr>
              <a:t>[Click]</a:t>
            </a:r>
            <a:endParaRPr lang="en-US" sz="1200" kern="1200" dirty="0">
              <a:solidFill>
                <a:schemeClr val="tx1"/>
              </a:solidFill>
              <a:effectLst/>
              <a:latin typeface="+mn-lt"/>
              <a:ea typeface="ＭＳ Ｐゴシック" charset="0"/>
              <a:cs typeface="+mn-cs"/>
            </a:endParaRPr>
          </a:p>
          <a:p>
            <a:r>
              <a:rPr lang="en-US" sz="1200" kern="1200" dirty="0">
                <a:solidFill>
                  <a:schemeClr val="tx1"/>
                </a:solidFill>
                <a:effectLst/>
                <a:latin typeface="+mn-lt"/>
                <a:ea typeface="ＭＳ Ｐゴシック" charset="0"/>
                <a:cs typeface="+mn-cs"/>
              </a:rPr>
              <a:t>Micro-level forces and factors can be analyzed from generic and specific perspectives in the same manner as macro-level concerns.  Examples of generic questions follow.</a:t>
            </a:r>
          </a:p>
          <a:p>
            <a:pPr lvl="0"/>
            <a:r>
              <a:rPr lang="en-US" sz="1200" kern="1200" dirty="0">
                <a:solidFill>
                  <a:schemeClr val="tx1"/>
                </a:solidFill>
                <a:effectLst/>
                <a:latin typeface="+mn-lt"/>
                <a:ea typeface="ＭＳ Ｐゴシック" charset="0"/>
                <a:cs typeface="+mn-cs"/>
              </a:rPr>
              <a:t>What trends will impact the markets and customers we serve?</a:t>
            </a:r>
          </a:p>
          <a:p>
            <a:pPr lvl="0"/>
            <a:r>
              <a:rPr lang="en-US" sz="1200" kern="1200" dirty="0">
                <a:solidFill>
                  <a:schemeClr val="tx1"/>
                </a:solidFill>
                <a:effectLst/>
                <a:latin typeface="+mn-lt"/>
                <a:ea typeface="ＭＳ Ｐゴシック" charset="0"/>
                <a:cs typeface="+mn-cs"/>
              </a:rPr>
              <a:t>What is the organization’s competitive landscape?</a:t>
            </a:r>
          </a:p>
          <a:p>
            <a:pPr lvl="0"/>
            <a:r>
              <a:rPr lang="en-US" sz="1200" kern="1200" dirty="0">
                <a:solidFill>
                  <a:schemeClr val="tx1"/>
                </a:solidFill>
                <a:effectLst/>
                <a:latin typeface="+mn-lt"/>
                <a:ea typeface="ＭＳ Ｐゴシック" charset="0"/>
                <a:cs typeface="+mn-cs"/>
              </a:rPr>
              <a:t>In what markets should the organization participate in what markets should be avoided? </a:t>
            </a:r>
          </a:p>
          <a:p>
            <a:pPr lvl="0"/>
            <a:r>
              <a:rPr lang="en-US" sz="1200" kern="1200" dirty="0">
                <a:solidFill>
                  <a:schemeClr val="tx1"/>
                </a:solidFill>
                <a:effectLst/>
                <a:latin typeface="+mn-lt"/>
                <a:ea typeface="ＭＳ Ｐゴシック" charset="0"/>
                <a:cs typeface="+mn-cs"/>
              </a:rPr>
              <a:t>What products and services should be provided to satisfy customer needs? </a:t>
            </a:r>
          </a:p>
          <a:p>
            <a:pPr eaLnBrk="1" hangingPunct="1"/>
            <a:endParaRPr lang="en-US" sz="1500" b="1" dirty="0">
              <a:latin typeface="Arial" charset="0"/>
            </a:endParaRPr>
          </a:p>
        </p:txBody>
      </p:sp>
    </p:spTree>
    <p:extLst>
      <p:ext uri="{BB962C8B-B14F-4D97-AF65-F5344CB8AC3E}">
        <p14:creationId xmlns:p14="http://schemas.microsoft.com/office/powerpoint/2010/main" val="4006938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90A89C1D-07D2-4C2F-BE45-B4C4D80A5EDB}"/>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D2676EBB-BF4D-4738-9799-02EAC438BD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290873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sz="1200" kern="1200" dirty="0">
                <a:solidFill>
                  <a:schemeClr val="tx1"/>
                </a:solidFill>
                <a:effectLst/>
                <a:latin typeface="+mn-lt"/>
                <a:ea typeface="ＭＳ Ｐゴシック" charset="0"/>
                <a:cs typeface="+mn-cs"/>
              </a:rPr>
              <a:t>To maximize effectiveness of the evaluation process, the team facilitator should categorize each market opportunity using the 4 dimensions of Ansoff’s Grid.  For example, </a:t>
            </a:r>
            <a:r>
              <a:rPr lang="en-US" sz="1200" i="1" kern="1200" dirty="0">
                <a:solidFill>
                  <a:schemeClr val="tx1"/>
                </a:solidFill>
                <a:effectLst/>
                <a:latin typeface="+mn-lt"/>
                <a:ea typeface="ＭＳ Ｐゴシック" charset="0"/>
                <a:cs typeface="+mn-cs"/>
              </a:rPr>
              <a:t>[Click]</a:t>
            </a:r>
            <a:r>
              <a:rPr lang="en-US" sz="1200" kern="1200" dirty="0">
                <a:solidFill>
                  <a:schemeClr val="tx1"/>
                </a:solidFill>
                <a:effectLst/>
                <a:latin typeface="+mn-lt"/>
                <a:ea typeface="ＭＳ Ｐゴシック" charset="0"/>
                <a:cs typeface="+mn-cs"/>
              </a:rPr>
              <a:t> opportunities to take </a:t>
            </a:r>
            <a:r>
              <a:rPr lang="en-US" sz="1200" b="1" i="1" u="sng" kern="1200" dirty="0">
                <a:solidFill>
                  <a:schemeClr val="tx1"/>
                </a:solidFill>
                <a:effectLst/>
                <a:latin typeface="+mn-lt"/>
                <a:ea typeface="ＭＳ Ｐゴシック" charset="0"/>
                <a:cs typeface="+mn-cs"/>
              </a:rPr>
              <a:t>current</a:t>
            </a:r>
            <a:r>
              <a:rPr lang="en-US" sz="1200" kern="1200" dirty="0">
                <a:solidFill>
                  <a:schemeClr val="tx1"/>
                </a:solidFill>
                <a:effectLst/>
                <a:latin typeface="+mn-lt"/>
                <a:ea typeface="ＭＳ Ｐゴシック" charset="0"/>
                <a:cs typeface="+mn-cs"/>
              </a:rPr>
              <a:t> products or services to </a:t>
            </a:r>
            <a:r>
              <a:rPr lang="en-US" sz="1200" b="1" i="1" u="sng" kern="1200" dirty="0">
                <a:solidFill>
                  <a:schemeClr val="tx1"/>
                </a:solidFill>
                <a:effectLst/>
                <a:latin typeface="+mn-lt"/>
                <a:ea typeface="ＭＳ Ｐゴシック" charset="0"/>
                <a:cs typeface="+mn-cs"/>
              </a:rPr>
              <a:t>current </a:t>
            </a:r>
            <a:r>
              <a:rPr lang="en-US" sz="1200" kern="1200" dirty="0">
                <a:solidFill>
                  <a:schemeClr val="tx1"/>
                </a:solidFill>
                <a:effectLst/>
                <a:latin typeface="+mn-lt"/>
                <a:ea typeface="ＭＳ Ｐゴシック" charset="0"/>
                <a:cs typeface="+mn-cs"/>
              </a:rPr>
              <a:t>markets falls in the top left quadrants, </a:t>
            </a:r>
            <a:r>
              <a:rPr lang="en-US" sz="1200" i="1" kern="1200" dirty="0">
                <a:solidFill>
                  <a:schemeClr val="tx1"/>
                </a:solidFill>
                <a:effectLst/>
                <a:latin typeface="+mn-lt"/>
                <a:ea typeface="ＭＳ Ｐゴシック" charset="0"/>
                <a:cs typeface="+mn-cs"/>
              </a:rPr>
              <a:t>[Click]</a:t>
            </a:r>
            <a:r>
              <a:rPr lang="en-US" sz="1200" kern="1200" dirty="0">
                <a:solidFill>
                  <a:schemeClr val="tx1"/>
                </a:solidFill>
                <a:effectLst/>
                <a:latin typeface="+mn-lt"/>
                <a:ea typeface="ＭＳ Ｐゴシック" charset="0"/>
                <a:cs typeface="+mn-cs"/>
              </a:rPr>
              <a:t>  “Market Penetration”;  </a:t>
            </a:r>
            <a:r>
              <a:rPr lang="en-US" sz="1200" i="1" kern="1200" dirty="0">
                <a:solidFill>
                  <a:schemeClr val="tx1"/>
                </a:solidFill>
                <a:effectLst/>
                <a:latin typeface="+mn-lt"/>
                <a:ea typeface="ＭＳ Ｐゴシック" charset="0"/>
                <a:cs typeface="+mn-cs"/>
              </a:rPr>
              <a:t>[Click]</a:t>
            </a:r>
            <a:r>
              <a:rPr lang="en-US" sz="1200" kern="1200" dirty="0">
                <a:solidFill>
                  <a:schemeClr val="tx1"/>
                </a:solidFill>
                <a:effectLst/>
                <a:latin typeface="+mn-lt"/>
                <a:ea typeface="ＭＳ Ｐゴシック" charset="0"/>
                <a:cs typeface="+mn-cs"/>
              </a:rPr>
              <a:t> Whereas approaching our current markets with </a:t>
            </a:r>
            <a:r>
              <a:rPr lang="en-US" sz="1200" b="1" i="1" u="sng" kern="1200" dirty="0">
                <a:solidFill>
                  <a:schemeClr val="tx1"/>
                </a:solidFill>
                <a:effectLst/>
                <a:latin typeface="+mn-lt"/>
                <a:ea typeface="ＭＳ Ｐゴシック" charset="0"/>
                <a:cs typeface="+mn-cs"/>
              </a:rPr>
              <a:t>new products</a:t>
            </a:r>
            <a:r>
              <a:rPr lang="en-US" sz="1200" kern="1200" dirty="0">
                <a:solidFill>
                  <a:schemeClr val="tx1"/>
                </a:solidFill>
                <a:effectLst/>
                <a:latin typeface="+mn-lt"/>
                <a:ea typeface="ＭＳ Ｐゴシック" charset="0"/>
                <a:cs typeface="+mn-cs"/>
              </a:rPr>
              <a:t> is in the bottom left quadrant </a:t>
            </a:r>
            <a:r>
              <a:rPr lang="en-US" sz="1200" i="1" kern="1200" dirty="0">
                <a:solidFill>
                  <a:schemeClr val="tx1"/>
                </a:solidFill>
                <a:effectLst/>
                <a:latin typeface="+mn-lt"/>
                <a:ea typeface="ＭＳ Ｐゴシック" charset="0"/>
                <a:cs typeface="+mn-cs"/>
              </a:rPr>
              <a:t>[Click]</a:t>
            </a:r>
            <a:r>
              <a:rPr lang="en-US" sz="1200" kern="1200" dirty="0">
                <a:solidFill>
                  <a:schemeClr val="tx1"/>
                </a:solidFill>
                <a:effectLst/>
                <a:latin typeface="+mn-lt"/>
                <a:ea typeface="ＭＳ Ｐゴシック" charset="0"/>
                <a:cs typeface="+mn-cs"/>
              </a:rPr>
              <a:t>, “Service and Product Development” ; </a:t>
            </a:r>
            <a:r>
              <a:rPr lang="en-US" sz="1200" i="1" kern="1200" dirty="0">
                <a:solidFill>
                  <a:schemeClr val="tx1"/>
                </a:solidFill>
                <a:effectLst/>
                <a:latin typeface="+mn-lt"/>
                <a:ea typeface="ＭＳ Ｐゴシック" charset="0"/>
                <a:cs typeface="+mn-cs"/>
              </a:rPr>
              <a:t>[Click]</a:t>
            </a:r>
            <a:r>
              <a:rPr lang="en-US" sz="1200" kern="1200" dirty="0">
                <a:solidFill>
                  <a:schemeClr val="tx1"/>
                </a:solidFill>
                <a:effectLst/>
                <a:latin typeface="+mn-lt"/>
                <a:ea typeface="ＭＳ Ｐゴシック" charset="0"/>
                <a:cs typeface="+mn-cs"/>
              </a:rPr>
              <a:t> The right side of the grid is for opportunities identified in </a:t>
            </a:r>
            <a:r>
              <a:rPr lang="en-US" sz="1200" b="1" i="1" u="sng" kern="1200" dirty="0">
                <a:solidFill>
                  <a:schemeClr val="tx1"/>
                </a:solidFill>
                <a:effectLst/>
                <a:latin typeface="+mn-lt"/>
                <a:ea typeface="ＭＳ Ｐゴシック" charset="0"/>
                <a:cs typeface="+mn-cs"/>
              </a:rPr>
              <a:t>new</a:t>
            </a:r>
            <a:r>
              <a:rPr lang="en-US" sz="1200" kern="1200" dirty="0">
                <a:solidFill>
                  <a:schemeClr val="tx1"/>
                </a:solidFill>
                <a:effectLst/>
                <a:latin typeface="+mn-lt"/>
                <a:ea typeface="ＭＳ Ｐゴシック" charset="0"/>
                <a:cs typeface="+mn-cs"/>
              </a:rPr>
              <a:t> markets, </a:t>
            </a:r>
            <a:r>
              <a:rPr lang="en-US" sz="1200" i="1" kern="1200" dirty="0">
                <a:solidFill>
                  <a:schemeClr val="tx1"/>
                </a:solidFill>
                <a:effectLst/>
                <a:latin typeface="+mn-lt"/>
                <a:ea typeface="ＭＳ Ｐゴシック" charset="0"/>
                <a:cs typeface="+mn-cs"/>
              </a:rPr>
              <a:t>[Click]</a:t>
            </a:r>
            <a:r>
              <a:rPr lang="en-US" sz="1200" kern="1200" dirty="0">
                <a:solidFill>
                  <a:schemeClr val="tx1"/>
                </a:solidFill>
                <a:effectLst/>
                <a:latin typeface="+mn-lt"/>
                <a:ea typeface="ＭＳ Ｐゴシック" charset="0"/>
                <a:cs typeface="+mn-cs"/>
              </a:rPr>
              <a:t> either with current products in the </a:t>
            </a:r>
            <a:r>
              <a:rPr lang="en-US" sz="1200" i="1" kern="1200" dirty="0">
                <a:solidFill>
                  <a:schemeClr val="tx1"/>
                </a:solidFill>
                <a:effectLst/>
                <a:latin typeface="+mn-lt"/>
                <a:ea typeface="ＭＳ Ｐゴシック" charset="0"/>
                <a:cs typeface="+mn-cs"/>
              </a:rPr>
              <a:t>[Click]</a:t>
            </a:r>
            <a:r>
              <a:rPr lang="en-US" sz="1200" kern="1200" dirty="0">
                <a:solidFill>
                  <a:schemeClr val="tx1"/>
                </a:solidFill>
                <a:effectLst/>
                <a:latin typeface="+mn-lt"/>
                <a:ea typeface="ＭＳ Ｐゴシック" charset="0"/>
                <a:cs typeface="+mn-cs"/>
              </a:rPr>
              <a:t> top right; or </a:t>
            </a:r>
            <a:r>
              <a:rPr lang="en-US" sz="1200" i="1" kern="1200" dirty="0">
                <a:solidFill>
                  <a:schemeClr val="tx1"/>
                </a:solidFill>
                <a:effectLst/>
                <a:latin typeface="+mn-lt"/>
                <a:ea typeface="ＭＳ Ｐゴシック" charset="0"/>
                <a:cs typeface="+mn-cs"/>
              </a:rPr>
              <a:t>[Click]</a:t>
            </a:r>
            <a:r>
              <a:rPr lang="en-US" sz="1200" kern="1200" dirty="0">
                <a:solidFill>
                  <a:schemeClr val="tx1"/>
                </a:solidFill>
                <a:effectLst/>
                <a:latin typeface="+mn-lt"/>
                <a:ea typeface="ＭＳ Ｐゴシック" charset="0"/>
                <a:cs typeface="+mn-cs"/>
              </a:rPr>
              <a:t> new products in the </a:t>
            </a:r>
            <a:r>
              <a:rPr lang="en-US" sz="1200" i="1" kern="1200" dirty="0">
                <a:solidFill>
                  <a:schemeClr val="tx1"/>
                </a:solidFill>
                <a:effectLst/>
                <a:latin typeface="+mn-lt"/>
                <a:ea typeface="ＭＳ Ｐゴシック" charset="0"/>
                <a:cs typeface="+mn-cs"/>
              </a:rPr>
              <a:t>[Click]</a:t>
            </a:r>
            <a:r>
              <a:rPr lang="en-US" sz="1200" kern="1200" dirty="0">
                <a:solidFill>
                  <a:schemeClr val="tx1"/>
                </a:solidFill>
                <a:effectLst/>
                <a:latin typeface="+mn-lt"/>
                <a:ea typeface="ＭＳ Ｐゴシック" charset="0"/>
                <a:cs typeface="+mn-cs"/>
              </a:rPr>
              <a:t> bottom right. In general, every market-based opportunity can be categorized as being a market penetration, market development, product/service development, or diversification opportunity.</a:t>
            </a:r>
          </a:p>
          <a:p>
            <a:r>
              <a:rPr lang="en-US" sz="1200" i="1" kern="1200" dirty="0">
                <a:solidFill>
                  <a:schemeClr val="tx1"/>
                </a:solidFill>
                <a:effectLst/>
                <a:latin typeface="+mn-lt"/>
                <a:ea typeface="ＭＳ Ｐゴシック" charset="0"/>
                <a:cs typeface="+mn-cs"/>
              </a:rPr>
              <a:t>[Click]</a:t>
            </a:r>
            <a:r>
              <a:rPr lang="en-US" sz="1200" kern="1200" dirty="0">
                <a:solidFill>
                  <a:schemeClr val="tx1"/>
                </a:solidFill>
                <a:effectLst/>
                <a:latin typeface="+mn-lt"/>
                <a:ea typeface="ＭＳ Ｐゴシック" charset="0"/>
                <a:cs typeface="+mn-cs"/>
              </a:rPr>
              <a:t> By sorting market-based opportunities using Ansoff’s grid it provides a glimpse into the primary strategic choices facing the team.  In all cases the associated risk grows when a team decides to pursue markets or products/services that are new to the organization and should be evaluated accordingly.</a:t>
            </a:r>
          </a:p>
          <a:p>
            <a:r>
              <a:rPr lang="en-US" sz="1200" kern="1200" dirty="0">
                <a:solidFill>
                  <a:schemeClr val="tx1"/>
                </a:solidFill>
                <a:effectLst/>
                <a:latin typeface="+mn-lt"/>
                <a:ea typeface="ＭＳ Ｐゴシック" charset="0"/>
                <a:cs typeface="+mn-cs"/>
              </a:rPr>
              <a:t> </a:t>
            </a:r>
          </a:p>
          <a:p>
            <a:endParaRPr lang="en-US" dirty="0">
              <a:latin typeface="Calibri" charset="0"/>
            </a:endParaRP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fld id="{73D7D35B-7058-9F40-BA20-BB493E38832A}" type="slidenum">
              <a:rPr lang="en-US"/>
              <a:pPr/>
              <a:t>12</a:t>
            </a:fld>
            <a:endParaRPr lang="en-US"/>
          </a:p>
        </p:txBody>
      </p:sp>
    </p:spTree>
    <p:extLst>
      <p:ext uri="{BB962C8B-B14F-4D97-AF65-F5344CB8AC3E}">
        <p14:creationId xmlns:p14="http://schemas.microsoft.com/office/powerpoint/2010/main" val="1565070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mn-cs"/>
              </a:rPr>
              <a:t>A simplified Ansoff’s Grid example can be seen in the case of Windy City Shoes, a fictitious Chicagoland shoe store. Please drag and drop each of the opportunities into the appropriate quadrant.</a:t>
            </a:r>
          </a:p>
          <a:p>
            <a:r>
              <a:rPr lang="en-US" sz="1200" kern="1200" dirty="0">
                <a:solidFill>
                  <a:schemeClr val="tx1"/>
                </a:solidFill>
                <a:effectLst/>
                <a:latin typeface="+mn-lt"/>
                <a:ea typeface="ＭＳ Ｐゴシック" charset="0"/>
                <a:cs typeface="+mn-cs"/>
              </a:rPr>
              <a:t> </a:t>
            </a:r>
          </a:p>
        </p:txBody>
      </p:sp>
      <p:sp>
        <p:nvSpPr>
          <p:cNvPr id="4" name="Slide Number Placeholder 3"/>
          <p:cNvSpPr>
            <a:spLocks noGrp="1"/>
          </p:cNvSpPr>
          <p:nvPr>
            <p:ph type="sldNum" sz="quarter" idx="10"/>
          </p:nvPr>
        </p:nvSpPr>
        <p:spPr/>
        <p:txBody>
          <a:bodyPr/>
          <a:lstStyle/>
          <a:p>
            <a:fld id="{E018FD10-8338-314D-8704-45352481D8E4}" type="slidenum">
              <a:rPr lang="en-US" smtClean="0"/>
              <a:pPr/>
              <a:t>13</a:t>
            </a:fld>
            <a:endParaRPr lang="en-US"/>
          </a:p>
        </p:txBody>
      </p:sp>
    </p:spTree>
    <p:extLst>
      <p:ext uri="{BB962C8B-B14F-4D97-AF65-F5344CB8AC3E}">
        <p14:creationId xmlns:p14="http://schemas.microsoft.com/office/powerpoint/2010/main" val="1861919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pPr>
              <a:defRPr/>
            </a:pPr>
            <a:r>
              <a:rPr lang="en-US" altLang="en-US"/>
              <a:t>© LBL Strategies. All Rights Reserved.</a:t>
            </a:r>
          </a:p>
        </p:txBody>
      </p:sp>
      <p:sp>
        <p:nvSpPr>
          <p:cNvPr id="7" name="Slide Number Placeholder 3"/>
          <p:cNvSpPr>
            <a:spLocks noGrp="1"/>
          </p:cNvSpPr>
          <p:nvPr>
            <p:ph type="sldNum" sz="quarter" idx="4"/>
          </p:nvPr>
        </p:nvSpPr>
        <p:spPr>
          <a:xfrm>
            <a:off x="4724400" y="6491513"/>
            <a:ext cx="2743200" cy="365125"/>
          </a:xfrm>
          <a:prstGeom prst="rect">
            <a:avLst/>
          </a:prstGeom>
        </p:spPr>
        <p:txBody>
          <a:bodyPr vert="horz" lIns="91440" tIns="45720" rIns="91440" bIns="45720" rtlCol="0" anchor="ctr"/>
          <a:lstStyle>
            <a:lvl1pPr algn="ctr">
              <a:defRPr sz="1400">
                <a:solidFill>
                  <a:schemeClr val="tx1">
                    <a:tint val="75000"/>
                  </a:schemeClr>
                </a:solidFill>
                <a:latin typeface="Arial Black" panose="020B0A04020102020204" pitchFamily="34" charset="0"/>
              </a:defRPr>
            </a:lvl1pPr>
          </a:lstStyle>
          <a:p>
            <a:fld id="{5885B58E-D970-664C-B93D-84E3ABD022AB}" type="slidenum">
              <a:rPr lang="en-US" smtClean="0"/>
              <a:pPr/>
              <a:t>‹#›</a:t>
            </a:fld>
            <a:endParaRPr lang="en-US"/>
          </a:p>
        </p:txBody>
      </p:sp>
    </p:spTree>
    <p:extLst>
      <p:ext uri="{BB962C8B-B14F-4D97-AF65-F5344CB8AC3E}">
        <p14:creationId xmlns:p14="http://schemas.microsoft.com/office/powerpoint/2010/main" val="2386350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pPr>
              <a:defRPr/>
            </a:pPr>
            <a:r>
              <a:rPr lang="en-US" altLang="en-US"/>
              <a:t>© LBL Strategies. All Rights Reserved.</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914D6B-04BB-744D-A57C-C5F3B2CAFFDD}" type="slidenum">
              <a:rPr lang="en-US" smtClean="0"/>
              <a:pPr/>
              <a:t>‹#›</a:t>
            </a:fld>
            <a:endParaRPr lang="en-US"/>
          </a:p>
        </p:txBody>
      </p:sp>
    </p:spTree>
    <p:extLst>
      <p:ext uri="{BB962C8B-B14F-4D97-AF65-F5344CB8AC3E}">
        <p14:creationId xmlns:p14="http://schemas.microsoft.com/office/powerpoint/2010/main" val="2224148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pPr>
              <a:defRPr/>
            </a:pPr>
            <a:r>
              <a:rPr lang="en-US" altLang="en-US"/>
              <a:t>© LBL Strategies. All Rights Reserved.</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06B2703-CD27-D143-922F-5CE6F8B6F775}" type="slidenum">
              <a:rPr lang="en-US" smtClean="0"/>
              <a:pPr/>
              <a:t>‹#›</a:t>
            </a:fld>
            <a:endParaRPr lang="en-US"/>
          </a:p>
        </p:txBody>
      </p:sp>
    </p:spTree>
    <p:extLst>
      <p:ext uri="{BB962C8B-B14F-4D97-AF65-F5344CB8AC3E}">
        <p14:creationId xmlns:p14="http://schemas.microsoft.com/office/powerpoint/2010/main" val="1083913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pPr>
              <a:defRPr/>
            </a:pPr>
            <a:r>
              <a:rPr lang="en-US" altLang="en-US"/>
              <a:t>© LBL Strategies. All Rights Reserved.</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F46119E-2FFC-9442-BD4D-C3569BA2BC6B}" type="slidenum">
              <a:rPr lang="en-US" smtClean="0"/>
              <a:pPr/>
              <a:t>‹#›</a:t>
            </a:fld>
            <a:endParaRPr lang="en-US"/>
          </a:p>
        </p:txBody>
      </p:sp>
    </p:spTree>
    <p:extLst>
      <p:ext uri="{BB962C8B-B14F-4D97-AF65-F5344CB8AC3E}">
        <p14:creationId xmlns:p14="http://schemas.microsoft.com/office/powerpoint/2010/main" val="2447813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3" y="574182"/>
            <a:ext cx="12191999" cy="519975"/>
          </a:xfrm>
          <a:prstGeom prst="rect">
            <a:avLst/>
          </a:prstGeom>
        </p:spPr>
        <p:txBody>
          <a:bodyPr anchor="t" anchorCtr="0">
            <a:noAutofit/>
          </a:bodyPr>
          <a:lstStyle>
            <a:lvl1pPr marL="0" marR="0" indent="0" algn="ctr" defTabSz="342900" rtl="0" eaLnBrk="1" fontAlgn="auto" latinLnBrk="0" hangingPunct="1">
              <a:lnSpc>
                <a:spcPct val="80000"/>
              </a:lnSpc>
              <a:spcBef>
                <a:spcPts val="0"/>
              </a:spcBef>
              <a:spcAft>
                <a:spcPts val="0"/>
              </a:spcAft>
              <a:buClrTx/>
              <a:buSzTx/>
              <a:buFont typeface="Arial"/>
              <a:buNone/>
              <a:tabLst/>
              <a:defRPr sz="2100" b="0" cap="none" spc="-113" normalizeH="0" baseline="0">
                <a:solidFill>
                  <a:schemeClr val="tx1">
                    <a:lumMod val="85000"/>
                    <a:lumOff val="15000"/>
                  </a:schemeClr>
                </a:solidFill>
                <a:latin typeface="+mn-lt"/>
                <a:cs typeface="Calibri "/>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GB" dirty="0" err="1"/>
              <a:t>Lorem</a:t>
            </a:r>
            <a:r>
              <a:rPr lang="en-GB" dirty="0"/>
              <a:t> </a:t>
            </a:r>
            <a:r>
              <a:rPr lang="en-GB" dirty="0" err="1"/>
              <a:t>Ipsum</a:t>
            </a:r>
            <a:r>
              <a:rPr lang="en-GB" dirty="0"/>
              <a:t> </a:t>
            </a:r>
            <a:r>
              <a:rPr lang="en-GB" dirty="0" err="1"/>
              <a:t>Dolor</a:t>
            </a:r>
            <a:r>
              <a:rPr lang="en-GB" dirty="0"/>
              <a:t> </a:t>
            </a:r>
            <a:r>
              <a:rPr lang="en-GB" dirty="0" err="1"/>
              <a:t>Est</a:t>
            </a:r>
            <a:r>
              <a:rPr lang="en-GB" dirty="0"/>
              <a:t> </a:t>
            </a:r>
            <a:endParaRPr lang="en-US" dirty="0"/>
          </a:p>
        </p:txBody>
      </p:sp>
      <p:sp>
        <p:nvSpPr>
          <p:cNvPr id="10" name="Slide Number Placeholder 5"/>
          <p:cNvSpPr>
            <a:spLocks noGrp="1"/>
          </p:cNvSpPr>
          <p:nvPr>
            <p:ph type="sldNum" sz="quarter" idx="12"/>
          </p:nvPr>
        </p:nvSpPr>
        <p:spPr>
          <a:xfrm>
            <a:off x="5472303" y="6495138"/>
            <a:ext cx="1195295" cy="369722"/>
          </a:xfrm>
          <a:prstGeom prst="rect">
            <a:avLst/>
          </a:prstGeom>
        </p:spPr>
        <p:txBody>
          <a:bodyPr/>
          <a:lstStyle>
            <a:lvl1pPr algn="ctr">
              <a:defRPr sz="1200" normalizeH="1">
                <a:solidFill>
                  <a:schemeClr val="bg1"/>
                </a:solidFill>
                <a:latin typeface="Franklin Gothic Medium"/>
                <a:cs typeface="Franklin Gothic Medium"/>
              </a:defRPr>
            </a:lvl1pPr>
          </a:lstStyle>
          <a:p>
            <a:fld id="{5885B58E-D970-664C-B93D-84E3ABD022AB}" type="slidenum">
              <a:rPr lang="en-US" smtClean="0"/>
              <a:pPr/>
              <a:t>‹#›</a:t>
            </a:fld>
            <a:endParaRPr lang="en-US"/>
          </a:p>
        </p:txBody>
      </p:sp>
      <p:sp>
        <p:nvSpPr>
          <p:cNvPr id="7" name="Footer Placeholder 1"/>
          <p:cNvSpPr txBox="1">
            <a:spLocks/>
          </p:cNvSpPr>
          <p:nvPr/>
        </p:nvSpPr>
        <p:spPr>
          <a:xfrm>
            <a:off x="9020512" y="6542763"/>
            <a:ext cx="2910533" cy="3919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00" dirty="0">
                <a:solidFill>
                  <a:srgbClr val="FFFFFF"/>
                </a:solidFill>
              </a:rPr>
              <a:t>©1997-2016 Balanced Scorecard Institute.</a:t>
            </a:r>
          </a:p>
        </p:txBody>
      </p:sp>
    </p:spTree>
    <p:custDataLst>
      <p:tags r:id="rId1"/>
    </p:custDataLst>
    <p:extLst>
      <p:ext uri="{BB962C8B-B14F-4D97-AF65-F5344CB8AC3E}">
        <p14:creationId xmlns:p14="http://schemas.microsoft.com/office/powerpoint/2010/main" val="1659740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No Background">
    <p:bg>
      <p:bgPr>
        <a:solidFill>
          <a:schemeClr val="bg1"/>
        </a:solidFill>
        <a:effectLst/>
      </p:bgPr>
    </p:bg>
    <p:spTree>
      <p:nvGrpSpPr>
        <p:cNvPr id="1" name=""/>
        <p:cNvGrpSpPr/>
        <p:nvPr/>
      </p:nvGrpSpPr>
      <p:grpSpPr>
        <a:xfrm>
          <a:off x="0" y="0"/>
          <a:ext cx="0" cy="0"/>
          <a:chOff x="0" y="0"/>
          <a:chExt cx="0" cy="0"/>
        </a:xfrm>
      </p:grpSpPr>
      <p:grpSp>
        <p:nvGrpSpPr>
          <p:cNvPr id="15" name="Group 14"/>
          <p:cNvGrpSpPr/>
          <p:nvPr/>
        </p:nvGrpSpPr>
        <p:grpSpPr>
          <a:xfrm>
            <a:off x="0" y="-1"/>
            <a:ext cx="12192000" cy="6858001"/>
            <a:chOff x="0" y="-1"/>
            <a:chExt cx="12192000" cy="6858001"/>
          </a:xfrm>
        </p:grpSpPr>
        <p:sp>
          <p:nvSpPr>
            <p:cNvPr id="7" name="Rectangle 6"/>
            <p:cNvSpPr/>
            <p:nvPr/>
          </p:nvSpPr>
          <p:spPr>
            <a:xfrm>
              <a:off x="0" y="-1"/>
              <a:ext cx="12192000" cy="263525"/>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0" y="6265405"/>
              <a:ext cx="12192000" cy="592595"/>
              <a:chOff x="0" y="6265405"/>
              <a:chExt cx="12192000" cy="592595"/>
            </a:xfrm>
          </p:grpSpPr>
          <p:sp>
            <p:nvSpPr>
              <p:cNvPr id="8" name="Rectangle 7"/>
              <p:cNvSpPr/>
              <p:nvPr/>
            </p:nvSpPr>
            <p:spPr>
              <a:xfrm>
                <a:off x="0" y="6448302"/>
                <a:ext cx="12192000" cy="409698"/>
              </a:xfrm>
              <a:prstGeom prst="rect">
                <a:avLst/>
              </a:prstGeom>
              <a:solidFill>
                <a:schemeClr val="tx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5499" y="6265405"/>
                <a:ext cx="12181002" cy="181890"/>
                <a:chOff x="8102" y="4799076"/>
                <a:chExt cx="12181002" cy="489204"/>
              </a:xfrm>
            </p:grpSpPr>
            <p:sp>
              <p:nvSpPr>
                <p:cNvPr id="9" name="Rectangle 8"/>
                <p:cNvSpPr/>
                <p:nvPr/>
              </p:nvSpPr>
              <p:spPr>
                <a:xfrm>
                  <a:off x="8102" y="4799076"/>
                  <a:ext cx="3044952" cy="487679"/>
                </a:xfrm>
                <a:prstGeom prst="rect">
                  <a:avLst/>
                </a:prstGeom>
                <a:solidFill>
                  <a:srgbClr val="016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39173" y="4800600"/>
                  <a:ext cx="3044952" cy="487680"/>
                </a:xfrm>
                <a:prstGeom prst="rect">
                  <a:avLst/>
                </a:prstGeom>
                <a:solidFill>
                  <a:srgbClr val="00A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84125" y="4799076"/>
                  <a:ext cx="3059875" cy="487680"/>
                </a:xfrm>
                <a:prstGeom prst="rect">
                  <a:avLst/>
                </a:prstGeom>
                <a:solidFill>
                  <a:srgbClr val="7F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130119" y="4799076"/>
                  <a:ext cx="3058985" cy="487679"/>
                </a:xfrm>
                <a:prstGeom prst="rect">
                  <a:avLst/>
                </a:prstGeom>
                <a:solidFill>
                  <a:srgbClr val="F9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28600" indent="-228600">
              <a:buClr>
                <a:srgbClr val="016AAF"/>
              </a:buClr>
              <a:buFont typeface="Wingdings" charset="2"/>
              <a:buChar char="§"/>
              <a:defRPr/>
            </a:lvl1pPr>
            <a:lvl2pPr marL="685800" indent="-228600">
              <a:buClr>
                <a:srgbClr val="00A750"/>
              </a:buClr>
              <a:buFont typeface="Wingdings" charset="2"/>
              <a:buChar char="§"/>
              <a:defRPr/>
            </a:lvl2pPr>
            <a:lvl3pPr marL="1143000" indent="-228600">
              <a:buFont typeface="Wingdings" charset="2"/>
              <a:buChar char="§"/>
              <a:defRPr/>
            </a:lvl3pPr>
            <a:lvl4pPr marL="1600200" indent="-228600">
              <a:buClr>
                <a:srgbClr val="7F4098"/>
              </a:buClr>
              <a:buFont typeface="Wingdings" charset="2"/>
              <a:buChar char="§"/>
              <a:defRPr/>
            </a:lvl4pPr>
            <a:lvl5pPr marL="2057400" indent="-228600">
              <a:buClr>
                <a:srgbClr val="F9921D"/>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077256" y="6446728"/>
            <a:ext cx="4114800" cy="365125"/>
          </a:xfrm>
        </p:spPr>
        <p:txBody>
          <a:bodyPr/>
          <a:lstStyle/>
          <a:p>
            <a:pPr>
              <a:defRPr/>
            </a:pPr>
            <a:r>
              <a:rPr lang="en-US" altLang="en-US"/>
              <a:t>© LBL Strategies. All Rights Reserved.</a:t>
            </a:r>
          </a:p>
        </p:txBody>
      </p:sp>
      <p:sp>
        <p:nvSpPr>
          <p:cNvPr id="18" name="TextBox 17"/>
          <p:cNvSpPr txBox="1"/>
          <p:nvPr/>
        </p:nvSpPr>
        <p:spPr>
          <a:xfrm>
            <a:off x="838200" y="6412333"/>
            <a:ext cx="1968500" cy="369332"/>
          </a:xfrm>
          <a:prstGeom prst="rect">
            <a:avLst/>
          </a:prstGeom>
          <a:noFill/>
        </p:spPr>
        <p:txBody>
          <a:bodyPr wrap="square" rtlCol="0">
            <a:spAutoFit/>
          </a:bodyPr>
          <a:lstStyle/>
          <a:p>
            <a:pPr algn="l"/>
            <a:r>
              <a:rPr lang="en-US" dirty="0" err="1">
                <a:solidFill>
                  <a:schemeClr val="bg2"/>
                </a:solidFill>
              </a:rPr>
              <a:t>LBLStrategies.com</a:t>
            </a:r>
            <a:endParaRPr lang="en-US" dirty="0">
              <a:solidFill>
                <a:schemeClr val="bg2"/>
              </a:solidFill>
            </a:endParaRPr>
          </a:p>
        </p:txBody>
      </p:sp>
      <p:sp>
        <p:nvSpPr>
          <p:cNvPr id="17" name="Slide Number Placeholder 3"/>
          <p:cNvSpPr>
            <a:spLocks noGrp="1"/>
          </p:cNvSpPr>
          <p:nvPr>
            <p:ph type="sldNum" sz="quarter" idx="4"/>
          </p:nvPr>
        </p:nvSpPr>
        <p:spPr>
          <a:xfrm>
            <a:off x="4724400" y="6491513"/>
            <a:ext cx="2743200" cy="365125"/>
          </a:xfrm>
          <a:prstGeom prst="rect">
            <a:avLst/>
          </a:prstGeom>
        </p:spPr>
        <p:txBody>
          <a:bodyPr vert="horz" lIns="91440" tIns="45720" rIns="91440" bIns="45720" rtlCol="0" anchor="ctr"/>
          <a:lstStyle>
            <a:lvl1pPr algn="ctr">
              <a:defRPr sz="1400">
                <a:solidFill>
                  <a:schemeClr val="tx1">
                    <a:tint val="75000"/>
                  </a:schemeClr>
                </a:solidFill>
                <a:latin typeface="Arial Black" panose="020B0A04020102020204" pitchFamily="34" charset="0"/>
              </a:defRPr>
            </a:lvl1pPr>
          </a:lstStyle>
          <a:p>
            <a:fld id="{5885B58E-D970-664C-B93D-84E3ABD022AB}" type="slidenum">
              <a:rPr lang="en-US" smtClean="0"/>
              <a:pPr/>
              <a:t>‹#›</a:t>
            </a:fld>
            <a:endParaRPr lang="en-US"/>
          </a:p>
        </p:txBody>
      </p:sp>
    </p:spTree>
    <p:extLst>
      <p:ext uri="{BB962C8B-B14F-4D97-AF65-F5344CB8AC3E}">
        <p14:creationId xmlns:p14="http://schemas.microsoft.com/office/powerpoint/2010/main" val="3559718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With Background">
    <p:bg>
      <p:bgPr>
        <a:blipFill dpi="0" rotWithShape="1">
          <a:blip r:embed="rId2">
            <a:alphaModFix amt="15000"/>
            <a:lum/>
          </a:blip>
          <a:srcRect/>
          <a:stretch>
            <a:fillRect t="-17000" b="-17000"/>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0" y="-1"/>
            <a:ext cx="12192000" cy="6858001"/>
            <a:chOff x="0" y="-1"/>
            <a:chExt cx="12192000" cy="6858001"/>
          </a:xfrm>
        </p:grpSpPr>
        <p:sp>
          <p:nvSpPr>
            <p:cNvPr id="7" name="Rectangle 6"/>
            <p:cNvSpPr/>
            <p:nvPr/>
          </p:nvSpPr>
          <p:spPr>
            <a:xfrm>
              <a:off x="0" y="-1"/>
              <a:ext cx="12192000" cy="263525"/>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0" y="6265405"/>
              <a:ext cx="12192000" cy="592595"/>
              <a:chOff x="0" y="6265405"/>
              <a:chExt cx="12192000" cy="592595"/>
            </a:xfrm>
          </p:grpSpPr>
          <p:sp>
            <p:nvSpPr>
              <p:cNvPr id="8" name="Rectangle 7"/>
              <p:cNvSpPr/>
              <p:nvPr/>
            </p:nvSpPr>
            <p:spPr>
              <a:xfrm>
                <a:off x="0" y="6448302"/>
                <a:ext cx="12192000" cy="409698"/>
              </a:xfrm>
              <a:prstGeom prst="rect">
                <a:avLst/>
              </a:prstGeom>
              <a:solidFill>
                <a:schemeClr val="tx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5499" y="6265405"/>
                <a:ext cx="12181002" cy="181890"/>
                <a:chOff x="8102" y="4799076"/>
                <a:chExt cx="12181002" cy="489204"/>
              </a:xfrm>
            </p:grpSpPr>
            <p:sp>
              <p:nvSpPr>
                <p:cNvPr id="9" name="Rectangle 8"/>
                <p:cNvSpPr/>
                <p:nvPr/>
              </p:nvSpPr>
              <p:spPr>
                <a:xfrm>
                  <a:off x="8102" y="4799076"/>
                  <a:ext cx="3044952" cy="487679"/>
                </a:xfrm>
                <a:prstGeom prst="rect">
                  <a:avLst/>
                </a:prstGeom>
                <a:solidFill>
                  <a:srgbClr val="016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39173" y="4800600"/>
                  <a:ext cx="3044952" cy="487680"/>
                </a:xfrm>
                <a:prstGeom prst="rect">
                  <a:avLst/>
                </a:prstGeom>
                <a:solidFill>
                  <a:srgbClr val="00A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84125" y="4799076"/>
                  <a:ext cx="3059875" cy="487680"/>
                </a:xfrm>
                <a:prstGeom prst="rect">
                  <a:avLst/>
                </a:prstGeom>
                <a:solidFill>
                  <a:srgbClr val="7F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130119" y="4799076"/>
                  <a:ext cx="3058985" cy="487679"/>
                </a:xfrm>
                <a:prstGeom prst="rect">
                  <a:avLst/>
                </a:prstGeom>
                <a:solidFill>
                  <a:srgbClr val="F9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28600" indent="-228600">
              <a:buClr>
                <a:srgbClr val="016AAF"/>
              </a:buClr>
              <a:buFont typeface="Wingdings" charset="2"/>
              <a:buChar char="§"/>
              <a:defRPr/>
            </a:lvl1pPr>
            <a:lvl2pPr marL="685800" indent="-228600">
              <a:buClr>
                <a:srgbClr val="00A750"/>
              </a:buClr>
              <a:buFont typeface="Wingdings" charset="2"/>
              <a:buChar char="§"/>
              <a:defRPr/>
            </a:lvl2pPr>
            <a:lvl3pPr marL="1143000" indent="-228600">
              <a:buFont typeface="Wingdings" charset="2"/>
              <a:buChar char="§"/>
              <a:defRPr/>
            </a:lvl3pPr>
            <a:lvl4pPr marL="1600200" indent="-228600">
              <a:buClr>
                <a:srgbClr val="7F4098"/>
              </a:buClr>
              <a:buFont typeface="Wingdings" charset="2"/>
              <a:buChar char="§"/>
              <a:defRPr/>
            </a:lvl4pPr>
            <a:lvl5pPr marL="2057400" indent="-228600">
              <a:buClr>
                <a:srgbClr val="F9921D"/>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073997" y="6443841"/>
            <a:ext cx="4114800" cy="365125"/>
          </a:xfrm>
        </p:spPr>
        <p:txBody>
          <a:bodyPr/>
          <a:lstStyle/>
          <a:p>
            <a:pPr>
              <a:defRPr/>
            </a:pPr>
            <a:r>
              <a:rPr lang="en-US" altLang="en-US"/>
              <a:t>© LBL Strategies. All Rights Reserved.</a:t>
            </a:r>
          </a:p>
        </p:txBody>
      </p:sp>
      <p:sp>
        <p:nvSpPr>
          <p:cNvPr id="18" name="TextBox 17"/>
          <p:cNvSpPr txBox="1"/>
          <p:nvPr/>
        </p:nvSpPr>
        <p:spPr>
          <a:xfrm>
            <a:off x="838200" y="6412333"/>
            <a:ext cx="1968500" cy="369332"/>
          </a:xfrm>
          <a:prstGeom prst="rect">
            <a:avLst/>
          </a:prstGeom>
          <a:noFill/>
        </p:spPr>
        <p:txBody>
          <a:bodyPr wrap="square" rtlCol="0">
            <a:spAutoFit/>
          </a:bodyPr>
          <a:lstStyle/>
          <a:p>
            <a:pPr algn="l"/>
            <a:r>
              <a:rPr lang="en-US" dirty="0" err="1">
                <a:solidFill>
                  <a:schemeClr val="bg2"/>
                </a:solidFill>
              </a:rPr>
              <a:t>LBLStrategies.com</a:t>
            </a:r>
            <a:endParaRPr lang="en-US" dirty="0">
              <a:solidFill>
                <a:schemeClr val="bg2"/>
              </a:solidFill>
            </a:endParaRPr>
          </a:p>
        </p:txBody>
      </p:sp>
      <p:sp>
        <p:nvSpPr>
          <p:cNvPr id="17" name="Slide Number Placeholder 3"/>
          <p:cNvSpPr>
            <a:spLocks noGrp="1"/>
          </p:cNvSpPr>
          <p:nvPr>
            <p:ph type="sldNum" sz="quarter" idx="4"/>
          </p:nvPr>
        </p:nvSpPr>
        <p:spPr>
          <a:xfrm>
            <a:off x="4724400" y="6491513"/>
            <a:ext cx="2743200" cy="365125"/>
          </a:xfrm>
          <a:prstGeom prst="rect">
            <a:avLst/>
          </a:prstGeom>
        </p:spPr>
        <p:txBody>
          <a:bodyPr vert="horz" lIns="91440" tIns="45720" rIns="91440" bIns="45720" rtlCol="0" anchor="ctr"/>
          <a:lstStyle>
            <a:lvl1pPr algn="ctr">
              <a:defRPr sz="1400">
                <a:solidFill>
                  <a:schemeClr val="tx1">
                    <a:tint val="75000"/>
                  </a:schemeClr>
                </a:solidFill>
                <a:latin typeface="Arial Black" panose="020B0A04020102020204" pitchFamily="34" charset="0"/>
              </a:defRPr>
            </a:lvl1pPr>
          </a:lstStyle>
          <a:p>
            <a:fld id="{5885B58E-D970-664C-B93D-84E3ABD022AB}" type="slidenum">
              <a:rPr lang="en-US" smtClean="0"/>
              <a:pPr/>
              <a:t>‹#›</a:t>
            </a:fld>
            <a:endParaRPr lang="en-US"/>
          </a:p>
        </p:txBody>
      </p:sp>
    </p:spTree>
    <p:extLst>
      <p:ext uri="{BB962C8B-B14F-4D97-AF65-F5344CB8AC3E}">
        <p14:creationId xmlns:p14="http://schemas.microsoft.com/office/powerpoint/2010/main" val="830184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Footer Placeholder 6"/>
          <p:cNvSpPr>
            <a:spLocks noGrp="1"/>
          </p:cNvSpPr>
          <p:nvPr>
            <p:ph type="ftr" sz="quarter" idx="10"/>
          </p:nvPr>
        </p:nvSpPr>
        <p:spPr/>
        <p:txBody>
          <a:bodyPr/>
          <a:lstStyle/>
          <a:p>
            <a:pPr>
              <a:defRPr/>
            </a:pPr>
            <a:r>
              <a:rPr lang="en-US" altLang="en-US"/>
              <a:t>© LBL Strategies. All Rights Reserved.</a:t>
            </a:r>
          </a:p>
        </p:txBody>
      </p:sp>
      <p:sp>
        <p:nvSpPr>
          <p:cNvPr id="8" name="Slide Number Placeholder 3"/>
          <p:cNvSpPr>
            <a:spLocks noGrp="1"/>
          </p:cNvSpPr>
          <p:nvPr>
            <p:ph type="sldNum" sz="quarter" idx="4"/>
          </p:nvPr>
        </p:nvSpPr>
        <p:spPr>
          <a:xfrm>
            <a:off x="4724400" y="6491513"/>
            <a:ext cx="2743200" cy="365125"/>
          </a:xfrm>
          <a:prstGeom prst="rect">
            <a:avLst/>
          </a:prstGeom>
        </p:spPr>
        <p:txBody>
          <a:bodyPr vert="horz" lIns="91440" tIns="45720" rIns="91440" bIns="45720" rtlCol="0" anchor="ctr"/>
          <a:lstStyle>
            <a:lvl1pPr algn="ctr">
              <a:defRPr sz="1400">
                <a:solidFill>
                  <a:schemeClr val="tx1">
                    <a:tint val="75000"/>
                  </a:schemeClr>
                </a:solidFill>
                <a:latin typeface="Arial Black" panose="020B0A04020102020204" pitchFamily="34" charset="0"/>
              </a:defRPr>
            </a:lvl1pPr>
          </a:lstStyle>
          <a:p>
            <a:fld id="{5885B58E-D970-664C-B93D-84E3ABD022AB}" type="slidenum">
              <a:rPr lang="en-US" smtClean="0"/>
              <a:pPr/>
              <a:t>‹#›</a:t>
            </a:fld>
            <a:endParaRPr lang="en-US"/>
          </a:p>
        </p:txBody>
      </p:sp>
    </p:spTree>
    <p:extLst>
      <p:ext uri="{BB962C8B-B14F-4D97-AF65-F5344CB8AC3E}">
        <p14:creationId xmlns:p14="http://schemas.microsoft.com/office/powerpoint/2010/main" val="657215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pPr>
              <a:defRPr/>
            </a:pPr>
            <a:r>
              <a:rPr lang="en-US" altLang="en-US"/>
              <a:t>© LBL Strategies. All Rights Reserved.</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BBC4D33-868E-7F47-A733-C04406292185}" type="slidenum">
              <a:rPr lang="en-US" smtClean="0"/>
              <a:pPr/>
              <a:t>‹#›</a:t>
            </a:fld>
            <a:endParaRPr lang="en-US"/>
          </a:p>
        </p:txBody>
      </p:sp>
      <p:sp>
        <p:nvSpPr>
          <p:cNvPr id="8" name="Slide Number Placeholder 3"/>
          <p:cNvSpPr txBox="1">
            <a:spLocks/>
          </p:cNvSpPr>
          <p:nvPr/>
        </p:nvSpPr>
        <p:spPr>
          <a:xfrm>
            <a:off x="4724400" y="6491513"/>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2A6650-C51F-4DDD-841F-33D18A9B0543}" type="slidenum">
              <a:rPr lang="en-US" smtClean="0"/>
              <a:pPr/>
              <a:t>‹#›</a:t>
            </a:fld>
            <a:endParaRPr lang="en-US" dirty="0"/>
          </a:p>
        </p:txBody>
      </p:sp>
    </p:spTree>
    <p:extLst>
      <p:ext uri="{BB962C8B-B14F-4D97-AF65-F5344CB8AC3E}">
        <p14:creationId xmlns:p14="http://schemas.microsoft.com/office/powerpoint/2010/main" val="3261153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pPr>
              <a:defRPr/>
            </a:pPr>
            <a:r>
              <a:rPr lang="en-US" altLang="en-US"/>
              <a:t>© LBL Strategies. All Rights Reserved.</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2C21637-1EA9-0B48-845A-1BD931C4EE40}" type="slidenum">
              <a:rPr lang="en-US" smtClean="0"/>
              <a:pPr/>
              <a:t>‹#›</a:t>
            </a:fld>
            <a:endParaRPr lang="en-US"/>
          </a:p>
        </p:txBody>
      </p:sp>
      <p:sp>
        <p:nvSpPr>
          <p:cNvPr id="10" name="Slide Number Placeholder 3"/>
          <p:cNvSpPr txBox="1">
            <a:spLocks/>
          </p:cNvSpPr>
          <p:nvPr/>
        </p:nvSpPr>
        <p:spPr>
          <a:xfrm>
            <a:off x="4724400" y="6491513"/>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2A6650-C51F-4DDD-841F-33D18A9B0543}" type="slidenum">
              <a:rPr lang="en-US" smtClean="0"/>
              <a:pPr/>
              <a:t>‹#›</a:t>
            </a:fld>
            <a:endParaRPr lang="en-US" dirty="0"/>
          </a:p>
        </p:txBody>
      </p:sp>
    </p:spTree>
    <p:extLst>
      <p:ext uri="{BB962C8B-B14F-4D97-AF65-F5344CB8AC3E}">
        <p14:creationId xmlns:p14="http://schemas.microsoft.com/office/powerpoint/2010/main" val="3765863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Transition With Backgroun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0" y="-1"/>
            <a:ext cx="12198224" cy="6858001"/>
            <a:chOff x="0" y="-1"/>
            <a:chExt cx="12198224" cy="6858001"/>
          </a:xfrm>
        </p:grpSpPr>
        <p:sp>
          <p:nvSpPr>
            <p:cNvPr id="8" name="Rectangle 7"/>
            <p:cNvSpPr/>
            <p:nvPr/>
          </p:nvSpPr>
          <p:spPr>
            <a:xfrm>
              <a:off x="0" y="-1"/>
              <a:ext cx="12192000" cy="263525"/>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0" y="6265405"/>
              <a:ext cx="12198224" cy="592595"/>
              <a:chOff x="0" y="6265405"/>
              <a:chExt cx="12198224" cy="592595"/>
            </a:xfrm>
          </p:grpSpPr>
          <p:sp>
            <p:nvSpPr>
              <p:cNvPr id="10" name="Rectangle 9"/>
              <p:cNvSpPr/>
              <p:nvPr/>
            </p:nvSpPr>
            <p:spPr>
              <a:xfrm>
                <a:off x="0" y="6448302"/>
                <a:ext cx="12192000" cy="409698"/>
              </a:xfrm>
              <a:prstGeom prst="rect">
                <a:avLst/>
              </a:prstGeom>
              <a:solidFill>
                <a:schemeClr val="tx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5499" y="6265405"/>
                <a:ext cx="12192725" cy="181890"/>
                <a:chOff x="8102" y="4799076"/>
                <a:chExt cx="12192725" cy="489204"/>
              </a:xfrm>
            </p:grpSpPr>
            <p:sp>
              <p:nvSpPr>
                <p:cNvPr id="12" name="Rectangle 11"/>
                <p:cNvSpPr/>
                <p:nvPr/>
              </p:nvSpPr>
              <p:spPr>
                <a:xfrm>
                  <a:off x="8102" y="4799076"/>
                  <a:ext cx="3044952" cy="487679"/>
                </a:xfrm>
                <a:prstGeom prst="rect">
                  <a:avLst/>
                </a:prstGeom>
                <a:solidFill>
                  <a:srgbClr val="016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039173" y="4800600"/>
                  <a:ext cx="3044952" cy="487680"/>
                </a:xfrm>
                <a:prstGeom prst="rect">
                  <a:avLst/>
                </a:prstGeom>
                <a:solidFill>
                  <a:srgbClr val="00A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84125" y="4799076"/>
                  <a:ext cx="3059875" cy="487680"/>
                </a:xfrm>
                <a:prstGeom prst="rect">
                  <a:avLst/>
                </a:prstGeom>
                <a:solidFill>
                  <a:srgbClr val="7F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41842" y="4799076"/>
                  <a:ext cx="3058985" cy="487680"/>
                </a:xfrm>
                <a:prstGeom prst="rect">
                  <a:avLst/>
                </a:prstGeom>
                <a:solidFill>
                  <a:srgbClr val="F9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Title 1"/>
          <p:cNvSpPr>
            <a:spLocks noGrp="1"/>
          </p:cNvSpPr>
          <p:nvPr>
            <p:ph type="title"/>
          </p:nvPr>
        </p:nvSpPr>
        <p:spPr>
          <a:xfrm>
            <a:off x="953193" y="1144358"/>
            <a:ext cx="10515600" cy="1325563"/>
          </a:xfrm>
        </p:spPr>
        <p:txBody>
          <a:bodyPr/>
          <a:lstStyle>
            <a:lvl1pPr algn="ctr">
              <a:defRPr>
                <a:solidFill>
                  <a:schemeClr val="bg1"/>
                </a:solidFill>
              </a:defRPr>
            </a:lvl1pPr>
          </a:lstStyle>
          <a:p>
            <a:r>
              <a:rPr lang="en-US"/>
              <a:t>Click to edit Master title style</a:t>
            </a:r>
          </a:p>
        </p:txBody>
      </p:sp>
      <p:sp>
        <p:nvSpPr>
          <p:cNvPr id="4" name="Footer Placeholder 3"/>
          <p:cNvSpPr>
            <a:spLocks noGrp="1"/>
          </p:cNvSpPr>
          <p:nvPr>
            <p:ph type="ftr" sz="quarter" idx="11"/>
          </p:nvPr>
        </p:nvSpPr>
        <p:spPr>
          <a:xfrm>
            <a:off x="8079440" y="6449113"/>
            <a:ext cx="4114800" cy="365125"/>
          </a:xfrm>
        </p:spPr>
        <p:txBody>
          <a:bodyPr/>
          <a:lstStyle/>
          <a:p>
            <a:pPr>
              <a:defRPr/>
            </a:pPr>
            <a:r>
              <a:rPr lang="en-US" altLang="en-US"/>
              <a:t>© LBL Strategies. All Rights Reserved.</a:t>
            </a:r>
          </a:p>
        </p:txBody>
      </p:sp>
      <p:sp>
        <p:nvSpPr>
          <p:cNvPr id="18" name="TextBox 17"/>
          <p:cNvSpPr txBox="1"/>
          <p:nvPr/>
        </p:nvSpPr>
        <p:spPr>
          <a:xfrm>
            <a:off x="838200" y="6412333"/>
            <a:ext cx="1968500" cy="369332"/>
          </a:xfrm>
          <a:prstGeom prst="rect">
            <a:avLst/>
          </a:prstGeom>
          <a:noFill/>
        </p:spPr>
        <p:txBody>
          <a:bodyPr wrap="square" rtlCol="0">
            <a:spAutoFit/>
          </a:bodyPr>
          <a:lstStyle/>
          <a:p>
            <a:pPr algn="l"/>
            <a:r>
              <a:rPr lang="en-US" dirty="0" err="1">
                <a:solidFill>
                  <a:schemeClr val="bg2"/>
                </a:solidFill>
              </a:rPr>
              <a:t>LBLStrategies.com</a:t>
            </a:r>
            <a:endParaRPr lang="en-US" dirty="0">
              <a:solidFill>
                <a:schemeClr val="bg2"/>
              </a:solidFill>
            </a:endParaRPr>
          </a:p>
        </p:txBody>
      </p:sp>
      <p:sp>
        <p:nvSpPr>
          <p:cNvPr id="20" name="Slide Number Placeholder 3"/>
          <p:cNvSpPr>
            <a:spLocks noGrp="1"/>
          </p:cNvSpPr>
          <p:nvPr>
            <p:ph type="sldNum" sz="quarter" idx="4"/>
          </p:nvPr>
        </p:nvSpPr>
        <p:spPr>
          <a:xfrm>
            <a:off x="4724400" y="6491513"/>
            <a:ext cx="2743200" cy="365125"/>
          </a:xfrm>
          <a:prstGeom prst="rect">
            <a:avLst/>
          </a:prstGeom>
        </p:spPr>
        <p:txBody>
          <a:bodyPr vert="horz" lIns="91440" tIns="45720" rIns="91440" bIns="45720" rtlCol="0" anchor="ctr"/>
          <a:lstStyle>
            <a:lvl1pPr algn="ctr">
              <a:defRPr sz="1400">
                <a:solidFill>
                  <a:schemeClr val="tx1">
                    <a:tint val="75000"/>
                  </a:schemeClr>
                </a:solidFill>
                <a:latin typeface="Arial Black" panose="020B0A04020102020204" pitchFamily="34" charset="0"/>
              </a:defRPr>
            </a:lvl1pPr>
          </a:lstStyle>
          <a:p>
            <a:fld id="{5885B58E-D970-664C-B93D-84E3ABD022AB}" type="slidenum">
              <a:rPr lang="en-US" smtClean="0"/>
              <a:pPr/>
              <a:t>‹#›</a:t>
            </a:fld>
            <a:endParaRPr lang="en-US"/>
          </a:p>
        </p:txBody>
      </p:sp>
    </p:spTree>
    <p:extLst>
      <p:ext uri="{BB962C8B-B14F-4D97-AF65-F5344CB8AC3E}">
        <p14:creationId xmlns:p14="http://schemas.microsoft.com/office/powerpoint/2010/main" val="3438339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Light Background">
    <p:bg>
      <p:bgPr>
        <a:blipFill dpi="0" rotWithShape="1">
          <a:blip r:embed="rId2">
            <a:alphaModFix amt="15000"/>
            <a:lum/>
          </a:blip>
          <a:srcRect/>
          <a:stretch>
            <a:fillRect t="-17000" b="-17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0" y="-1"/>
            <a:ext cx="12198224" cy="6858001"/>
            <a:chOff x="0" y="-1"/>
            <a:chExt cx="12198224" cy="6858001"/>
          </a:xfrm>
        </p:grpSpPr>
        <p:sp>
          <p:nvSpPr>
            <p:cNvPr id="6" name="Rectangle 5"/>
            <p:cNvSpPr/>
            <p:nvPr/>
          </p:nvSpPr>
          <p:spPr>
            <a:xfrm>
              <a:off x="0" y="-1"/>
              <a:ext cx="12192000" cy="263525"/>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0" y="6265405"/>
              <a:ext cx="12198224" cy="592595"/>
              <a:chOff x="0" y="6265405"/>
              <a:chExt cx="12198224" cy="592595"/>
            </a:xfrm>
          </p:grpSpPr>
          <p:sp>
            <p:nvSpPr>
              <p:cNvPr id="8" name="Rectangle 7"/>
              <p:cNvSpPr/>
              <p:nvPr/>
            </p:nvSpPr>
            <p:spPr>
              <a:xfrm>
                <a:off x="0" y="6448302"/>
                <a:ext cx="12192000" cy="409698"/>
              </a:xfrm>
              <a:prstGeom prst="rect">
                <a:avLst/>
              </a:prstGeom>
              <a:solidFill>
                <a:schemeClr val="tx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5499" y="6265405"/>
                <a:ext cx="12192725" cy="181890"/>
                <a:chOff x="8102" y="4799076"/>
                <a:chExt cx="12192725" cy="489204"/>
              </a:xfrm>
            </p:grpSpPr>
            <p:sp>
              <p:nvSpPr>
                <p:cNvPr id="10" name="Rectangle 9"/>
                <p:cNvSpPr/>
                <p:nvPr/>
              </p:nvSpPr>
              <p:spPr>
                <a:xfrm>
                  <a:off x="8102" y="4799076"/>
                  <a:ext cx="3044952" cy="487679"/>
                </a:xfrm>
                <a:prstGeom prst="rect">
                  <a:avLst/>
                </a:prstGeom>
                <a:solidFill>
                  <a:srgbClr val="016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39173" y="4800600"/>
                  <a:ext cx="3044952" cy="487680"/>
                </a:xfrm>
                <a:prstGeom prst="rect">
                  <a:avLst/>
                </a:prstGeom>
                <a:solidFill>
                  <a:srgbClr val="00A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84125" y="4799076"/>
                  <a:ext cx="3059875" cy="487680"/>
                </a:xfrm>
                <a:prstGeom prst="rect">
                  <a:avLst/>
                </a:prstGeom>
                <a:solidFill>
                  <a:srgbClr val="7F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141842" y="4799076"/>
                  <a:ext cx="3058985" cy="487680"/>
                </a:xfrm>
                <a:prstGeom prst="rect">
                  <a:avLst/>
                </a:prstGeom>
                <a:solidFill>
                  <a:srgbClr val="F9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 name="Footer Placeholder 2"/>
          <p:cNvSpPr>
            <a:spLocks noGrp="1"/>
          </p:cNvSpPr>
          <p:nvPr>
            <p:ph type="ftr" sz="quarter" idx="11"/>
          </p:nvPr>
        </p:nvSpPr>
        <p:spPr>
          <a:xfrm>
            <a:off x="8074742" y="6446728"/>
            <a:ext cx="4114800" cy="365125"/>
          </a:xfrm>
        </p:spPr>
        <p:txBody>
          <a:bodyPr/>
          <a:lstStyle/>
          <a:p>
            <a:pPr>
              <a:defRPr/>
            </a:pPr>
            <a:r>
              <a:rPr lang="en-US" altLang="en-US"/>
              <a:t>© LBL Strategies. All Rights Reserved.</a:t>
            </a:r>
          </a:p>
        </p:txBody>
      </p:sp>
      <p:sp>
        <p:nvSpPr>
          <p:cNvPr id="16" name="TextBox 15"/>
          <p:cNvSpPr txBox="1"/>
          <p:nvPr/>
        </p:nvSpPr>
        <p:spPr>
          <a:xfrm>
            <a:off x="838200" y="6412333"/>
            <a:ext cx="1968500" cy="369332"/>
          </a:xfrm>
          <a:prstGeom prst="rect">
            <a:avLst/>
          </a:prstGeom>
          <a:noFill/>
        </p:spPr>
        <p:txBody>
          <a:bodyPr wrap="square" rtlCol="0">
            <a:spAutoFit/>
          </a:bodyPr>
          <a:lstStyle/>
          <a:p>
            <a:pPr algn="l"/>
            <a:r>
              <a:rPr lang="en-US" dirty="0" err="1">
                <a:solidFill>
                  <a:schemeClr val="bg2"/>
                </a:solidFill>
              </a:rPr>
              <a:t>LBLStrategies.com</a:t>
            </a:r>
            <a:endParaRPr lang="en-US" dirty="0">
              <a:solidFill>
                <a:schemeClr val="bg2"/>
              </a:solidFill>
            </a:endParaRPr>
          </a:p>
        </p:txBody>
      </p:sp>
      <p:sp>
        <p:nvSpPr>
          <p:cNvPr id="15" name="Slide Number Placeholder 3"/>
          <p:cNvSpPr>
            <a:spLocks noGrp="1"/>
          </p:cNvSpPr>
          <p:nvPr>
            <p:ph type="sldNum" sz="quarter" idx="4"/>
          </p:nvPr>
        </p:nvSpPr>
        <p:spPr>
          <a:xfrm>
            <a:off x="4724400" y="6491513"/>
            <a:ext cx="2743200" cy="365125"/>
          </a:xfrm>
          <a:prstGeom prst="rect">
            <a:avLst/>
          </a:prstGeom>
        </p:spPr>
        <p:txBody>
          <a:bodyPr vert="horz" lIns="91440" tIns="45720" rIns="91440" bIns="45720" rtlCol="0" anchor="ctr"/>
          <a:lstStyle>
            <a:lvl1pPr algn="ctr">
              <a:defRPr sz="1400">
                <a:solidFill>
                  <a:schemeClr val="tx1">
                    <a:tint val="75000"/>
                  </a:schemeClr>
                </a:solidFill>
                <a:latin typeface="Arial Black" panose="020B0A04020102020204" pitchFamily="34" charset="0"/>
              </a:defRPr>
            </a:lvl1pPr>
          </a:lstStyle>
          <a:p>
            <a:fld id="{5885B58E-D970-664C-B93D-84E3ABD022AB}" type="slidenum">
              <a:rPr lang="en-US" smtClean="0"/>
              <a:pPr/>
              <a:t>‹#›</a:t>
            </a:fld>
            <a:endParaRPr lang="en-US"/>
          </a:p>
        </p:txBody>
      </p:sp>
    </p:spTree>
    <p:extLst>
      <p:ext uri="{BB962C8B-B14F-4D97-AF65-F5344CB8AC3E}">
        <p14:creationId xmlns:p14="http://schemas.microsoft.com/office/powerpoint/2010/main" val="2001262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pPr>
              <a:defRPr/>
            </a:pPr>
            <a:r>
              <a:rPr lang="en-US" altLang="en-US"/>
              <a:t>© LBL Strategies. All Rights Reserved.</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14D97E-3429-5E44-B485-D4A83C616F65}" type="slidenum">
              <a:rPr lang="en-US" smtClean="0"/>
              <a:pPr/>
              <a:t>‹#›</a:t>
            </a:fld>
            <a:endParaRPr lang="en-US"/>
          </a:p>
        </p:txBody>
      </p:sp>
    </p:spTree>
    <p:extLst>
      <p:ext uri="{BB962C8B-B14F-4D97-AF65-F5344CB8AC3E}">
        <p14:creationId xmlns:p14="http://schemas.microsoft.com/office/powerpoint/2010/main" val="3931315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077200" y="648652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ltLang="en-US"/>
              <a:t>© LBL Strategies. All Rights Reserved.</a:t>
            </a:r>
          </a:p>
        </p:txBody>
      </p:sp>
      <p:sp>
        <p:nvSpPr>
          <p:cNvPr id="4" name="Slide Number Placeholder 3"/>
          <p:cNvSpPr>
            <a:spLocks noGrp="1"/>
          </p:cNvSpPr>
          <p:nvPr>
            <p:ph type="sldNum" sz="quarter" idx="4"/>
          </p:nvPr>
        </p:nvSpPr>
        <p:spPr>
          <a:xfrm>
            <a:off x="4724400" y="6491513"/>
            <a:ext cx="2743200" cy="365125"/>
          </a:xfrm>
          <a:prstGeom prst="rect">
            <a:avLst/>
          </a:prstGeom>
        </p:spPr>
        <p:txBody>
          <a:bodyPr vert="horz" lIns="91440" tIns="45720" rIns="91440" bIns="45720" rtlCol="0" anchor="ctr"/>
          <a:lstStyle>
            <a:lvl1pPr algn="ctr">
              <a:defRPr sz="1400">
                <a:solidFill>
                  <a:schemeClr val="tx1">
                    <a:tint val="75000"/>
                  </a:schemeClr>
                </a:solidFill>
                <a:latin typeface="Arial Black" panose="020B0A04020102020204" pitchFamily="34" charset="0"/>
              </a:defRPr>
            </a:lvl1pPr>
          </a:lstStyle>
          <a:p>
            <a:fld id="{5885B58E-D970-664C-B93D-84E3ABD022AB}" type="slidenum">
              <a:rPr lang="en-US" smtClean="0"/>
              <a:pPr/>
              <a:t>‹#›</a:t>
            </a:fld>
            <a:endParaRPr lang="en-US"/>
          </a:p>
        </p:txBody>
      </p:sp>
    </p:spTree>
    <p:extLst>
      <p:ext uri="{BB962C8B-B14F-4D97-AF65-F5344CB8AC3E}">
        <p14:creationId xmlns:p14="http://schemas.microsoft.com/office/powerpoint/2010/main" val="1736141444"/>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Lst>
  <p:hf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jpeg"/><Relationship Id="rId5" Type="http://schemas.openxmlformats.org/officeDocument/2006/relationships/hyperlink" Target="http://www.eventling.com/index.php?file=certificate&amp;companyId=7" TargetMode="External"/><Relationship Id="rId4" Type="http://schemas.openxmlformats.org/officeDocument/2006/relationships/image" Target="../media/image7.jpe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gif"/><Relationship Id="rId4" Type="http://schemas.openxmlformats.org/officeDocument/2006/relationships/image" Target="../media/image13.jpe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3.jp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0.xml"/><Relationship Id="rId6" Type="http://schemas.openxmlformats.org/officeDocument/2006/relationships/image" Target="../media/image24.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633977-8A56-4AC8-86B7-F995AE1AD232}"/>
              </a:ext>
            </a:extLst>
          </p:cNvPr>
          <p:cNvSpPr/>
          <p:nvPr/>
        </p:nvSpPr>
        <p:spPr>
          <a:xfrm>
            <a:off x="0" y="4799076"/>
            <a:ext cx="12192000" cy="2058924"/>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00E4675-8497-42D4-8237-6CEDBF03240C}"/>
              </a:ext>
            </a:extLst>
          </p:cNvPr>
          <p:cNvSpPr>
            <a:spLocks noGrp="1"/>
          </p:cNvSpPr>
          <p:nvPr>
            <p:ph type="ctrTitle"/>
          </p:nvPr>
        </p:nvSpPr>
        <p:spPr>
          <a:xfrm>
            <a:off x="744766" y="4806151"/>
            <a:ext cx="7477400" cy="1393927"/>
          </a:xfrm>
        </p:spPr>
        <p:txBody>
          <a:bodyPr>
            <a:normAutofit/>
          </a:bodyPr>
          <a:lstStyle/>
          <a:p>
            <a:pPr algn="l"/>
            <a:r>
              <a:rPr lang="en-US" sz="4000" b="1" dirty="0">
                <a:solidFill>
                  <a:schemeClr val="bg1"/>
                </a:solidFill>
              </a:rPr>
              <a:t>Strategy Work Sessions</a:t>
            </a:r>
            <a:br>
              <a:rPr lang="en-US" sz="3200" dirty="0">
                <a:solidFill>
                  <a:schemeClr val="bg1"/>
                </a:solidFill>
              </a:rPr>
            </a:br>
            <a:r>
              <a:rPr lang="en-US" sz="2800" dirty="0">
                <a:solidFill>
                  <a:schemeClr val="bg1"/>
                </a:solidFill>
              </a:rPr>
              <a:t>Federal Foresight Community of Interest</a:t>
            </a:r>
            <a:endParaRPr lang="en-US" sz="3600" dirty="0">
              <a:solidFill>
                <a:schemeClr val="bg1"/>
              </a:solidFill>
            </a:endParaRPr>
          </a:p>
        </p:txBody>
      </p:sp>
      <p:pic>
        <p:nvPicPr>
          <p:cNvPr id="8" name="Picture 7" descr="A group of people sitting at a table&#10;&#10;Description generated with very high confidence">
            <a:extLst>
              <a:ext uri="{FF2B5EF4-FFF2-40B4-BE49-F238E27FC236}">
                <a16:creationId xmlns:a16="http://schemas.microsoft.com/office/drawing/2014/main" id="{638546CB-A095-44CE-BAA2-FAD88C6F7FD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26241" b="14535"/>
          <a:stretch/>
        </p:blipFill>
        <p:spPr>
          <a:xfrm>
            <a:off x="20" y="10"/>
            <a:ext cx="12191980" cy="4242125"/>
          </a:xfrm>
          <a:prstGeom prst="rect">
            <a:avLst/>
          </a:prstGeom>
        </p:spPr>
      </p:pic>
      <p:pic>
        <p:nvPicPr>
          <p:cNvPr id="23" name="Picture 22">
            <a:extLst>
              <a:ext uri="{FF2B5EF4-FFF2-40B4-BE49-F238E27FC236}">
                <a16:creationId xmlns:a16="http://schemas.microsoft.com/office/drawing/2014/main" id="{033B8AF4-E4A4-4001-91A4-5F141A0E530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46263" y="5013732"/>
            <a:ext cx="2216404" cy="828935"/>
          </a:xfrm>
          <a:prstGeom prst="rect">
            <a:avLst/>
          </a:prstGeom>
        </p:spPr>
      </p:pic>
      <p:pic>
        <p:nvPicPr>
          <p:cNvPr id="24" name="Picture 23" descr="A picture containing bottle&#10;&#10;Description generated with high confidence">
            <a:extLst>
              <a:ext uri="{FF2B5EF4-FFF2-40B4-BE49-F238E27FC236}">
                <a16:creationId xmlns:a16="http://schemas.microsoft.com/office/drawing/2014/main" id="{2D3966A0-B3A5-418A-93F4-89245AC01FE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657201" y="6061388"/>
            <a:ext cx="840337" cy="521204"/>
          </a:xfrm>
          <a:prstGeom prst="rect">
            <a:avLst/>
          </a:prstGeom>
        </p:spPr>
      </p:pic>
      <p:pic>
        <p:nvPicPr>
          <p:cNvPr id="26" name="Picture 25" descr="A close up of a sign&#10;&#10;Description generated with very high confidence">
            <a:extLst>
              <a:ext uri="{FF2B5EF4-FFF2-40B4-BE49-F238E27FC236}">
                <a16:creationId xmlns:a16="http://schemas.microsoft.com/office/drawing/2014/main" id="{D83D8C1D-ABC1-42B1-B8E6-62D4DE3148D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547082" y="6061388"/>
            <a:ext cx="1215585" cy="521204"/>
          </a:xfrm>
          <a:prstGeom prst="rect">
            <a:avLst/>
          </a:prstGeom>
        </p:spPr>
      </p:pic>
      <p:sp>
        <p:nvSpPr>
          <p:cNvPr id="27" name="Rectangle 26">
            <a:extLst>
              <a:ext uri="{FF2B5EF4-FFF2-40B4-BE49-F238E27FC236}">
                <a16:creationId xmlns:a16="http://schemas.microsoft.com/office/drawing/2014/main" id="{07D35B82-481A-42DF-A7C5-DF3D3AAB19AE}"/>
              </a:ext>
            </a:extLst>
          </p:cNvPr>
          <p:cNvSpPr/>
          <p:nvPr/>
        </p:nvSpPr>
        <p:spPr>
          <a:xfrm>
            <a:off x="-3621" y="4187176"/>
            <a:ext cx="3054096" cy="457200"/>
          </a:xfrm>
          <a:prstGeom prst="rect">
            <a:avLst/>
          </a:prstGeom>
          <a:solidFill>
            <a:srgbClr val="016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927F621-B0A5-402F-8D5A-84A363D27DEC}"/>
              </a:ext>
            </a:extLst>
          </p:cNvPr>
          <p:cNvSpPr/>
          <p:nvPr/>
        </p:nvSpPr>
        <p:spPr>
          <a:xfrm>
            <a:off x="3047265" y="4187176"/>
            <a:ext cx="3054096" cy="457200"/>
          </a:xfrm>
          <a:prstGeom prst="rect">
            <a:avLst/>
          </a:prstGeom>
          <a:solidFill>
            <a:srgbClr val="00A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F5BD2CD-99B7-410B-AF6A-F7230DF7AA7E}"/>
              </a:ext>
            </a:extLst>
          </p:cNvPr>
          <p:cNvSpPr/>
          <p:nvPr/>
        </p:nvSpPr>
        <p:spPr>
          <a:xfrm>
            <a:off x="6099048" y="4187176"/>
            <a:ext cx="3054096" cy="457200"/>
          </a:xfrm>
          <a:prstGeom prst="rect">
            <a:avLst/>
          </a:prstGeom>
          <a:solidFill>
            <a:srgbClr val="7F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AEBABC1-BAB0-4200-A4B5-94A7EC04582A}"/>
              </a:ext>
            </a:extLst>
          </p:cNvPr>
          <p:cNvSpPr/>
          <p:nvPr/>
        </p:nvSpPr>
        <p:spPr>
          <a:xfrm>
            <a:off x="9137376" y="4187176"/>
            <a:ext cx="3054096" cy="457200"/>
          </a:xfrm>
          <a:prstGeom prst="rect">
            <a:avLst/>
          </a:prstGeom>
          <a:solidFill>
            <a:srgbClr val="F9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A7C5A71-3425-4C61-9324-725E67EC5A15}"/>
              </a:ext>
            </a:extLst>
          </p:cNvPr>
          <p:cNvSpPr txBox="1"/>
          <p:nvPr/>
        </p:nvSpPr>
        <p:spPr>
          <a:xfrm>
            <a:off x="769618" y="6248796"/>
            <a:ext cx="6557783" cy="369332"/>
          </a:xfrm>
          <a:prstGeom prst="rect">
            <a:avLst/>
          </a:prstGeom>
          <a:noFill/>
        </p:spPr>
        <p:txBody>
          <a:bodyPr wrap="square" rtlCol="0">
            <a:spAutoFit/>
          </a:bodyPr>
          <a:lstStyle/>
          <a:p>
            <a:r>
              <a:rPr lang="en-US" b="1" i="1" dirty="0">
                <a:solidFill>
                  <a:schemeClr val="bg1">
                    <a:lumMod val="50000"/>
                    <a:lumOff val="50000"/>
                  </a:schemeClr>
                </a:solidFill>
              </a:rPr>
              <a:t>October 24, 2019          Speaker:</a:t>
            </a:r>
            <a:r>
              <a:rPr lang="zh-CN" altLang="en-US" b="1" i="1" dirty="0">
                <a:solidFill>
                  <a:schemeClr val="bg1">
                    <a:lumMod val="50000"/>
                    <a:lumOff val="50000"/>
                  </a:schemeClr>
                </a:solidFill>
              </a:rPr>
              <a:t> </a:t>
            </a:r>
            <a:r>
              <a:rPr lang="en-US" altLang="zh-CN" b="1" i="1" dirty="0">
                <a:solidFill>
                  <a:schemeClr val="bg1">
                    <a:lumMod val="50000"/>
                    <a:lumOff val="50000"/>
                  </a:schemeClr>
                </a:solidFill>
              </a:rPr>
              <a:t>Doug Maris</a:t>
            </a:r>
            <a:endParaRPr lang="en-US" b="1" i="1" dirty="0">
              <a:solidFill>
                <a:schemeClr val="bg1">
                  <a:lumMod val="50000"/>
                  <a:lumOff val="50000"/>
                </a:schemeClr>
              </a:solidFill>
            </a:endParaRPr>
          </a:p>
        </p:txBody>
      </p:sp>
      <p:pic>
        <p:nvPicPr>
          <p:cNvPr id="3" name="Picture 2" descr="A picture containing wheel&#10;&#10;Description automatically generated">
            <a:extLst>
              <a:ext uri="{FF2B5EF4-FFF2-40B4-BE49-F238E27FC236}">
                <a16:creationId xmlns:a16="http://schemas.microsoft.com/office/drawing/2014/main" id="{FD13E390-B371-4DDC-AC99-AF9AAA914F32}"/>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758479" y="275408"/>
            <a:ext cx="2167317" cy="608370"/>
          </a:xfrm>
          <a:prstGeom prst="rect">
            <a:avLst/>
          </a:prstGeom>
        </p:spPr>
      </p:pic>
    </p:spTree>
    <p:custDataLst>
      <p:tags r:id="rId1"/>
    </p:custDataLst>
    <p:extLst>
      <p:ext uri="{BB962C8B-B14F-4D97-AF65-F5344CB8AC3E}">
        <p14:creationId xmlns:p14="http://schemas.microsoft.com/office/powerpoint/2010/main" val="225548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4B3E-B0E1-4C74-8A55-D554BF307C60}"/>
              </a:ext>
            </a:extLst>
          </p:cNvPr>
          <p:cNvSpPr>
            <a:spLocks noGrp="1"/>
          </p:cNvSpPr>
          <p:nvPr>
            <p:ph type="title"/>
          </p:nvPr>
        </p:nvSpPr>
        <p:spPr/>
        <p:txBody>
          <a:bodyPr>
            <a:normAutofit/>
          </a:bodyPr>
          <a:lstStyle/>
          <a:p>
            <a:r>
              <a:rPr lang="en-US" sz="4000" dirty="0"/>
              <a:t>Trend Cards – Robin Champ</a:t>
            </a:r>
          </a:p>
        </p:txBody>
      </p:sp>
      <p:sp>
        <p:nvSpPr>
          <p:cNvPr id="4" name="Footer Placeholder 3">
            <a:extLst>
              <a:ext uri="{FF2B5EF4-FFF2-40B4-BE49-F238E27FC236}">
                <a16:creationId xmlns:a16="http://schemas.microsoft.com/office/drawing/2014/main" id="{5449A3EE-36C1-44C0-8CE2-ACB7D70E4BC9}"/>
              </a:ext>
            </a:extLst>
          </p:cNvPr>
          <p:cNvSpPr>
            <a:spLocks noGrp="1"/>
          </p:cNvSpPr>
          <p:nvPr>
            <p:ph type="ftr" sz="quarter" idx="11"/>
          </p:nvPr>
        </p:nvSpPr>
        <p:spPr/>
        <p:txBody>
          <a:bodyPr/>
          <a:lstStyle/>
          <a:p>
            <a:pPr>
              <a:defRPr/>
            </a:pPr>
            <a:r>
              <a:rPr lang="en-US" altLang="en-US"/>
              <a:t>© LBL Strategies. All Rights Reserved.</a:t>
            </a:r>
          </a:p>
        </p:txBody>
      </p:sp>
      <p:sp>
        <p:nvSpPr>
          <p:cNvPr id="5" name="Slide Number Placeholder 4">
            <a:extLst>
              <a:ext uri="{FF2B5EF4-FFF2-40B4-BE49-F238E27FC236}">
                <a16:creationId xmlns:a16="http://schemas.microsoft.com/office/drawing/2014/main" id="{509A00B2-7E70-4941-A564-FEC9C0AEBEF3}"/>
              </a:ext>
            </a:extLst>
          </p:cNvPr>
          <p:cNvSpPr>
            <a:spLocks noGrp="1"/>
          </p:cNvSpPr>
          <p:nvPr>
            <p:ph type="sldNum" sz="quarter" idx="4"/>
          </p:nvPr>
        </p:nvSpPr>
        <p:spPr/>
        <p:txBody>
          <a:bodyPr/>
          <a:lstStyle/>
          <a:p>
            <a:fld id="{5885B58E-D970-664C-B93D-84E3ABD022AB}" type="slidenum">
              <a:rPr lang="en-US" smtClean="0"/>
              <a:pPr/>
              <a:t>10</a:t>
            </a:fld>
            <a:endParaRPr lang="en-US"/>
          </a:p>
        </p:txBody>
      </p:sp>
      <p:pic>
        <p:nvPicPr>
          <p:cNvPr id="3074" name="Picture 1" descr="16abc94d84325b9fb6c1">
            <a:extLst>
              <a:ext uri="{FF2B5EF4-FFF2-40B4-BE49-F238E27FC236}">
                <a16:creationId xmlns:a16="http://schemas.microsoft.com/office/drawing/2014/main" id="{F20D5CB8-8FD3-4109-98C2-1D0B9E9F8E7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38946" y="1672845"/>
            <a:ext cx="3438626" cy="263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1C5FE5F-B5F3-49DE-B1A9-F946F5959524}"/>
              </a:ext>
            </a:extLst>
          </p:cNvPr>
          <p:cNvSpPr/>
          <p:nvPr/>
        </p:nvSpPr>
        <p:spPr>
          <a:xfrm>
            <a:off x="1240573" y="1797117"/>
            <a:ext cx="6096000" cy="2862322"/>
          </a:xfrm>
          <a:prstGeom prst="rect">
            <a:avLst/>
          </a:prstGeom>
        </p:spPr>
        <p:txBody>
          <a:bodyPr>
            <a:spAutoFit/>
          </a:bodyPr>
          <a:lstStyle/>
          <a:p>
            <a:r>
              <a:rPr lang="en-US" b="1" dirty="0">
                <a:solidFill>
                  <a:srgbClr val="1F497D"/>
                </a:solidFill>
                <a:latin typeface="Calibri" panose="020F0502020204030204" pitchFamily="34" charset="0"/>
                <a:ea typeface="Calibri" panose="020F0502020204030204" pitchFamily="34" charset="0"/>
              </a:rPr>
              <a:t>Why are these Cards important? Benefits and Use:</a:t>
            </a:r>
            <a:endParaRPr lang="en-US" dirty="0">
              <a:latin typeface="Calibri" panose="020F0502020204030204" pitchFamily="34" charset="0"/>
              <a:ea typeface="Calibri" panose="020F0502020204030204" pitchFamily="34" charset="0"/>
            </a:endParaRPr>
          </a:p>
          <a:p>
            <a:r>
              <a:rPr lang="en-US" dirty="0">
                <a:solidFill>
                  <a:srgbClr val="1F497D"/>
                </a:solidFill>
                <a:latin typeface="Calibri" panose="020F0502020204030204" pitchFamily="34"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solidFill>
                  <a:srgbClr val="1F497D"/>
                </a:solidFill>
                <a:latin typeface="Calibri" panose="020F0502020204030204" pitchFamily="34" charset="0"/>
                <a:ea typeface="Calibri" panose="020F0502020204030204" pitchFamily="34" charset="0"/>
              </a:rPr>
              <a:t>Stimulate outside the box thinking</a:t>
            </a:r>
          </a:p>
          <a:p>
            <a:pPr marL="342900" marR="0" lvl="0" indent="-342900">
              <a:spcBef>
                <a:spcPts val="0"/>
              </a:spcBef>
              <a:spcAft>
                <a:spcPts val="0"/>
              </a:spcAft>
              <a:buFont typeface="Symbol" panose="05050102010706020507" pitchFamily="18" charset="2"/>
              <a:buChar char=""/>
            </a:pPr>
            <a:r>
              <a:rPr lang="en-US" dirty="0">
                <a:solidFill>
                  <a:srgbClr val="1F497D"/>
                </a:solidFill>
                <a:latin typeface="Calibri" panose="020F0502020204030204" pitchFamily="34" charset="0"/>
                <a:ea typeface="Calibri" panose="020F0502020204030204" pitchFamily="34" charset="0"/>
              </a:rPr>
              <a:t>Use in foresight workshops</a:t>
            </a:r>
          </a:p>
          <a:p>
            <a:pPr marL="342900" marR="0" lvl="0" indent="-342900">
              <a:spcBef>
                <a:spcPts val="0"/>
              </a:spcBef>
              <a:spcAft>
                <a:spcPts val="0"/>
              </a:spcAft>
              <a:buFont typeface="Symbol" panose="05050102010706020507" pitchFamily="18" charset="2"/>
              <a:buChar char=""/>
            </a:pPr>
            <a:r>
              <a:rPr lang="en-US" dirty="0">
                <a:solidFill>
                  <a:srgbClr val="1F497D"/>
                </a:solidFill>
                <a:latin typeface="Calibri" panose="020F0502020204030204" pitchFamily="34" charset="0"/>
                <a:ea typeface="Calibri" panose="020F0502020204030204" pitchFamily="34" charset="0"/>
              </a:rPr>
              <a:t>Information dissemination for senior executives</a:t>
            </a:r>
          </a:p>
          <a:p>
            <a:pPr marL="342900" marR="0" lvl="0" indent="-342900">
              <a:spcBef>
                <a:spcPts val="0"/>
              </a:spcBef>
              <a:spcAft>
                <a:spcPts val="0"/>
              </a:spcAft>
              <a:buFont typeface="Symbol" panose="05050102010706020507" pitchFamily="18" charset="2"/>
              <a:buChar char=""/>
            </a:pPr>
            <a:r>
              <a:rPr lang="en-US" dirty="0">
                <a:solidFill>
                  <a:srgbClr val="1F497D"/>
                </a:solidFill>
                <a:latin typeface="Calibri" panose="020F0502020204030204" pitchFamily="34" charset="0"/>
                <a:ea typeface="Calibri" panose="020F0502020204030204" pitchFamily="34" charset="0"/>
              </a:rPr>
              <a:t>Way to catalog/quantify trends/signals for research</a:t>
            </a:r>
          </a:p>
          <a:p>
            <a:pPr marL="342900" marR="0" lvl="0" indent="-342900">
              <a:spcBef>
                <a:spcPts val="0"/>
              </a:spcBef>
              <a:spcAft>
                <a:spcPts val="0"/>
              </a:spcAft>
              <a:buFont typeface="Symbol" panose="05050102010706020507" pitchFamily="18" charset="2"/>
              <a:buChar char=""/>
            </a:pPr>
            <a:r>
              <a:rPr lang="en-US" dirty="0">
                <a:solidFill>
                  <a:srgbClr val="1F497D"/>
                </a:solidFill>
                <a:latin typeface="Calibri" panose="020F0502020204030204" pitchFamily="34" charset="0"/>
                <a:ea typeface="Calibri" panose="020F0502020204030204" pitchFamily="34" charset="0"/>
              </a:rPr>
              <a:t>Tangible pictures, cards vs. abstract words</a:t>
            </a:r>
          </a:p>
          <a:p>
            <a:r>
              <a:rPr lang="en-US" dirty="0">
                <a:solidFill>
                  <a:srgbClr val="1F497D"/>
                </a:solidFill>
                <a:latin typeface="Calibri" panose="020F0502020204030204" pitchFamily="34"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r>
              <a:rPr lang="en-US" b="1" dirty="0">
                <a:solidFill>
                  <a:srgbClr val="1F497D"/>
                </a:solidFill>
                <a:latin typeface="Calibri" panose="020F0502020204030204" pitchFamily="34" charset="0"/>
                <a:ea typeface="Calibri" panose="020F0502020204030204" pitchFamily="34" charset="0"/>
              </a:rPr>
              <a:t>Here are some sample Trend cards from MITRE</a:t>
            </a:r>
          </a:p>
          <a:p>
            <a:pPr marL="285750" indent="-285750">
              <a:buFont typeface="Arial" panose="020B0604020202020204" pitchFamily="34" charset="0"/>
              <a:buChar char="•"/>
            </a:pPr>
            <a:r>
              <a:rPr lang="en-US" dirty="0">
                <a:solidFill>
                  <a:srgbClr val="1F497D"/>
                </a:solidFill>
                <a:latin typeface="Calibri" panose="020F0502020204030204" pitchFamily="34" charset="0"/>
                <a:ea typeface="Calibri" panose="020F0502020204030204" pitchFamily="34" charset="0"/>
              </a:rPr>
              <a:t>Hand out 2-3 per table</a:t>
            </a:r>
            <a:endParaRPr lang="en-US" dirty="0">
              <a:latin typeface="Calibri" panose="020F050202020403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1984450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1" descr="C:\Users\dawilsey\Downloads\iStock_000010732518XSmall.jpg">
            <a:extLst>
              <a:ext uri="{FF2B5EF4-FFF2-40B4-BE49-F238E27FC236}">
                <a16:creationId xmlns:a16="http://schemas.microsoft.com/office/drawing/2014/main" id="{B9F63D63-B810-4844-9A88-61827398B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230"/>
          <a:stretch>
            <a:fillRect/>
          </a:stretch>
        </p:blipFill>
        <p:spPr bwMode="auto">
          <a:xfrm>
            <a:off x="3195145" y="1348870"/>
            <a:ext cx="5289935"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85BFD64-E684-4DDC-B118-DC1AFAD0C100}"/>
              </a:ext>
            </a:extLst>
          </p:cNvPr>
          <p:cNvSpPr/>
          <p:nvPr/>
        </p:nvSpPr>
        <p:spPr>
          <a:xfrm>
            <a:off x="0" y="257174"/>
            <a:ext cx="3626069" cy="6015038"/>
          </a:xfrm>
          <a:prstGeom prst="rect">
            <a:avLst/>
          </a:prstGeom>
          <a:solidFill>
            <a:schemeClr val="dk1">
              <a:alpha val="71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0" name="Content Placeholder 2">
            <a:extLst>
              <a:ext uri="{FF2B5EF4-FFF2-40B4-BE49-F238E27FC236}">
                <a16:creationId xmlns:a16="http://schemas.microsoft.com/office/drawing/2014/main" id="{5AC59449-E21D-4C0A-92B1-4BA778E04D97}"/>
              </a:ext>
            </a:extLst>
          </p:cNvPr>
          <p:cNvSpPr txBox="1">
            <a:spLocks/>
          </p:cNvSpPr>
          <p:nvPr/>
        </p:nvSpPr>
        <p:spPr bwMode="auto">
          <a:xfrm>
            <a:off x="4013831" y="1986682"/>
            <a:ext cx="4437607" cy="2778125"/>
          </a:xfrm>
          <a:prstGeom prst="rect">
            <a:avLst/>
          </a:prstGeom>
          <a:noFill/>
          <a:ln>
            <a:noFill/>
          </a:ln>
          <a:extLst>
            <a:ext uri="{909E8E84-426E-40dd-AFC4-6F175D3DCCD1}"/>
            <a:ext uri="{91240B29-F687-4f45-9708-019B960494DF}"/>
            <a:ext uri="{FAA26D3D-D897-4be2-8F04-BA451C77F1D7}"/>
          </a:extLst>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At your tables, please develop 3 to 5 trend cards. This can be for your Agency, or for the Govt writ large.</a:t>
            </a:r>
          </a:p>
          <a:p>
            <a:pPr marL="0" indent="0">
              <a:buNone/>
            </a:pPr>
            <a:endParaRPr lang="en-US" sz="1100" dirty="0"/>
          </a:p>
          <a:p>
            <a:pPr marL="0" indent="0">
              <a:buNone/>
            </a:pPr>
            <a:r>
              <a:rPr lang="en-US" sz="1400" dirty="0"/>
              <a:t>Include data such as: </a:t>
            </a:r>
          </a:p>
          <a:p>
            <a:pPr lvl="0"/>
            <a:r>
              <a:rPr lang="en-US" sz="1400" dirty="0"/>
              <a:t>Name of the Trend or Weak Signal </a:t>
            </a:r>
          </a:p>
          <a:p>
            <a:pPr lvl="0"/>
            <a:r>
              <a:rPr lang="en-US" sz="1400" dirty="0"/>
              <a:t>What is the category? (example: social, technology, economic, political, environment)</a:t>
            </a:r>
          </a:p>
          <a:p>
            <a:pPr lvl="0"/>
            <a:r>
              <a:rPr lang="en-US" sz="1400" dirty="0"/>
              <a:t>Provide 1 to 2 line description of Trend/Weak Signal.   </a:t>
            </a:r>
          </a:p>
          <a:p>
            <a:pPr lvl="0"/>
            <a:r>
              <a:rPr lang="en-US" sz="1400" dirty="0"/>
              <a:t>Provide 1 to 3 implications of </a:t>
            </a:r>
            <a:r>
              <a:rPr lang="en-US" sz="1400"/>
              <a:t>this Trend/Weak Signal </a:t>
            </a:r>
            <a:r>
              <a:rPr lang="en-US" sz="1400" dirty="0"/>
              <a:t>to the US Govt/Your Agency.</a:t>
            </a:r>
          </a:p>
          <a:p>
            <a:pPr lvl="0"/>
            <a:r>
              <a:rPr lang="en-US" sz="1400" dirty="0"/>
              <a:t>Pictures for extra credit!</a:t>
            </a:r>
          </a:p>
        </p:txBody>
      </p:sp>
      <p:sp>
        <p:nvSpPr>
          <p:cNvPr id="9" name="Rectangle 8">
            <a:extLst>
              <a:ext uri="{FF2B5EF4-FFF2-40B4-BE49-F238E27FC236}">
                <a16:creationId xmlns:a16="http://schemas.microsoft.com/office/drawing/2014/main" id="{7EC8E004-586A-4D56-8BE7-979B72DECA72}"/>
              </a:ext>
            </a:extLst>
          </p:cNvPr>
          <p:cNvSpPr/>
          <p:nvPr/>
        </p:nvSpPr>
        <p:spPr>
          <a:xfrm>
            <a:off x="4343400" y="323920"/>
            <a:ext cx="7502525" cy="707886"/>
          </a:xfrm>
          <a:prstGeom prst="rect">
            <a:avLst/>
          </a:prstGeom>
        </p:spPr>
        <p:txBody>
          <a:bodyPr>
            <a:spAutoFit/>
          </a:bodyPr>
          <a:lstStyle/>
          <a:p>
            <a:pPr algn="ctr">
              <a:defRPr/>
            </a:pPr>
            <a:r>
              <a:rPr lang="en-US" altLang="en-US" sz="4000" dirty="0">
                <a:latin typeface="+mj-lt"/>
                <a:ea typeface="MS PGothic" panose="020B0600070205080204" pitchFamily="34" charset="-128"/>
              </a:rPr>
              <a:t>Trend Cards – Robin Champ</a:t>
            </a:r>
          </a:p>
        </p:txBody>
      </p:sp>
      <p:sp>
        <p:nvSpPr>
          <p:cNvPr id="77831" name="Title 3">
            <a:extLst>
              <a:ext uri="{FF2B5EF4-FFF2-40B4-BE49-F238E27FC236}">
                <a16:creationId xmlns:a16="http://schemas.microsoft.com/office/drawing/2014/main" id="{7339A4C1-3B56-4C15-AB3A-551F34DB1776}"/>
              </a:ext>
            </a:extLst>
          </p:cNvPr>
          <p:cNvSpPr>
            <a:spLocks noGrp="1"/>
          </p:cNvSpPr>
          <p:nvPr>
            <p:ph type="title"/>
          </p:nvPr>
        </p:nvSpPr>
        <p:spPr>
          <a:xfrm>
            <a:off x="0" y="0"/>
            <a:ext cx="3626069" cy="1668463"/>
          </a:xfrm>
          <a:solidFill>
            <a:srgbClr val="858585"/>
          </a:solidFill>
        </p:spPr>
        <p:txBody>
          <a:bodyPr>
            <a:normAutofit/>
          </a:bodyPr>
          <a:lstStyle/>
          <a:p>
            <a:pPr algn="ctr"/>
            <a:r>
              <a:rPr lang="en-US" altLang="en-US" dirty="0">
                <a:solidFill>
                  <a:schemeClr val="bg1"/>
                </a:solidFill>
                <a:ea typeface="ＭＳ Ｐゴシック" panose="020B0600070205080204" pitchFamily="34" charset="-128"/>
              </a:rPr>
              <a:t>Break-out</a:t>
            </a:r>
            <a:br>
              <a:rPr lang="en-US" altLang="en-US" dirty="0">
                <a:solidFill>
                  <a:schemeClr val="bg1"/>
                </a:solidFill>
                <a:ea typeface="ＭＳ Ｐゴシック" panose="020B0600070205080204" pitchFamily="34" charset="-128"/>
              </a:rPr>
            </a:br>
            <a:r>
              <a:rPr lang="en-US" altLang="en-US" dirty="0">
                <a:solidFill>
                  <a:schemeClr val="bg1"/>
                </a:solidFill>
                <a:ea typeface="ＭＳ Ｐゴシック" panose="020B0600070205080204" pitchFamily="34" charset="-128"/>
              </a:rPr>
              <a:t>Exercise</a:t>
            </a:r>
            <a:endParaRPr lang="en-US" altLang="en-US" dirty="0">
              <a:solidFill>
                <a:schemeClr val="bg1"/>
              </a:solidFill>
            </a:endParaRPr>
          </a:p>
        </p:txBody>
      </p:sp>
      <p:sp>
        <p:nvSpPr>
          <p:cNvPr id="2" name="Footer Placeholder 1">
            <a:extLst>
              <a:ext uri="{FF2B5EF4-FFF2-40B4-BE49-F238E27FC236}">
                <a16:creationId xmlns:a16="http://schemas.microsoft.com/office/drawing/2014/main" id="{08A78328-0FF1-454E-85B1-09AA1C11CD04}"/>
              </a:ext>
            </a:extLst>
          </p:cNvPr>
          <p:cNvSpPr>
            <a:spLocks noGrp="1"/>
          </p:cNvSpPr>
          <p:nvPr>
            <p:ph type="ftr" sz="quarter" idx="11"/>
          </p:nvPr>
        </p:nvSpPr>
        <p:spPr/>
        <p:txBody>
          <a:bodyPr/>
          <a:lstStyle/>
          <a:p>
            <a:pPr>
              <a:defRPr/>
            </a:pPr>
            <a:r>
              <a:rPr lang="en-US" altLang="en-US"/>
              <a:t>© LBL Strategies. All Rights Reserved.</a:t>
            </a:r>
          </a:p>
        </p:txBody>
      </p:sp>
      <p:sp>
        <p:nvSpPr>
          <p:cNvPr id="4" name="Slide Number Placeholder 3">
            <a:extLst>
              <a:ext uri="{FF2B5EF4-FFF2-40B4-BE49-F238E27FC236}">
                <a16:creationId xmlns:a16="http://schemas.microsoft.com/office/drawing/2014/main" id="{FE408CC2-C61B-4F95-BC2F-26D5E0E1C908}"/>
              </a:ext>
            </a:extLst>
          </p:cNvPr>
          <p:cNvSpPr>
            <a:spLocks noGrp="1"/>
          </p:cNvSpPr>
          <p:nvPr>
            <p:ph type="sldNum" sz="quarter" idx="4"/>
          </p:nvPr>
        </p:nvSpPr>
        <p:spPr/>
        <p:txBody>
          <a:bodyPr/>
          <a:lstStyle/>
          <a:p>
            <a:fld id="{5885B58E-D970-664C-B93D-84E3ABD022AB}" type="slidenum">
              <a:rPr lang="en-US" smtClean="0"/>
              <a:pPr/>
              <a:t>11</a:t>
            </a:fld>
            <a:endParaRPr lang="en-US"/>
          </a:p>
        </p:txBody>
      </p:sp>
      <p:pic>
        <p:nvPicPr>
          <p:cNvPr id="10" name="Picture 9">
            <a:extLst>
              <a:ext uri="{FF2B5EF4-FFF2-40B4-BE49-F238E27FC236}">
                <a16:creationId xmlns:a16="http://schemas.microsoft.com/office/drawing/2014/main" id="{3B862F45-6B10-428C-8337-23DE9BE5D896}"/>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75332" y="2501024"/>
            <a:ext cx="2462158" cy="263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5C0D7D6-3001-4739-8EE5-11C65AD6AECB}"/>
              </a:ext>
            </a:extLst>
          </p:cNvPr>
          <p:cNvSpPr/>
          <p:nvPr/>
        </p:nvSpPr>
        <p:spPr>
          <a:xfrm>
            <a:off x="8642735" y="1377416"/>
            <a:ext cx="3275996" cy="4247317"/>
          </a:xfrm>
          <a:prstGeom prst="rect">
            <a:avLst/>
          </a:prstGeom>
        </p:spPr>
        <p:txBody>
          <a:bodyPr wrap="square">
            <a:spAutoFit/>
          </a:bodyPr>
          <a:lstStyle/>
          <a:p>
            <a:r>
              <a:rPr lang="en-US" sz="1600" b="1" dirty="0">
                <a:solidFill>
                  <a:srgbClr val="1F497D"/>
                </a:solidFill>
                <a:latin typeface="Calibri" panose="020F0502020204030204" pitchFamily="34" charset="0"/>
                <a:ea typeface="Calibri" panose="020F0502020204030204" pitchFamily="34" charset="0"/>
              </a:rPr>
              <a:t>Definitions:</a:t>
            </a:r>
            <a:endParaRPr lang="en-US" sz="1600" dirty="0">
              <a:latin typeface="Calibri" panose="020F0502020204030204" pitchFamily="34" charset="0"/>
              <a:ea typeface="Calibri" panose="020F0502020204030204" pitchFamily="34" charset="0"/>
            </a:endParaRPr>
          </a:p>
          <a:p>
            <a:r>
              <a:rPr lang="en-US" sz="1600" dirty="0">
                <a:solidFill>
                  <a:srgbClr val="1F497D"/>
                </a:solidFill>
                <a:latin typeface="Calibri" panose="020F0502020204030204" pitchFamily="34" charset="0"/>
                <a:ea typeface="Calibri" panose="020F0502020204030204" pitchFamily="34" charset="0"/>
              </a:rPr>
              <a:t> </a:t>
            </a:r>
            <a:endParaRPr lang="en-US" sz="16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1400" u="sng" dirty="0">
                <a:solidFill>
                  <a:srgbClr val="1F497D"/>
                </a:solidFill>
                <a:latin typeface="Calibri" panose="020F0502020204030204" pitchFamily="34" charset="0"/>
                <a:ea typeface="Calibri" panose="020F0502020204030204" pitchFamily="34" charset="0"/>
              </a:rPr>
              <a:t>Trend</a:t>
            </a:r>
            <a:r>
              <a:rPr lang="en-US" sz="1400" dirty="0">
                <a:solidFill>
                  <a:srgbClr val="1F497D"/>
                </a:solidFill>
                <a:latin typeface="Calibri" panose="020F0502020204030204" pitchFamily="34" charset="0"/>
                <a:ea typeface="Calibri" panose="020F0502020204030204" pitchFamily="34" charset="0"/>
              </a:rPr>
              <a:t>:  Direction in which something is changing.  </a:t>
            </a:r>
            <a:endParaRPr lang="en-US" sz="14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1400" u="sng" dirty="0">
                <a:solidFill>
                  <a:srgbClr val="1F497D"/>
                </a:solidFill>
                <a:latin typeface="Calibri" panose="020F0502020204030204" pitchFamily="34" charset="0"/>
                <a:ea typeface="Calibri" panose="020F0502020204030204" pitchFamily="34" charset="0"/>
              </a:rPr>
              <a:t>Weak Signal</a:t>
            </a:r>
            <a:r>
              <a:rPr lang="en-US" sz="1400" dirty="0">
                <a:solidFill>
                  <a:srgbClr val="1F497D"/>
                </a:solidFill>
                <a:latin typeface="Calibri" panose="020F0502020204030204" pitchFamily="34" charset="0"/>
                <a:ea typeface="Calibri" panose="020F0502020204030204" pitchFamily="34" charset="0"/>
              </a:rPr>
              <a:t>:  What is coming down the pike that could be a huge disruptor/surprise.  Not an established trend yet.</a:t>
            </a:r>
            <a:endParaRPr lang="en-US" sz="14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1400" u="sng" dirty="0">
                <a:solidFill>
                  <a:srgbClr val="1F497D"/>
                </a:solidFill>
                <a:latin typeface="Calibri" panose="020F0502020204030204" pitchFamily="34" charset="0"/>
                <a:ea typeface="Calibri" panose="020F0502020204030204" pitchFamily="34" charset="0"/>
              </a:rPr>
              <a:t>Social:</a:t>
            </a:r>
            <a:r>
              <a:rPr lang="en-US" sz="1400" dirty="0">
                <a:solidFill>
                  <a:srgbClr val="1F497D"/>
                </a:solidFill>
                <a:latin typeface="Calibri" panose="020F0502020204030204" pitchFamily="34" charset="0"/>
                <a:ea typeface="Calibri" panose="020F0502020204030204" pitchFamily="34" charset="0"/>
              </a:rPr>
              <a:t> Includes demographics, culture, values</a:t>
            </a:r>
            <a:endParaRPr lang="en-US" sz="14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1400" u="sng" dirty="0">
                <a:solidFill>
                  <a:srgbClr val="1F497D"/>
                </a:solidFill>
                <a:latin typeface="Calibri" panose="020F0502020204030204" pitchFamily="34" charset="0"/>
                <a:ea typeface="Calibri" panose="020F0502020204030204" pitchFamily="34" charset="0"/>
              </a:rPr>
              <a:t>Technology</a:t>
            </a:r>
            <a:r>
              <a:rPr lang="en-US" sz="1400" dirty="0">
                <a:solidFill>
                  <a:srgbClr val="1F497D"/>
                </a:solidFill>
                <a:latin typeface="Calibri" panose="020F0502020204030204" pitchFamily="34" charset="0"/>
                <a:ea typeface="Calibri" panose="020F0502020204030204" pitchFamily="34" charset="0"/>
              </a:rPr>
              <a:t>: includes innovation, sciences</a:t>
            </a:r>
            <a:endParaRPr lang="en-US" sz="14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1400" u="sng" dirty="0">
                <a:solidFill>
                  <a:srgbClr val="1F497D"/>
                </a:solidFill>
                <a:latin typeface="Calibri" panose="020F0502020204030204" pitchFamily="34" charset="0"/>
                <a:ea typeface="Calibri" panose="020F0502020204030204" pitchFamily="34" charset="0"/>
              </a:rPr>
              <a:t>Economic</a:t>
            </a:r>
            <a:r>
              <a:rPr lang="en-US" sz="1400" dirty="0">
                <a:solidFill>
                  <a:srgbClr val="1F497D"/>
                </a:solidFill>
                <a:latin typeface="Calibri" panose="020F0502020204030204" pitchFamily="34" charset="0"/>
                <a:ea typeface="Calibri" panose="020F0502020204030204" pitchFamily="34" charset="0"/>
              </a:rPr>
              <a:t>: Includes commerce, money, markets, financial</a:t>
            </a:r>
            <a:endParaRPr lang="en-US" sz="14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1400" u="sng" dirty="0">
                <a:solidFill>
                  <a:srgbClr val="1F497D"/>
                </a:solidFill>
                <a:latin typeface="Calibri" panose="020F0502020204030204" pitchFamily="34" charset="0"/>
                <a:ea typeface="Calibri" panose="020F0502020204030204" pitchFamily="34" charset="0"/>
              </a:rPr>
              <a:t>Political</a:t>
            </a:r>
            <a:r>
              <a:rPr lang="en-US" sz="1400" dirty="0">
                <a:solidFill>
                  <a:srgbClr val="1F497D"/>
                </a:solidFill>
                <a:latin typeface="Calibri" panose="020F0502020204030204" pitchFamily="34" charset="0"/>
                <a:ea typeface="Calibri" panose="020F0502020204030204" pitchFamily="34" charset="0"/>
              </a:rPr>
              <a:t>: Includes leadership, governance, nation states, VEOs, </a:t>
            </a:r>
            <a:r>
              <a:rPr lang="en-US" sz="1400" dirty="0" err="1">
                <a:solidFill>
                  <a:srgbClr val="1F497D"/>
                </a:solidFill>
                <a:latin typeface="Calibri" panose="020F0502020204030204" pitchFamily="34" charset="0"/>
                <a:ea typeface="Calibri" panose="020F0502020204030204" pitchFamily="34" charset="0"/>
              </a:rPr>
              <a:t>etc</a:t>
            </a:r>
            <a:endParaRPr lang="en-US" sz="14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1400" u="sng" dirty="0">
                <a:solidFill>
                  <a:srgbClr val="1F497D"/>
                </a:solidFill>
                <a:latin typeface="Calibri" panose="020F0502020204030204" pitchFamily="34" charset="0"/>
                <a:ea typeface="Calibri" panose="020F0502020204030204" pitchFamily="34" charset="0"/>
              </a:rPr>
              <a:t>Environment: I</a:t>
            </a:r>
            <a:r>
              <a:rPr lang="en-US" sz="1400" dirty="0">
                <a:solidFill>
                  <a:srgbClr val="1F497D"/>
                </a:solidFill>
                <a:latin typeface="Calibri" panose="020F0502020204030204" pitchFamily="34" charset="0"/>
                <a:ea typeface="Calibri" panose="020F0502020204030204" pitchFamily="34" charset="0"/>
              </a:rPr>
              <a:t>ncludes climate, geography, Virtual environments, places</a:t>
            </a:r>
            <a:endParaRPr lang="en-US" sz="1400" dirty="0">
              <a:latin typeface="Calibri" panose="020F050202020403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9584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9" name="Group 27"/>
          <p:cNvGrpSpPr>
            <a:grpSpLocks/>
          </p:cNvGrpSpPr>
          <p:nvPr/>
        </p:nvGrpSpPr>
        <p:grpSpPr bwMode="auto">
          <a:xfrm>
            <a:off x="3335459" y="2038702"/>
            <a:ext cx="6477000" cy="3692525"/>
            <a:chOff x="809" y="1159"/>
            <a:chExt cx="4480" cy="2554"/>
          </a:xfrm>
          <a:solidFill>
            <a:schemeClr val="accent6">
              <a:lumMod val="60000"/>
              <a:lumOff val="40000"/>
            </a:schemeClr>
          </a:solidFill>
        </p:grpSpPr>
        <p:sp>
          <p:nvSpPr>
            <p:cNvPr id="121870" name="Rectangle 16"/>
            <p:cNvSpPr>
              <a:spLocks noChangeArrowheads="1"/>
            </p:cNvSpPr>
            <p:nvPr/>
          </p:nvSpPr>
          <p:spPr bwMode="auto">
            <a:xfrm>
              <a:off x="809" y="1159"/>
              <a:ext cx="2169" cy="1201"/>
            </a:xfrm>
            <a:prstGeom prst="rect">
              <a:avLst/>
            </a:prstGeom>
            <a:solidFill>
              <a:srgbClr val="00A651"/>
            </a:solidFill>
            <a:ln>
              <a:noFill/>
            </a:ln>
            <a:effectLst>
              <a:prstShdw prst="shdw17" dist="17961" dir="2700000">
                <a:srgbClr val="478255"/>
              </a:prst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defRPr/>
              </a:pPr>
              <a:endParaRPr lang="en-US" altLang="en-US" sz="1800">
                <a:latin typeface="Arial Narrow" panose="020B0606020202030204" pitchFamily="34" charset="0"/>
                <a:ea typeface="+mn-ea"/>
                <a:cs typeface="Arial" panose="020B0604020202020204" pitchFamily="34" charset="0"/>
              </a:endParaRPr>
            </a:p>
          </p:txBody>
        </p:sp>
        <p:sp>
          <p:nvSpPr>
            <p:cNvPr id="121871" name="Rectangle 19"/>
            <p:cNvSpPr>
              <a:spLocks noChangeArrowheads="1"/>
            </p:cNvSpPr>
            <p:nvPr/>
          </p:nvSpPr>
          <p:spPr bwMode="auto">
            <a:xfrm>
              <a:off x="809" y="2504"/>
              <a:ext cx="2169" cy="1207"/>
            </a:xfrm>
            <a:prstGeom prst="rect">
              <a:avLst/>
            </a:prstGeom>
            <a:solidFill>
              <a:srgbClr val="0D6CB0"/>
            </a:solidFill>
            <a:ln>
              <a:noFill/>
            </a:ln>
            <a:effectLst>
              <a:prstShdw prst="shdw17" dist="17961" dir="2700000">
                <a:srgbClr val="995858"/>
              </a:prst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defRPr/>
              </a:pPr>
              <a:endParaRPr lang="en-US" altLang="en-US" sz="1800">
                <a:latin typeface="Arial Narrow" panose="020B0606020202030204" pitchFamily="34" charset="0"/>
                <a:ea typeface="+mn-ea"/>
                <a:cs typeface="Arial" panose="020B0604020202020204" pitchFamily="34" charset="0"/>
              </a:endParaRPr>
            </a:p>
          </p:txBody>
        </p:sp>
        <p:sp>
          <p:nvSpPr>
            <p:cNvPr id="121872" name="Rectangle 22"/>
            <p:cNvSpPr>
              <a:spLocks noChangeArrowheads="1"/>
            </p:cNvSpPr>
            <p:nvPr/>
          </p:nvSpPr>
          <p:spPr bwMode="auto">
            <a:xfrm>
              <a:off x="3112" y="1164"/>
              <a:ext cx="2168" cy="1196"/>
            </a:xfrm>
            <a:prstGeom prst="rect">
              <a:avLst/>
            </a:prstGeom>
            <a:solidFill>
              <a:srgbClr val="7F3F98"/>
            </a:solidFill>
            <a:ln>
              <a:noFill/>
            </a:ln>
            <a:effectLst>
              <a:prstShdw prst="shdw17" dist="17961" dir="2700000">
                <a:srgbClr val="996B4B"/>
              </a:prst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defRPr/>
              </a:pPr>
              <a:endParaRPr lang="en-US" altLang="en-US" sz="1800">
                <a:latin typeface="Arial Narrow" panose="020B0606020202030204" pitchFamily="34" charset="0"/>
                <a:ea typeface="+mn-ea"/>
                <a:cs typeface="Arial" panose="020B0604020202020204" pitchFamily="34" charset="0"/>
              </a:endParaRPr>
            </a:p>
          </p:txBody>
        </p:sp>
        <p:sp>
          <p:nvSpPr>
            <p:cNvPr id="121873" name="Rectangle 25"/>
            <p:cNvSpPr>
              <a:spLocks noChangeArrowheads="1"/>
            </p:cNvSpPr>
            <p:nvPr/>
          </p:nvSpPr>
          <p:spPr bwMode="auto">
            <a:xfrm>
              <a:off x="3121" y="2504"/>
              <a:ext cx="2168" cy="1209"/>
            </a:xfrm>
            <a:prstGeom prst="rect">
              <a:avLst/>
            </a:prstGeom>
            <a:solidFill>
              <a:srgbClr val="F7941E"/>
            </a:solidFill>
            <a:ln>
              <a:noFill/>
            </a:ln>
            <a:effectLst>
              <a:prstShdw prst="shdw17" dist="17961" dir="2700000">
                <a:srgbClr val="715D99"/>
              </a:prst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defRPr/>
              </a:pPr>
              <a:endParaRPr lang="en-US" altLang="en-US" sz="1800">
                <a:latin typeface="Arial Narrow" panose="020B0606020202030204" pitchFamily="34" charset="0"/>
                <a:ea typeface="+mn-ea"/>
                <a:cs typeface="Arial" panose="020B0604020202020204" pitchFamily="34" charset="0"/>
              </a:endParaRPr>
            </a:p>
          </p:txBody>
        </p:sp>
      </p:grpSp>
      <p:sp>
        <p:nvSpPr>
          <p:cNvPr id="44036" name="Text Box 5"/>
          <p:cNvSpPr txBox="1">
            <a:spLocks noChangeArrowheads="1"/>
          </p:cNvSpPr>
          <p:nvPr/>
        </p:nvSpPr>
        <p:spPr bwMode="auto">
          <a:xfrm>
            <a:off x="3221159" y="1446564"/>
            <a:ext cx="3387725" cy="412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36176" tIns="68088" rIns="136176" bIns="68088">
            <a:spAutoFit/>
          </a:bodyPr>
          <a:lstStyle>
            <a:lvl1pPr defTabSz="1362075">
              <a:defRPr sz="2800">
                <a:solidFill>
                  <a:schemeClr val="tx1"/>
                </a:solidFill>
                <a:latin typeface="Calibri" charset="0"/>
                <a:ea typeface="ＭＳ Ｐゴシック" charset="0"/>
              </a:defRPr>
            </a:lvl1pPr>
            <a:lvl2pPr marL="742950" indent="-285750" defTabSz="1362075">
              <a:defRPr sz="2400">
                <a:solidFill>
                  <a:schemeClr val="tx1"/>
                </a:solidFill>
                <a:latin typeface="Calibri" charset="0"/>
                <a:ea typeface="ＭＳ Ｐゴシック" charset="0"/>
              </a:defRPr>
            </a:lvl2pPr>
            <a:lvl3pPr defTabSz="1362075">
              <a:defRPr sz="2000">
                <a:solidFill>
                  <a:schemeClr val="tx1"/>
                </a:solidFill>
                <a:latin typeface="Calibri" charset="0"/>
                <a:ea typeface="ＭＳ Ｐゴシック" charset="0"/>
              </a:defRPr>
            </a:lvl3pPr>
            <a:lvl4pPr defTabSz="1362075">
              <a:defRPr>
                <a:solidFill>
                  <a:schemeClr val="tx1"/>
                </a:solidFill>
                <a:latin typeface="Calibri" charset="0"/>
                <a:ea typeface="ＭＳ Ｐゴシック" charset="0"/>
              </a:defRPr>
            </a:lvl4pPr>
            <a:lvl5pPr defTabSz="1362075">
              <a:defRPr>
                <a:solidFill>
                  <a:schemeClr val="tx1"/>
                </a:solidFill>
                <a:latin typeface="Calibri" charset="0"/>
                <a:ea typeface="ＭＳ Ｐゴシック" charset="0"/>
              </a:defRPr>
            </a:lvl5pPr>
            <a:lvl6pPr defTabSz="1362075" eaLnBrk="0" fontAlgn="base" hangingPunct="0">
              <a:spcAft>
                <a:spcPct val="0"/>
              </a:spcAft>
              <a:buFont typeface="Arial" charset="0"/>
              <a:defRPr>
                <a:solidFill>
                  <a:schemeClr val="tx1"/>
                </a:solidFill>
                <a:latin typeface="Calibri" charset="0"/>
                <a:ea typeface="ＭＳ Ｐゴシック" charset="0"/>
              </a:defRPr>
            </a:lvl6pPr>
            <a:lvl7pPr defTabSz="1362075" eaLnBrk="0" fontAlgn="base" hangingPunct="0">
              <a:spcAft>
                <a:spcPct val="0"/>
              </a:spcAft>
              <a:buFont typeface="Arial" charset="0"/>
              <a:defRPr>
                <a:solidFill>
                  <a:schemeClr val="tx1"/>
                </a:solidFill>
                <a:latin typeface="Calibri" charset="0"/>
                <a:ea typeface="ＭＳ Ｐゴシック" charset="0"/>
              </a:defRPr>
            </a:lvl7pPr>
            <a:lvl8pPr defTabSz="1362075" eaLnBrk="0" fontAlgn="base" hangingPunct="0">
              <a:spcAft>
                <a:spcPct val="0"/>
              </a:spcAft>
              <a:buFont typeface="Arial" charset="0"/>
              <a:defRPr>
                <a:solidFill>
                  <a:schemeClr val="tx1"/>
                </a:solidFill>
                <a:latin typeface="Calibri" charset="0"/>
                <a:ea typeface="ＭＳ Ｐゴシック" charset="0"/>
              </a:defRPr>
            </a:lvl8pPr>
            <a:lvl9pPr defTabSz="1362075" eaLnBrk="0" fontAlgn="base" hangingPunct="0">
              <a:spcAft>
                <a:spcPct val="0"/>
              </a:spcAft>
              <a:buFont typeface="Arial" charset="0"/>
              <a:defRPr>
                <a:solidFill>
                  <a:schemeClr val="tx1"/>
                </a:solidFill>
                <a:latin typeface="Calibri" charset="0"/>
                <a:ea typeface="ＭＳ Ｐゴシック" charset="0"/>
              </a:defRPr>
            </a:lvl9pPr>
          </a:lstStyle>
          <a:p>
            <a:pPr algn="ctr" eaLnBrk="1" hangingPunct="1">
              <a:spcBef>
                <a:spcPct val="50000"/>
              </a:spcBef>
            </a:pPr>
            <a:r>
              <a:rPr lang="en-US" sz="1800" b="1" dirty="0">
                <a:latin typeface="+mn-lt"/>
                <a:cs typeface="Arial" charset="0"/>
              </a:rPr>
              <a:t>CURRENT MARKETS</a:t>
            </a:r>
          </a:p>
        </p:txBody>
      </p:sp>
      <p:sp>
        <p:nvSpPr>
          <p:cNvPr id="44037" name="Text Box 7"/>
          <p:cNvSpPr txBox="1">
            <a:spLocks noChangeArrowheads="1"/>
          </p:cNvSpPr>
          <p:nvPr/>
        </p:nvSpPr>
        <p:spPr bwMode="auto">
          <a:xfrm>
            <a:off x="6727946" y="1437039"/>
            <a:ext cx="2957513" cy="412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36176" tIns="68088" rIns="136176" bIns="68088">
            <a:spAutoFit/>
          </a:bodyPr>
          <a:lstStyle>
            <a:lvl1pPr defTabSz="1362075">
              <a:defRPr sz="2800">
                <a:solidFill>
                  <a:schemeClr val="tx1"/>
                </a:solidFill>
                <a:latin typeface="Calibri" charset="0"/>
                <a:ea typeface="ＭＳ Ｐゴシック" charset="0"/>
              </a:defRPr>
            </a:lvl1pPr>
            <a:lvl2pPr marL="742950" indent="-285750" defTabSz="1362075">
              <a:defRPr sz="2400">
                <a:solidFill>
                  <a:schemeClr val="tx1"/>
                </a:solidFill>
                <a:latin typeface="Calibri" charset="0"/>
                <a:ea typeface="ＭＳ Ｐゴシック" charset="0"/>
              </a:defRPr>
            </a:lvl2pPr>
            <a:lvl3pPr defTabSz="1362075">
              <a:defRPr sz="2000">
                <a:solidFill>
                  <a:schemeClr val="tx1"/>
                </a:solidFill>
                <a:latin typeface="Calibri" charset="0"/>
                <a:ea typeface="ＭＳ Ｐゴシック" charset="0"/>
              </a:defRPr>
            </a:lvl3pPr>
            <a:lvl4pPr defTabSz="1362075">
              <a:defRPr>
                <a:solidFill>
                  <a:schemeClr val="tx1"/>
                </a:solidFill>
                <a:latin typeface="Calibri" charset="0"/>
                <a:ea typeface="ＭＳ Ｐゴシック" charset="0"/>
              </a:defRPr>
            </a:lvl4pPr>
            <a:lvl5pPr defTabSz="1362075">
              <a:defRPr>
                <a:solidFill>
                  <a:schemeClr val="tx1"/>
                </a:solidFill>
                <a:latin typeface="Calibri" charset="0"/>
                <a:ea typeface="ＭＳ Ｐゴシック" charset="0"/>
              </a:defRPr>
            </a:lvl5pPr>
            <a:lvl6pPr defTabSz="1362075" eaLnBrk="0" fontAlgn="base" hangingPunct="0">
              <a:spcAft>
                <a:spcPct val="0"/>
              </a:spcAft>
              <a:buFont typeface="Arial" charset="0"/>
              <a:defRPr>
                <a:solidFill>
                  <a:schemeClr val="tx1"/>
                </a:solidFill>
                <a:latin typeface="Calibri" charset="0"/>
                <a:ea typeface="ＭＳ Ｐゴシック" charset="0"/>
              </a:defRPr>
            </a:lvl6pPr>
            <a:lvl7pPr defTabSz="1362075" eaLnBrk="0" fontAlgn="base" hangingPunct="0">
              <a:spcAft>
                <a:spcPct val="0"/>
              </a:spcAft>
              <a:buFont typeface="Arial" charset="0"/>
              <a:defRPr>
                <a:solidFill>
                  <a:schemeClr val="tx1"/>
                </a:solidFill>
                <a:latin typeface="Calibri" charset="0"/>
                <a:ea typeface="ＭＳ Ｐゴシック" charset="0"/>
              </a:defRPr>
            </a:lvl7pPr>
            <a:lvl8pPr defTabSz="1362075" eaLnBrk="0" fontAlgn="base" hangingPunct="0">
              <a:spcAft>
                <a:spcPct val="0"/>
              </a:spcAft>
              <a:buFont typeface="Arial" charset="0"/>
              <a:defRPr>
                <a:solidFill>
                  <a:schemeClr val="tx1"/>
                </a:solidFill>
                <a:latin typeface="Calibri" charset="0"/>
                <a:ea typeface="ＭＳ Ｐゴシック" charset="0"/>
              </a:defRPr>
            </a:lvl8pPr>
            <a:lvl9pPr defTabSz="1362075" eaLnBrk="0" fontAlgn="base" hangingPunct="0">
              <a:spcAft>
                <a:spcPct val="0"/>
              </a:spcAft>
              <a:buFont typeface="Arial" charset="0"/>
              <a:defRPr>
                <a:solidFill>
                  <a:schemeClr val="tx1"/>
                </a:solidFill>
                <a:latin typeface="Calibri" charset="0"/>
                <a:ea typeface="ＭＳ Ｐゴシック" charset="0"/>
              </a:defRPr>
            </a:lvl9pPr>
          </a:lstStyle>
          <a:p>
            <a:pPr algn="ctr" eaLnBrk="1" hangingPunct="1">
              <a:spcBef>
                <a:spcPct val="50000"/>
              </a:spcBef>
            </a:pPr>
            <a:r>
              <a:rPr lang="en-US" sz="1800" b="1">
                <a:latin typeface="+mn-lt"/>
                <a:cs typeface="Arial" charset="0"/>
              </a:rPr>
              <a:t>NEW MARKETS</a:t>
            </a:r>
          </a:p>
        </p:txBody>
      </p:sp>
      <p:sp>
        <p:nvSpPr>
          <p:cNvPr id="44038" name="Text Box 8"/>
          <p:cNvSpPr txBox="1">
            <a:spLocks noChangeArrowheads="1"/>
          </p:cNvSpPr>
          <p:nvPr/>
        </p:nvSpPr>
        <p:spPr bwMode="auto">
          <a:xfrm>
            <a:off x="1749546" y="2437164"/>
            <a:ext cx="1389063" cy="109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36176" tIns="68088" rIns="136176" bIns="68088">
            <a:spAutoFit/>
          </a:bodyPr>
          <a:lstStyle>
            <a:lvl1pPr defTabSz="1362075">
              <a:defRPr sz="2800">
                <a:solidFill>
                  <a:schemeClr val="tx1"/>
                </a:solidFill>
                <a:latin typeface="Calibri" charset="0"/>
                <a:ea typeface="ＭＳ Ｐゴシック" charset="0"/>
              </a:defRPr>
            </a:lvl1pPr>
            <a:lvl2pPr marL="742950" indent="-285750" defTabSz="1362075">
              <a:defRPr sz="2400">
                <a:solidFill>
                  <a:schemeClr val="tx1"/>
                </a:solidFill>
                <a:latin typeface="Calibri" charset="0"/>
                <a:ea typeface="ＭＳ Ｐゴシック" charset="0"/>
              </a:defRPr>
            </a:lvl2pPr>
            <a:lvl3pPr defTabSz="1362075">
              <a:defRPr sz="2000">
                <a:solidFill>
                  <a:schemeClr val="tx1"/>
                </a:solidFill>
                <a:latin typeface="Calibri" charset="0"/>
                <a:ea typeface="ＭＳ Ｐゴシック" charset="0"/>
              </a:defRPr>
            </a:lvl3pPr>
            <a:lvl4pPr defTabSz="1362075">
              <a:defRPr>
                <a:solidFill>
                  <a:schemeClr val="tx1"/>
                </a:solidFill>
                <a:latin typeface="Calibri" charset="0"/>
                <a:ea typeface="ＭＳ Ｐゴシック" charset="0"/>
              </a:defRPr>
            </a:lvl4pPr>
            <a:lvl5pPr defTabSz="1362075">
              <a:defRPr>
                <a:solidFill>
                  <a:schemeClr val="tx1"/>
                </a:solidFill>
                <a:latin typeface="Calibri" charset="0"/>
                <a:ea typeface="ＭＳ Ｐゴシック" charset="0"/>
              </a:defRPr>
            </a:lvl5pPr>
            <a:lvl6pPr defTabSz="1362075" eaLnBrk="0" fontAlgn="base" hangingPunct="0">
              <a:spcAft>
                <a:spcPct val="0"/>
              </a:spcAft>
              <a:buFont typeface="Arial" charset="0"/>
              <a:defRPr>
                <a:solidFill>
                  <a:schemeClr val="tx1"/>
                </a:solidFill>
                <a:latin typeface="Calibri" charset="0"/>
                <a:ea typeface="ＭＳ Ｐゴシック" charset="0"/>
              </a:defRPr>
            </a:lvl6pPr>
            <a:lvl7pPr defTabSz="1362075" eaLnBrk="0" fontAlgn="base" hangingPunct="0">
              <a:spcAft>
                <a:spcPct val="0"/>
              </a:spcAft>
              <a:buFont typeface="Arial" charset="0"/>
              <a:defRPr>
                <a:solidFill>
                  <a:schemeClr val="tx1"/>
                </a:solidFill>
                <a:latin typeface="Calibri" charset="0"/>
                <a:ea typeface="ＭＳ Ｐゴシック" charset="0"/>
              </a:defRPr>
            </a:lvl7pPr>
            <a:lvl8pPr defTabSz="1362075" eaLnBrk="0" fontAlgn="base" hangingPunct="0">
              <a:spcAft>
                <a:spcPct val="0"/>
              </a:spcAft>
              <a:buFont typeface="Arial" charset="0"/>
              <a:defRPr>
                <a:solidFill>
                  <a:schemeClr val="tx1"/>
                </a:solidFill>
                <a:latin typeface="Calibri" charset="0"/>
                <a:ea typeface="ＭＳ Ｐゴシック" charset="0"/>
              </a:defRPr>
            </a:lvl8pPr>
            <a:lvl9pPr defTabSz="1362075" eaLnBrk="0" fontAlgn="base" hangingPunct="0">
              <a:spcAft>
                <a:spcPct val="0"/>
              </a:spcAft>
              <a:buFont typeface="Arial" charset="0"/>
              <a:defRPr>
                <a:solidFill>
                  <a:schemeClr val="tx1"/>
                </a:solidFill>
                <a:latin typeface="Calibri" charset="0"/>
                <a:ea typeface="ＭＳ Ｐゴシック" charset="0"/>
              </a:defRPr>
            </a:lvl9pPr>
          </a:lstStyle>
          <a:p>
            <a:pPr eaLnBrk="1" hangingPunct="1">
              <a:spcAft>
                <a:spcPct val="50000"/>
              </a:spcAft>
            </a:pPr>
            <a:r>
              <a:rPr lang="en-US" sz="1800" b="1" dirty="0">
                <a:latin typeface="+mn-lt"/>
                <a:cs typeface="Arial" charset="0"/>
              </a:rPr>
              <a:t>CURRENT</a:t>
            </a:r>
          </a:p>
          <a:p>
            <a:pPr eaLnBrk="1" hangingPunct="1"/>
            <a:r>
              <a:rPr lang="en-US" sz="1800" b="1" dirty="0">
                <a:latin typeface="+mn-lt"/>
                <a:cs typeface="Arial" charset="0"/>
              </a:rPr>
              <a:t>SERVICES /</a:t>
            </a:r>
          </a:p>
          <a:p>
            <a:pPr eaLnBrk="1" hangingPunct="1"/>
            <a:r>
              <a:rPr lang="en-US" sz="1800" b="1" dirty="0">
                <a:latin typeface="+mn-lt"/>
                <a:cs typeface="Arial" charset="0"/>
              </a:rPr>
              <a:t>PRODUCTS</a:t>
            </a:r>
          </a:p>
        </p:txBody>
      </p:sp>
      <p:sp>
        <p:nvSpPr>
          <p:cNvPr id="44039" name="Text Box 10"/>
          <p:cNvSpPr txBox="1">
            <a:spLocks noChangeArrowheads="1"/>
          </p:cNvSpPr>
          <p:nvPr/>
        </p:nvSpPr>
        <p:spPr bwMode="auto">
          <a:xfrm>
            <a:off x="3219571" y="2511777"/>
            <a:ext cx="3386138"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36176" tIns="68088" rIns="136176" bIns="68088">
            <a:spAutoFit/>
          </a:bodyPr>
          <a:lstStyle>
            <a:lvl1pPr defTabSz="1362075">
              <a:defRPr sz="2800">
                <a:solidFill>
                  <a:schemeClr val="tx1"/>
                </a:solidFill>
                <a:latin typeface="Calibri" charset="0"/>
                <a:ea typeface="ＭＳ Ｐゴシック" charset="0"/>
              </a:defRPr>
            </a:lvl1pPr>
            <a:lvl2pPr marL="742950" indent="-285750" defTabSz="1362075">
              <a:defRPr sz="2400">
                <a:solidFill>
                  <a:schemeClr val="tx1"/>
                </a:solidFill>
                <a:latin typeface="Calibri" charset="0"/>
                <a:ea typeface="ＭＳ Ｐゴシック" charset="0"/>
              </a:defRPr>
            </a:lvl2pPr>
            <a:lvl3pPr defTabSz="1362075">
              <a:defRPr sz="2000">
                <a:solidFill>
                  <a:schemeClr val="tx1"/>
                </a:solidFill>
                <a:latin typeface="Calibri" charset="0"/>
                <a:ea typeface="ＭＳ Ｐゴシック" charset="0"/>
              </a:defRPr>
            </a:lvl3pPr>
            <a:lvl4pPr defTabSz="1362075">
              <a:defRPr>
                <a:solidFill>
                  <a:schemeClr val="tx1"/>
                </a:solidFill>
                <a:latin typeface="Calibri" charset="0"/>
                <a:ea typeface="ＭＳ Ｐゴシック" charset="0"/>
              </a:defRPr>
            </a:lvl4pPr>
            <a:lvl5pPr defTabSz="1362075">
              <a:defRPr>
                <a:solidFill>
                  <a:schemeClr val="tx1"/>
                </a:solidFill>
                <a:latin typeface="Calibri" charset="0"/>
                <a:ea typeface="ＭＳ Ｐゴシック" charset="0"/>
              </a:defRPr>
            </a:lvl5pPr>
            <a:lvl6pPr defTabSz="1362075" eaLnBrk="0" fontAlgn="base" hangingPunct="0">
              <a:spcAft>
                <a:spcPct val="0"/>
              </a:spcAft>
              <a:buFont typeface="Arial" charset="0"/>
              <a:defRPr>
                <a:solidFill>
                  <a:schemeClr val="tx1"/>
                </a:solidFill>
                <a:latin typeface="Calibri" charset="0"/>
                <a:ea typeface="ＭＳ Ｐゴシック" charset="0"/>
              </a:defRPr>
            </a:lvl6pPr>
            <a:lvl7pPr defTabSz="1362075" eaLnBrk="0" fontAlgn="base" hangingPunct="0">
              <a:spcAft>
                <a:spcPct val="0"/>
              </a:spcAft>
              <a:buFont typeface="Arial" charset="0"/>
              <a:defRPr>
                <a:solidFill>
                  <a:schemeClr val="tx1"/>
                </a:solidFill>
                <a:latin typeface="Calibri" charset="0"/>
                <a:ea typeface="ＭＳ Ｐゴシック" charset="0"/>
              </a:defRPr>
            </a:lvl7pPr>
            <a:lvl8pPr defTabSz="1362075" eaLnBrk="0" fontAlgn="base" hangingPunct="0">
              <a:spcAft>
                <a:spcPct val="0"/>
              </a:spcAft>
              <a:buFont typeface="Arial" charset="0"/>
              <a:defRPr>
                <a:solidFill>
                  <a:schemeClr val="tx1"/>
                </a:solidFill>
                <a:latin typeface="Calibri" charset="0"/>
                <a:ea typeface="ＭＳ Ｐゴシック" charset="0"/>
              </a:defRPr>
            </a:lvl8pPr>
            <a:lvl9pPr defTabSz="1362075" eaLnBrk="0" fontAlgn="base" hangingPunct="0">
              <a:spcAft>
                <a:spcPct val="0"/>
              </a:spcAft>
              <a:buFont typeface="Arial" charset="0"/>
              <a:defRPr>
                <a:solidFill>
                  <a:schemeClr val="tx1"/>
                </a:solidFill>
                <a:latin typeface="Calibri" charset="0"/>
                <a:ea typeface="ＭＳ Ｐゴシック" charset="0"/>
              </a:defRPr>
            </a:lvl9pPr>
          </a:lstStyle>
          <a:p>
            <a:pPr algn="ctr" eaLnBrk="1" hangingPunct="1"/>
            <a:r>
              <a:rPr lang="en-US" sz="1800" b="1" dirty="0">
                <a:solidFill>
                  <a:schemeClr val="bg1"/>
                </a:solidFill>
                <a:latin typeface="+mn-lt"/>
                <a:cs typeface="Arial" charset="0"/>
              </a:rPr>
              <a:t>Market</a:t>
            </a:r>
          </a:p>
          <a:p>
            <a:pPr algn="ctr" eaLnBrk="1" hangingPunct="1"/>
            <a:r>
              <a:rPr lang="en-US" sz="1800" b="1" dirty="0">
                <a:solidFill>
                  <a:schemeClr val="bg1"/>
                </a:solidFill>
                <a:latin typeface="+mn-lt"/>
                <a:cs typeface="Arial" charset="0"/>
              </a:rPr>
              <a:t>Penetration</a:t>
            </a:r>
          </a:p>
        </p:txBody>
      </p:sp>
      <p:sp>
        <p:nvSpPr>
          <p:cNvPr id="44040" name="Text Box 11"/>
          <p:cNvSpPr txBox="1">
            <a:spLocks noChangeArrowheads="1"/>
          </p:cNvSpPr>
          <p:nvPr/>
        </p:nvSpPr>
        <p:spPr bwMode="auto">
          <a:xfrm>
            <a:off x="7070846" y="2483202"/>
            <a:ext cx="2319338"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36176" tIns="68088" rIns="136176" bIns="68088">
            <a:spAutoFit/>
          </a:bodyPr>
          <a:lstStyle>
            <a:lvl1pPr defTabSz="1362075">
              <a:defRPr sz="2800">
                <a:solidFill>
                  <a:schemeClr val="tx1"/>
                </a:solidFill>
                <a:latin typeface="Calibri" charset="0"/>
                <a:ea typeface="ＭＳ Ｐゴシック" charset="0"/>
              </a:defRPr>
            </a:lvl1pPr>
            <a:lvl2pPr marL="742950" indent="-285750" defTabSz="1362075">
              <a:defRPr sz="2400">
                <a:solidFill>
                  <a:schemeClr val="tx1"/>
                </a:solidFill>
                <a:latin typeface="Calibri" charset="0"/>
                <a:ea typeface="ＭＳ Ｐゴシック" charset="0"/>
              </a:defRPr>
            </a:lvl2pPr>
            <a:lvl3pPr defTabSz="1362075">
              <a:defRPr sz="2000">
                <a:solidFill>
                  <a:schemeClr val="tx1"/>
                </a:solidFill>
                <a:latin typeface="Calibri" charset="0"/>
                <a:ea typeface="ＭＳ Ｐゴシック" charset="0"/>
              </a:defRPr>
            </a:lvl3pPr>
            <a:lvl4pPr defTabSz="1362075">
              <a:defRPr>
                <a:solidFill>
                  <a:schemeClr val="tx1"/>
                </a:solidFill>
                <a:latin typeface="Calibri" charset="0"/>
                <a:ea typeface="ＭＳ Ｐゴシック" charset="0"/>
              </a:defRPr>
            </a:lvl4pPr>
            <a:lvl5pPr defTabSz="1362075">
              <a:defRPr>
                <a:solidFill>
                  <a:schemeClr val="tx1"/>
                </a:solidFill>
                <a:latin typeface="Calibri" charset="0"/>
                <a:ea typeface="ＭＳ Ｐゴシック" charset="0"/>
              </a:defRPr>
            </a:lvl5pPr>
            <a:lvl6pPr defTabSz="1362075" eaLnBrk="0" fontAlgn="base" hangingPunct="0">
              <a:spcAft>
                <a:spcPct val="0"/>
              </a:spcAft>
              <a:buFont typeface="Arial" charset="0"/>
              <a:defRPr>
                <a:solidFill>
                  <a:schemeClr val="tx1"/>
                </a:solidFill>
                <a:latin typeface="Calibri" charset="0"/>
                <a:ea typeface="ＭＳ Ｐゴシック" charset="0"/>
              </a:defRPr>
            </a:lvl6pPr>
            <a:lvl7pPr defTabSz="1362075" eaLnBrk="0" fontAlgn="base" hangingPunct="0">
              <a:spcAft>
                <a:spcPct val="0"/>
              </a:spcAft>
              <a:buFont typeface="Arial" charset="0"/>
              <a:defRPr>
                <a:solidFill>
                  <a:schemeClr val="tx1"/>
                </a:solidFill>
                <a:latin typeface="Calibri" charset="0"/>
                <a:ea typeface="ＭＳ Ｐゴシック" charset="0"/>
              </a:defRPr>
            </a:lvl7pPr>
            <a:lvl8pPr defTabSz="1362075" eaLnBrk="0" fontAlgn="base" hangingPunct="0">
              <a:spcAft>
                <a:spcPct val="0"/>
              </a:spcAft>
              <a:buFont typeface="Arial" charset="0"/>
              <a:defRPr>
                <a:solidFill>
                  <a:schemeClr val="tx1"/>
                </a:solidFill>
                <a:latin typeface="Calibri" charset="0"/>
                <a:ea typeface="ＭＳ Ｐゴシック" charset="0"/>
              </a:defRPr>
            </a:lvl8pPr>
            <a:lvl9pPr defTabSz="1362075" eaLnBrk="0" fontAlgn="base" hangingPunct="0">
              <a:spcAft>
                <a:spcPct val="0"/>
              </a:spcAft>
              <a:buFont typeface="Arial" charset="0"/>
              <a:defRPr>
                <a:solidFill>
                  <a:schemeClr val="tx1"/>
                </a:solidFill>
                <a:latin typeface="Calibri" charset="0"/>
                <a:ea typeface="ＭＳ Ｐゴシック" charset="0"/>
              </a:defRPr>
            </a:lvl9pPr>
          </a:lstStyle>
          <a:p>
            <a:pPr algn="ctr" eaLnBrk="1" hangingPunct="1"/>
            <a:r>
              <a:rPr lang="en-US" sz="1800" b="1" dirty="0">
                <a:solidFill>
                  <a:schemeClr val="bg1"/>
                </a:solidFill>
                <a:latin typeface="+mn-lt"/>
                <a:cs typeface="Arial" charset="0"/>
              </a:rPr>
              <a:t>Market</a:t>
            </a:r>
          </a:p>
          <a:p>
            <a:pPr algn="ctr" eaLnBrk="1" hangingPunct="1"/>
            <a:r>
              <a:rPr lang="en-US" sz="1800" b="1" dirty="0">
                <a:solidFill>
                  <a:schemeClr val="bg1"/>
                </a:solidFill>
                <a:latin typeface="+mn-lt"/>
                <a:cs typeface="Arial" charset="0"/>
              </a:rPr>
              <a:t>Development</a:t>
            </a:r>
          </a:p>
        </p:txBody>
      </p:sp>
      <p:sp>
        <p:nvSpPr>
          <p:cNvPr id="44041" name="Text Box 12"/>
          <p:cNvSpPr txBox="1">
            <a:spLocks noChangeArrowheads="1"/>
          </p:cNvSpPr>
          <p:nvPr/>
        </p:nvSpPr>
        <p:spPr bwMode="auto">
          <a:xfrm>
            <a:off x="3200521" y="4473927"/>
            <a:ext cx="3386138"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36176" tIns="68088" rIns="136176" bIns="68088">
            <a:spAutoFit/>
          </a:bodyPr>
          <a:lstStyle>
            <a:lvl1pPr defTabSz="1362075">
              <a:defRPr sz="2800">
                <a:solidFill>
                  <a:schemeClr val="tx1"/>
                </a:solidFill>
                <a:latin typeface="Calibri" charset="0"/>
                <a:ea typeface="ＭＳ Ｐゴシック" charset="0"/>
              </a:defRPr>
            </a:lvl1pPr>
            <a:lvl2pPr marL="742950" indent="-285750" defTabSz="1362075">
              <a:defRPr sz="2400">
                <a:solidFill>
                  <a:schemeClr val="tx1"/>
                </a:solidFill>
                <a:latin typeface="Calibri" charset="0"/>
                <a:ea typeface="ＭＳ Ｐゴシック" charset="0"/>
              </a:defRPr>
            </a:lvl2pPr>
            <a:lvl3pPr defTabSz="1362075">
              <a:defRPr sz="2000">
                <a:solidFill>
                  <a:schemeClr val="tx1"/>
                </a:solidFill>
                <a:latin typeface="Calibri" charset="0"/>
                <a:ea typeface="ＭＳ Ｐゴシック" charset="0"/>
              </a:defRPr>
            </a:lvl3pPr>
            <a:lvl4pPr defTabSz="1362075">
              <a:defRPr>
                <a:solidFill>
                  <a:schemeClr val="tx1"/>
                </a:solidFill>
                <a:latin typeface="Calibri" charset="0"/>
                <a:ea typeface="ＭＳ Ｐゴシック" charset="0"/>
              </a:defRPr>
            </a:lvl4pPr>
            <a:lvl5pPr defTabSz="1362075">
              <a:defRPr>
                <a:solidFill>
                  <a:schemeClr val="tx1"/>
                </a:solidFill>
                <a:latin typeface="Calibri" charset="0"/>
                <a:ea typeface="ＭＳ Ｐゴシック" charset="0"/>
              </a:defRPr>
            </a:lvl5pPr>
            <a:lvl6pPr defTabSz="1362075" eaLnBrk="0" fontAlgn="base" hangingPunct="0">
              <a:spcAft>
                <a:spcPct val="0"/>
              </a:spcAft>
              <a:buFont typeface="Arial" charset="0"/>
              <a:defRPr>
                <a:solidFill>
                  <a:schemeClr val="tx1"/>
                </a:solidFill>
                <a:latin typeface="Calibri" charset="0"/>
                <a:ea typeface="ＭＳ Ｐゴシック" charset="0"/>
              </a:defRPr>
            </a:lvl6pPr>
            <a:lvl7pPr defTabSz="1362075" eaLnBrk="0" fontAlgn="base" hangingPunct="0">
              <a:spcAft>
                <a:spcPct val="0"/>
              </a:spcAft>
              <a:buFont typeface="Arial" charset="0"/>
              <a:defRPr>
                <a:solidFill>
                  <a:schemeClr val="tx1"/>
                </a:solidFill>
                <a:latin typeface="Calibri" charset="0"/>
                <a:ea typeface="ＭＳ Ｐゴシック" charset="0"/>
              </a:defRPr>
            </a:lvl7pPr>
            <a:lvl8pPr defTabSz="1362075" eaLnBrk="0" fontAlgn="base" hangingPunct="0">
              <a:spcAft>
                <a:spcPct val="0"/>
              </a:spcAft>
              <a:buFont typeface="Arial" charset="0"/>
              <a:defRPr>
                <a:solidFill>
                  <a:schemeClr val="tx1"/>
                </a:solidFill>
                <a:latin typeface="Calibri" charset="0"/>
                <a:ea typeface="ＭＳ Ｐゴシック" charset="0"/>
              </a:defRPr>
            </a:lvl8pPr>
            <a:lvl9pPr defTabSz="1362075" eaLnBrk="0" fontAlgn="base" hangingPunct="0">
              <a:spcAft>
                <a:spcPct val="0"/>
              </a:spcAft>
              <a:buFont typeface="Arial" charset="0"/>
              <a:defRPr>
                <a:solidFill>
                  <a:schemeClr val="tx1"/>
                </a:solidFill>
                <a:latin typeface="Calibri" charset="0"/>
                <a:ea typeface="ＭＳ Ｐゴシック" charset="0"/>
              </a:defRPr>
            </a:lvl9pPr>
          </a:lstStyle>
          <a:p>
            <a:pPr algn="ctr" eaLnBrk="1" hangingPunct="1"/>
            <a:r>
              <a:rPr lang="en-US" sz="1800" b="1" dirty="0">
                <a:solidFill>
                  <a:schemeClr val="bg1"/>
                </a:solidFill>
                <a:latin typeface="+mn-lt"/>
                <a:cs typeface="Arial" charset="0"/>
              </a:rPr>
              <a:t>Service / Product</a:t>
            </a:r>
          </a:p>
          <a:p>
            <a:pPr algn="ctr" eaLnBrk="1" hangingPunct="1"/>
            <a:r>
              <a:rPr lang="en-US" sz="1800" b="1" dirty="0">
                <a:solidFill>
                  <a:schemeClr val="bg1"/>
                </a:solidFill>
                <a:latin typeface="+mn-lt"/>
                <a:cs typeface="Arial" charset="0"/>
              </a:rPr>
              <a:t>Development</a:t>
            </a:r>
          </a:p>
        </p:txBody>
      </p:sp>
      <p:sp>
        <p:nvSpPr>
          <p:cNvPr id="44042" name="Text Box 13"/>
          <p:cNvSpPr txBox="1">
            <a:spLocks noChangeArrowheads="1"/>
          </p:cNvSpPr>
          <p:nvPr/>
        </p:nvSpPr>
        <p:spPr bwMode="auto">
          <a:xfrm>
            <a:off x="7108946" y="4602514"/>
            <a:ext cx="2262188" cy="411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36176" tIns="68088" rIns="136176" bIns="68088">
            <a:spAutoFit/>
          </a:bodyPr>
          <a:lstStyle>
            <a:lvl1pPr defTabSz="1362075">
              <a:defRPr sz="2800">
                <a:solidFill>
                  <a:schemeClr val="tx1"/>
                </a:solidFill>
                <a:latin typeface="Calibri" charset="0"/>
                <a:ea typeface="ＭＳ Ｐゴシック" charset="0"/>
              </a:defRPr>
            </a:lvl1pPr>
            <a:lvl2pPr marL="742950" indent="-285750" defTabSz="1362075">
              <a:defRPr sz="2400">
                <a:solidFill>
                  <a:schemeClr val="tx1"/>
                </a:solidFill>
                <a:latin typeface="Calibri" charset="0"/>
                <a:ea typeface="ＭＳ Ｐゴシック" charset="0"/>
              </a:defRPr>
            </a:lvl2pPr>
            <a:lvl3pPr defTabSz="1362075">
              <a:defRPr sz="2000">
                <a:solidFill>
                  <a:schemeClr val="tx1"/>
                </a:solidFill>
                <a:latin typeface="Calibri" charset="0"/>
                <a:ea typeface="ＭＳ Ｐゴシック" charset="0"/>
              </a:defRPr>
            </a:lvl3pPr>
            <a:lvl4pPr defTabSz="1362075">
              <a:defRPr>
                <a:solidFill>
                  <a:schemeClr val="tx1"/>
                </a:solidFill>
                <a:latin typeface="Calibri" charset="0"/>
                <a:ea typeface="ＭＳ Ｐゴシック" charset="0"/>
              </a:defRPr>
            </a:lvl4pPr>
            <a:lvl5pPr defTabSz="1362075">
              <a:defRPr>
                <a:solidFill>
                  <a:schemeClr val="tx1"/>
                </a:solidFill>
                <a:latin typeface="Calibri" charset="0"/>
                <a:ea typeface="ＭＳ Ｐゴシック" charset="0"/>
              </a:defRPr>
            </a:lvl5pPr>
            <a:lvl6pPr defTabSz="1362075" eaLnBrk="0" fontAlgn="base" hangingPunct="0">
              <a:spcAft>
                <a:spcPct val="0"/>
              </a:spcAft>
              <a:buFont typeface="Arial" charset="0"/>
              <a:defRPr>
                <a:solidFill>
                  <a:schemeClr val="tx1"/>
                </a:solidFill>
                <a:latin typeface="Calibri" charset="0"/>
                <a:ea typeface="ＭＳ Ｐゴシック" charset="0"/>
              </a:defRPr>
            </a:lvl6pPr>
            <a:lvl7pPr defTabSz="1362075" eaLnBrk="0" fontAlgn="base" hangingPunct="0">
              <a:spcAft>
                <a:spcPct val="0"/>
              </a:spcAft>
              <a:buFont typeface="Arial" charset="0"/>
              <a:defRPr>
                <a:solidFill>
                  <a:schemeClr val="tx1"/>
                </a:solidFill>
                <a:latin typeface="Calibri" charset="0"/>
                <a:ea typeface="ＭＳ Ｐゴシック" charset="0"/>
              </a:defRPr>
            </a:lvl7pPr>
            <a:lvl8pPr defTabSz="1362075" eaLnBrk="0" fontAlgn="base" hangingPunct="0">
              <a:spcAft>
                <a:spcPct val="0"/>
              </a:spcAft>
              <a:buFont typeface="Arial" charset="0"/>
              <a:defRPr>
                <a:solidFill>
                  <a:schemeClr val="tx1"/>
                </a:solidFill>
                <a:latin typeface="Calibri" charset="0"/>
                <a:ea typeface="ＭＳ Ｐゴシック" charset="0"/>
              </a:defRPr>
            </a:lvl8pPr>
            <a:lvl9pPr defTabSz="1362075" eaLnBrk="0" fontAlgn="base" hangingPunct="0">
              <a:spcAft>
                <a:spcPct val="0"/>
              </a:spcAft>
              <a:buFont typeface="Arial" charset="0"/>
              <a:defRPr>
                <a:solidFill>
                  <a:schemeClr val="tx1"/>
                </a:solidFill>
                <a:latin typeface="Calibri" charset="0"/>
                <a:ea typeface="ＭＳ Ｐゴシック" charset="0"/>
              </a:defRPr>
            </a:lvl9pPr>
          </a:lstStyle>
          <a:p>
            <a:pPr algn="ctr" eaLnBrk="1" hangingPunct="1"/>
            <a:r>
              <a:rPr lang="en-US" sz="1800" b="1" dirty="0">
                <a:solidFill>
                  <a:schemeClr val="bg1"/>
                </a:solidFill>
                <a:latin typeface="+mn-lt"/>
                <a:cs typeface="Arial" charset="0"/>
              </a:rPr>
              <a:t>Diversification</a:t>
            </a:r>
          </a:p>
        </p:txBody>
      </p:sp>
      <p:sp>
        <p:nvSpPr>
          <p:cNvPr id="44043" name="Text Box 14"/>
          <p:cNvSpPr txBox="1">
            <a:spLocks noChangeArrowheads="1"/>
          </p:cNvSpPr>
          <p:nvPr/>
        </p:nvSpPr>
        <p:spPr bwMode="auto">
          <a:xfrm>
            <a:off x="1720971" y="4326289"/>
            <a:ext cx="1493838" cy="1096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36176" tIns="68088" rIns="136176" bIns="68088">
            <a:spAutoFit/>
          </a:bodyPr>
          <a:lstStyle>
            <a:lvl1pPr defTabSz="1362075">
              <a:defRPr sz="2800">
                <a:solidFill>
                  <a:schemeClr val="tx1"/>
                </a:solidFill>
                <a:latin typeface="Calibri" charset="0"/>
                <a:ea typeface="ＭＳ Ｐゴシック" charset="0"/>
              </a:defRPr>
            </a:lvl1pPr>
            <a:lvl2pPr marL="742950" indent="-285750" defTabSz="1362075">
              <a:defRPr sz="2400">
                <a:solidFill>
                  <a:schemeClr val="tx1"/>
                </a:solidFill>
                <a:latin typeface="Calibri" charset="0"/>
                <a:ea typeface="ＭＳ Ｐゴシック" charset="0"/>
              </a:defRPr>
            </a:lvl2pPr>
            <a:lvl3pPr defTabSz="1362075">
              <a:defRPr sz="2000">
                <a:solidFill>
                  <a:schemeClr val="tx1"/>
                </a:solidFill>
                <a:latin typeface="Calibri" charset="0"/>
                <a:ea typeface="ＭＳ Ｐゴシック" charset="0"/>
              </a:defRPr>
            </a:lvl3pPr>
            <a:lvl4pPr defTabSz="1362075">
              <a:defRPr>
                <a:solidFill>
                  <a:schemeClr val="tx1"/>
                </a:solidFill>
                <a:latin typeface="Calibri" charset="0"/>
                <a:ea typeface="ＭＳ Ｐゴシック" charset="0"/>
              </a:defRPr>
            </a:lvl4pPr>
            <a:lvl5pPr defTabSz="1362075">
              <a:defRPr>
                <a:solidFill>
                  <a:schemeClr val="tx1"/>
                </a:solidFill>
                <a:latin typeface="Calibri" charset="0"/>
                <a:ea typeface="ＭＳ Ｐゴシック" charset="0"/>
              </a:defRPr>
            </a:lvl5pPr>
            <a:lvl6pPr defTabSz="1362075" eaLnBrk="0" fontAlgn="base" hangingPunct="0">
              <a:spcAft>
                <a:spcPct val="0"/>
              </a:spcAft>
              <a:buFont typeface="Arial" charset="0"/>
              <a:defRPr>
                <a:solidFill>
                  <a:schemeClr val="tx1"/>
                </a:solidFill>
                <a:latin typeface="Calibri" charset="0"/>
                <a:ea typeface="ＭＳ Ｐゴシック" charset="0"/>
              </a:defRPr>
            </a:lvl6pPr>
            <a:lvl7pPr defTabSz="1362075" eaLnBrk="0" fontAlgn="base" hangingPunct="0">
              <a:spcAft>
                <a:spcPct val="0"/>
              </a:spcAft>
              <a:buFont typeface="Arial" charset="0"/>
              <a:defRPr>
                <a:solidFill>
                  <a:schemeClr val="tx1"/>
                </a:solidFill>
                <a:latin typeface="Calibri" charset="0"/>
                <a:ea typeface="ＭＳ Ｐゴシック" charset="0"/>
              </a:defRPr>
            </a:lvl7pPr>
            <a:lvl8pPr defTabSz="1362075" eaLnBrk="0" fontAlgn="base" hangingPunct="0">
              <a:spcAft>
                <a:spcPct val="0"/>
              </a:spcAft>
              <a:buFont typeface="Arial" charset="0"/>
              <a:defRPr>
                <a:solidFill>
                  <a:schemeClr val="tx1"/>
                </a:solidFill>
                <a:latin typeface="Calibri" charset="0"/>
                <a:ea typeface="ＭＳ Ｐゴシック" charset="0"/>
              </a:defRPr>
            </a:lvl8pPr>
            <a:lvl9pPr defTabSz="1362075" eaLnBrk="0" fontAlgn="base" hangingPunct="0">
              <a:spcAft>
                <a:spcPct val="0"/>
              </a:spcAft>
              <a:buFont typeface="Arial" charset="0"/>
              <a:defRPr>
                <a:solidFill>
                  <a:schemeClr val="tx1"/>
                </a:solidFill>
                <a:latin typeface="Calibri" charset="0"/>
                <a:ea typeface="ＭＳ Ｐゴシック" charset="0"/>
              </a:defRPr>
            </a:lvl9pPr>
          </a:lstStyle>
          <a:p>
            <a:pPr eaLnBrk="1" hangingPunct="1">
              <a:spcAft>
                <a:spcPct val="50000"/>
              </a:spcAft>
            </a:pPr>
            <a:r>
              <a:rPr lang="en-US" sz="1800" b="1">
                <a:latin typeface="+mn-lt"/>
                <a:cs typeface="Arial" charset="0"/>
              </a:rPr>
              <a:t>NEW</a:t>
            </a:r>
          </a:p>
          <a:p>
            <a:pPr eaLnBrk="1" hangingPunct="1"/>
            <a:r>
              <a:rPr lang="en-US" sz="1800" b="1">
                <a:latin typeface="+mn-lt"/>
                <a:cs typeface="Arial" charset="0"/>
              </a:rPr>
              <a:t>SERVICES /</a:t>
            </a:r>
          </a:p>
          <a:p>
            <a:pPr eaLnBrk="1" hangingPunct="1"/>
            <a:r>
              <a:rPr lang="en-US" sz="1800" b="1">
                <a:latin typeface="+mn-lt"/>
                <a:cs typeface="Arial" charset="0"/>
              </a:rPr>
              <a:t>PRODUCTS</a:t>
            </a:r>
          </a:p>
        </p:txBody>
      </p:sp>
      <p:sp>
        <p:nvSpPr>
          <p:cNvPr id="16" name="Rounded Rectangle 15"/>
          <p:cNvSpPr/>
          <p:nvPr/>
        </p:nvSpPr>
        <p:spPr>
          <a:xfrm>
            <a:off x="3872844" y="1493279"/>
            <a:ext cx="2078836" cy="362984"/>
          </a:xfrm>
          <a:prstGeom prst="roundRect">
            <a:avLst>
              <a:gd name="adj" fmla="val 2599"/>
            </a:avLst>
          </a:prstGeom>
          <a:noFill/>
          <a:ln w="4445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a:p>
            <a:pPr algn="ctr"/>
            <a:endParaRPr lang="en-US" dirty="0"/>
          </a:p>
        </p:txBody>
      </p:sp>
      <p:sp>
        <p:nvSpPr>
          <p:cNvPr id="17" name="Rounded Rectangle 16"/>
          <p:cNvSpPr/>
          <p:nvPr/>
        </p:nvSpPr>
        <p:spPr>
          <a:xfrm>
            <a:off x="7382612" y="1484682"/>
            <a:ext cx="1654516" cy="362984"/>
          </a:xfrm>
          <a:prstGeom prst="roundRect">
            <a:avLst>
              <a:gd name="adj" fmla="val 2599"/>
            </a:avLst>
          </a:prstGeom>
          <a:noFill/>
          <a:ln w="4445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a:p>
            <a:pPr algn="ctr"/>
            <a:endParaRPr lang="en-US" dirty="0"/>
          </a:p>
        </p:txBody>
      </p:sp>
      <p:sp>
        <p:nvSpPr>
          <p:cNvPr id="18" name="Rounded Rectangle 17"/>
          <p:cNvSpPr/>
          <p:nvPr/>
        </p:nvSpPr>
        <p:spPr>
          <a:xfrm>
            <a:off x="1789410" y="2522214"/>
            <a:ext cx="1237800" cy="1033455"/>
          </a:xfrm>
          <a:prstGeom prst="roundRect">
            <a:avLst>
              <a:gd name="adj" fmla="val 2599"/>
            </a:avLst>
          </a:prstGeom>
          <a:noFill/>
          <a:ln w="4445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a:p>
            <a:pPr algn="ctr"/>
            <a:endParaRPr lang="en-US" dirty="0"/>
          </a:p>
        </p:txBody>
      </p:sp>
      <p:sp>
        <p:nvSpPr>
          <p:cNvPr id="19" name="Rounded Rectangle 18"/>
          <p:cNvSpPr/>
          <p:nvPr/>
        </p:nvSpPr>
        <p:spPr>
          <a:xfrm>
            <a:off x="1745056" y="4409798"/>
            <a:ext cx="1237800" cy="1033455"/>
          </a:xfrm>
          <a:prstGeom prst="roundRect">
            <a:avLst>
              <a:gd name="adj" fmla="val 2599"/>
            </a:avLst>
          </a:prstGeom>
          <a:noFill/>
          <a:ln w="4445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a:p>
            <a:pPr algn="ctr"/>
            <a:endParaRPr lang="en-US" dirty="0"/>
          </a:p>
        </p:txBody>
      </p:sp>
      <p:sp>
        <p:nvSpPr>
          <p:cNvPr id="21"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Igor Ansoff’s Grid </a:t>
            </a:r>
            <a:endParaRPr lang="en-US" sz="4000" dirty="0">
              <a:solidFill>
                <a:srgbClr val="C00000"/>
              </a:solidFill>
            </a:endParaRPr>
          </a:p>
        </p:txBody>
      </p:sp>
      <p:sp>
        <p:nvSpPr>
          <p:cNvPr id="2" name="Footer Placeholder 1"/>
          <p:cNvSpPr>
            <a:spLocks noGrp="1"/>
          </p:cNvSpPr>
          <p:nvPr>
            <p:ph type="ftr" sz="quarter" idx="11"/>
          </p:nvPr>
        </p:nvSpPr>
        <p:spPr/>
        <p:txBody>
          <a:bodyPr/>
          <a:lstStyle/>
          <a:p>
            <a:pPr>
              <a:defRPr/>
            </a:pPr>
            <a:r>
              <a:rPr lang="en-US" altLang="en-US"/>
              <a:t>© LBL Strategies. All Rights Reserved.</a:t>
            </a:r>
          </a:p>
        </p:txBody>
      </p:sp>
      <p:cxnSp>
        <p:nvCxnSpPr>
          <p:cNvPr id="5" name="Straight Arrow Connector 4"/>
          <p:cNvCxnSpPr/>
          <p:nvPr/>
        </p:nvCxnSpPr>
        <p:spPr>
          <a:xfrm>
            <a:off x="3314172" y="5880884"/>
            <a:ext cx="658307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p:cNvCxnSpPr>
          <p:nvPr/>
        </p:nvCxnSpPr>
        <p:spPr>
          <a:xfrm>
            <a:off x="9953169" y="2038702"/>
            <a:ext cx="0" cy="384218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60636" y="5875974"/>
            <a:ext cx="1634836" cy="369332"/>
          </a:xfrm>
          <a:prstGeom prst="rect">
            <a:avLst/>
          </a:prstGeom>
          <a:noFill/>
        </p:spPr>
        <p:txBody>
          <a:bodyPr wrap="square" rtlCol="0">
            <a:spAutoFit/>
          </a:bodyPr>
          <a:lstStyle/>
          <a:p>
            <a:r>
              <a:rPr lang="en-US" b="1" dirty="0">
                <a:solidFill>
                  <a:srgbClr val="C00000"/>
                </a:solidFill>
              </a:rPr>
              <a:t>Increasing Risk</a:t>
            </a:r>
          </a:p>
        </p:txBody>
      </p:sp>
      <p:sp>
        <p:nvSpPr>
          <p:cNvPr id="30" name="TextBox 29"/>
          <p:cNvSpPr txBox="1"/>
          <p:nvPr/>
        </p:nvSpPr>
        <p:spPr>
          <a:xfrm rot="5400000">
            <a:off x="9327400" y="3783320"/>
            <a:ext cx="1634836" cy="369332"/>
          </a:xfrm>
          <a:prstGeom prst="rect">
            <a:avLst/>
          </a:prstGeom>
          <a:noFill/>
        </p:spPr>
        <p:txBody>
          <a:bodyPr wrap="square" rtlCol="0">
            <a:spAutoFit/>
          </a:bodyPr>
          <a:lstStyle/>
          <a:p>
            <a:r>
              <a:rPr lang="en-US" b="1" dirty="0">
                <a:solidFill>
                  <a:srgbClr val="C00000"/>
                </a:solidFill>
              </a:rPr>
              <a:t>Increasing Risk</a:t>
            </a:r>
          </a:p>
        </p:txBody>
      </p:sp>
      <p:sp>
        <p:nvSpPr>
          <p:cNvPr id="26" name="TextBox 25"/>
          <p:cNvSpPr txBox="1"/>
          <p:nvPr/>
        </p:nvSpPr>
        <p:spPr>
          <a:xfrm>
            <a:off x="1397228" y="5988606"/>
            <a:ext cx="4554452" cy="261610"/>
          </a:xfrm>
          <a:prstGeom prst="rect">
            <a:avLst/>
          </a:prstGeom>
          <a:noFill/>
        </p:spPr>
        <p:txBody>
          <a:bodyPr wrap="none" rtlCol="0">
            <a:spAutoFit/>
          </a:bodyPr>
          <a:lstStyle/>
          <a:p>
            <a:r>
              <a:rPr lang="en-US" sz="1100" dirty="0">
                <a:solidFill>
                  <a:schemeClr val="tx1">
                    <a:lumMod val="50000"/>
                    <a:lumOff val="50000"/>
                  </a:schemeClr>
                </a:solidFill>
              </a:rPr>
              <a:t>Reference: Ansoff, Igor H.  </a:t>
            </a:r>
            <a:r>
              <a:rPr lang="en-US" sz="1100" i="1" dirty="0">
                <a:solidFill>
                  <a:schemeClr val="tx1">
                    <a:lumMod val="50000"/>
                    <a:lumOff val="50000"/>
                  </a:schemeClr>
                </a:solidFill>
              </a:rPr>
              <a:t>Corporate Strategy</a:t>
            </a:r>
            <a:r>
              <a:rPr lang="en-US" sz="1100" dirty="0">
                <a:solidFill>
                  <a:schemeClr val="tx1">
                    <a:lumMod val="50000"/>
                    <a:lumOff val="50000"/>
                  </a:schemeClr>
                </a:solidFill>
              </a:rPr>
              <a:t>. New York: McGraw Hill, 1965</a:t>
            </a:r>
          </a:p>
        </p:txBody>
      </p:sp>
      <p:sp>
        <p:nvSpPr>
          <p:cNvPr id="27" name="Star: 5 Points 26">
            <a:extLst>
              <a:ext uri="{FF2B5EF4-FFF2-40B4-BE49-F238E27FC236}">
                <a16:creationId xmlns:a16="http://schemas.microsoft.com/office/drawing/2014/main" id="{22D202F7-9100-4CFD-8225-3E5417BB875D}"/>
              </a:ext>
            </a:extLst>
          </p:cNvPr>
          <p:cNvSpPr/>
          <p:nvPr/>
        </p:nvSpPr>
        <p:spPr>
          <a:xfrm>
            <a:off x="11713947" y="6514760"/>
            <a:ext cx="221381" cy="222924"/>
          </a:xfrm>
          <a:prstGeom prst="star5">
            <a:avLst/>
          </a:prstGeom>
          <a:solidFill>
            <a:srgbClr val="F9F99D"/>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97CEE18-58A4-46D1-8224-4345F76DAF74}"/>
              </a:ext>
            </a:extLst>
          </p:cNvPr>
          <p:cNvSpPr>
            <a:spLocks noGrp="1"/>
          </p:cNvSpPr>
          <p:nvPr>
            <p:ph type="sldNum" sz="quarter" idx="4"/>
          </p:nvPr>
        </p:nvSpPr>
        <p:spPr/>
        <p:txBody>
          <a:bodyPr/>
          <a:lstStyle/>
          <a:p>
            <a:fld id="{5885B58E-D970-664C-B93D-84E3ABD022AB}" type="slidenum">
              <a:rPr lang="en-US" smtClean="0"/>
              <a:pPr/>
              <a:t>12</a:t>
            </a:fld>
            <a:endParaRPr lang="en-US"/>
          </a:p>
        </p:txBody>
      </p:sp>
    </p:spTree>
    <p:custDataLst>
      <p:tags r:id="rId1"/>
    </p:custDataLst>
    <p:extLst>
      <p:ext uri="{BB962C8B-B14F-4D97-AF65-F5344CB8AC3E}">
        <p14:creationId xmlns:p14="http://schemas.microsoft.com/office/powerpoint/2010/main" val="267939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fade">
                                      <p:cBhvr>
                                        <p:cTn id="7" dur="500"/>
                                        <p:tgtEl>
                                          <p:spTgt spid="440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037"/>
                                        </p:tgtEl>
                                        <p:attrNameLst>
                                          <p:attrName>style.visibility</p:attrName>
                                        </p:attrNameLst>
                                      </p:cBhvr>
                                      <p:to>
                                        <p:strVal val="visible"/>
                                      </p:to>
                                    </p:set>
                                    <p:animEffect transition="in" filter="fade">
                                      <p:cBhvr>
                                        <p:cTn id="10" dur="500"/>
                                        <p:tgtEl>
                                          <p:spTgt spid="440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038"/>
                                        </p:tgtEl>
                                        <p:attrNameLst>
                                          <p:attrName>style.visibility</p:attrName>
                                        </p:attrNameLst>
                                      </p:cBhvr>
                                      <p:to>
                                        <p:strVal val="visible"/>
                                      </p:to>
                                    </p:set>
                                    <p:animEffect transition="in" filter="fade">
                                      <p:cBhvr>
                                        <p:cTn id="15" dur="500"/>
                                        <p:tgtEl>
                                          <p:spTgt spid="440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043"/>
                                        </p:tgtEl>
                                        <p:attrNameLst>
                                          <p:attrName>style.visibility</p:attrName>
                                        </p:attrNameLst>
                                      </p:cBhvr>
                                      <p:to>
                                        <p:strVal val="visible"/>
                                      </p:to>
                                    </p:set>
                                    <p:animEffect transition="in" filter="fade">
                                      <p:cBhvr>
                                        <p:cTn id="18" dur="500"/>
                                        <p:tgtEl>
                                          <p:spTgt spid="440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4039"/>
                                        </p:tgtEl>
                                        <p:attrNameLst>
                                          <p:attrName>style.visibility</p:attrName>
                                        </p:attrNameLst>
                                      </p:cBhvr>
                                      <p:to>
                                        <p:strVal val="visible"/>
                                      </p:to>
                                    </p:set>
                                    <p:animEffect transition="in" filter="fade">
                                      <p:cBhvr>
                                        <p:cTn id="57" dur="500"/>
                                        <p:tgtEl>
                                          <p:spTgt spid="4403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040"/>
                                        </p:tgtEl>
                                        <p:attrNameLst>
                                          <p:attrName>style.visibility</p:attrName>
                                        </p:attrNameLst>
                                      </p:cBhvr>
                                      <p:to>
                                        <p:strVal val="visible"/>
                                      </p:to>
                                    </p:set>
                                    <p:animEffect transition="in" filter="fade">
                                      <p:cBhvr>
                                        <p:cTn id="62" dur="500"/>
                                        <p:tgtEl>
                                          <p:spTgt spid="4404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4041"/>
                                        </p:tgtEl>
                                        <p:attrNameLst>
                                          <p:attrName>style.visibility</p:attrName>
                                        </p:attrNameLst>
                                      </p:cBhvr>
                                      <p:to>
                                        <p:strVal val="visible"/>
                                      </p:to>
                                    </p:set>
                                    <p:animEffect transition="in" filter="fade">
                                      <p:cBhvr>
                                        <p:cTn id="67" dur="500"/>
                                        <p:tgtEl>
                                          <p:spTgt spid="4404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4042"/>
                                        </p:tgtEl>
                                        <p:attrNameLst>
                                          <p:attrName>style.visibility</p:attrName>
                                        </p:attrNameLst>
                                      </p:cBhvr>
                                      <p:to>
                                        <p:strVal val="visible"/>
                                      </p:to>
                                    </p:set>
                                    <p:animEffect transition="in" filter="fade">
                                      <p:cBhvr>
                                        <p:cTn id="72" dur="500"/>
                                        <p:tgtEl>
                                          <p:spTgt spid="44042"/>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1"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0-#ppt_h/2"/>
                                          </p:val>
                                        </p:tav>
                                        <p:tav tm="100000">
                                          <p:val>
                                            <p:strVal val="#ppt_y"/>
                                          </p:val>
                                        </p:tav>
                                      </p:tavLst>
                                    </p:anim>
                                  </p:childTnLst>
                                </p:cTn>
                              </p:par>
                              <p:par>
                                <p:cTn id="79" presetID="2" presetClass="entr" presetSubtype="8" fill="hold" nodeType="withEffect">
                                  <p:stCondLst>
                                    <p:cond delay="0"/>
                                  </p:stCondLst>
                                  <p:childTnLst>
                                    <p:set>
                                      <p:cBhvr>
                                        <p:cTn id="80" dur="1" fill="hold">
                                          <p:stCondLst>
                                            <p:cond delay="0"/>
                                          </p:stCondLst>
                                        </p:cTn>
                                        <p:tgtEl>
                                          <p:spTgt spid="5"/>
                                        </p:tgtEl>
                                        <p:attrNameLst>
                                          <p:attrName>style.visibility</p:attrName>
                                        </p:attrNameLst>
                                      </p:cBhvr>
                                      <p:to>
                                        <p:strVal val="visible"/>
                                      </p:to>
                                    </p:set>
                                    <p:anim calcmode="lin" valueType="num">
                                      <p:cBhvr additive="base">
                                        <p:cTn id="81" dur="500" fill="hold"/>
                                        <p:tgtEl>
                                          <p:spTgt spid="5"/>
                                        </p:tgtEl>
                                        <p:attrNameLst>
                                          <p:attrName>ppt_x</p:attrName>
                                        </p:attrNameLst>
                                      </p:cBhvr>
                                      <p:tavLst>
                                        <p:tav tm="0">
                                          <p:val>
                                            <p:strVal val="0-#ppt_w/2"/>
                                          </p:val>
                                        </p:tav>
                                        <p:tav tm="100000">
                                          <p:val>
                                            <p:strVal val="#ppt_x"/>
                                          </p:val>
                                        </p:tav>
                                      </p:tavLst>
                                    </p:anim>
                                    <p:anim calcmode="lin" valueType="num">
                                      <p:cBhvr additive="base">
                                        <p:cTn id="82" dur="500" fill="hold"/>
                                        <p:tgtEl>
                                          <p:spTgt spid="5"/>
                                        </p:tgtEl>
                                        <p:attrNameLst>
                                          <p:attrName>ppt_y</p:attrName>
                                        </p:attrNameLst>
                                      </p:cBhvr>
                                      <p:tavLst>
                                        <p:tav tm="0">
                                          <p:val>
                                            <p:strVal val="#ppt_y"/>
                                          </p:val>
                                        </p:tav>
                                        <p:tav tm="100000">
                                          <p:val>
                                            <p:strVal val="#ppt_y"/>
                                          </p:val>
                                        </p:tav>
                                      </p:tavLst>
                                    </p:anim>
                                  </p:childTnLst>
                                </p:cTn>
                              </p:par>
                              <p:par>
                                <p:cTn id="83" presetID="2" presetClass="entr" presetSubtype="1"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additive="base">
                                        <p:cTn id="85" dur="500" fill="hold"/>
                                        <p:tgtEl>
                                          <p:spTgt spid="30"/>
                                        </p:tgtEl>
                                        <p:attrNameLst>
                                          <p:attrName>ppt_x</p:attrName>
                                        </p:attrNameLst>
                                      </p:cBhvr>
                                      <p:tavLst>
                                        <p:tav tm="0">
                                          <p:val>
                                            <p:strVal val="#ppt_x"/>
                                          </p:val>
                                        </p:tav>
                                        <p:tav tm="100000">
                                          <p:val>
                                            <p:strVal val="#ppt_x"/>
                                          </p:val>
                                        </p:tav>
                                      </p:tavLst>
                                    </p:anim>
                                    <p:anim calcmode="lin" valueType="num">
                                      <p:cBhvr additive="base">
                                        <p:cTn id="86" dur="500" fill="hold"/>
                                        <p:tgtEl>
                                          <p:spTgt spid="30"/>
                                        </p:tgtEl>
                                        <p:attrNameLst>
                                          <p:attrName>ppt_y</p:attrName>
                                        </p:attrNameLst>
                                      </p:cBhvr>
                                      <p:tavLst>
                                        <p:tav tm="0">
                                          <p:val>
                                            <p:strVal val="0-#ppt_h/2"/>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9"/>
                                        </p:tgtEl>
                                        <p:attrNameLst>
                                          <p:attrName>style.visibility</p:attrName>
                                        </p:attrNameLst>
                                      </p:cBhvr>
                                      <p:to>
                                        <p:strVal val="visible"/>
                                      </p:to>
                                    </p:set>
                                    <p:anim calcmode="lin" valueType="num">
                                      <p:cBhvr additive="base">
                                        <p:cTn id="89" dur="500" fill="hold"/>
                                        <p:tgtEl>
                                          <p:spTgt spid="9"/>
                                        </p:tgtEl>
                                        <p:attrNameLst>
                                          <p:attrName>ppt_x</p:attrName>
                                        </p:attrNameLst>
                                      </p:cBhvr>
                                      <p:tavLst>
                                        <p:tav tm="0">
                                          <p:val>
                                            <p:strVal val="0-#ppt_w/2"/>
                                          </p:val>
                                        </p:tav>
                                        <p:tav tm="100000">
                                          <p:val>
                                            <p:strVal val="#ppt_x"/>
                                          </p:val>
                                        </p:tav>
                                      </p:tavLst>
                                    </p:anim>
                                    <p:anim calcmode="lin" valueType="num">
                                      <p:cBhvr additive="base">
                                        <p:cTn id="9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P spid="44037" grpId="0"/>
      <p:bldP spid="44038" grpId="0"/>
      <p:bldP spid="44039" grpId="0"/>
      <p:bldP spid="44040" grpId="0"/>
      <p:bldP spid="44041" grpId="0"/>
      <p:bldP spid="44042" grpId="0"/>
      <p:bldP spid="44043" grpId="0"/>
      <p:bldP spid="16" grpId="0" animBg="1"/>
      <p:bldP spid="16" grpId="1" animBg="1"/>
      <p:bldP spid="17" grpId="0" animBg="1"/>
      <p:bldP spid="17" grpId="1" animBg="1"/>
      <p:bldP spid="18" grpId="0" animBg="1"/>
      <p:bldP spid="18" grpId="1" animBg="1"/>
      <p:bldP spid="19" grpId="0" animBg="1"/>
      <p:bldP spid="19" grpId="1" animBg="1"/>
      <p:bldP spid="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618" y="240050"/>
            <a:ext cx="10515600" cy="1325563"/>
          </a:xfrm>
        </p:spPr>
        <p:txBody>
          <a:bodyPr>
            <a:normAutofit/>
          </a:bodyPr>
          <a:lstStyle/>
          <a:p>
            <a:pPr algn="ctr"/>
            <a:r>
              <a:rPr lang="en-US" sz="4000" dirty="0"/>
              <a:t>Igor Ansoff’s </a:t>
            </a:r>
            <a:r>
              <a:rPr lang="en-US" altLang="zh-CN" sz="4000" dirty="0"/>
              <a:t>G</a:t>
            </a:r>
            <a:r>
              <a:rPr lang="en-US" sz="4000" dirty="0"/>
              <a:t>rid </a:t>
            </a:r>
            <a:r>
              <a:rPr lang="en-US" altLang="zh-CN" sz="4000" dirty="0"/>
              <a:t>E</a:t>
            </a:r>
            <a:r>
              <a:rPr lang="en-US" sz="4000" dirty="0"/>
              <a:t>xample</a:t>
            </a:r>
            <a:br>
              <a:rPr lang="en-US" dirty="0"/>
            </a:br>
            <a:r>
              <a:rPr lang="en-US" sz="3200" dirty="0"/>
              <a:t>Windy City Shoes Opportunities</a:t>
            </a:r>
            <a:endParaRPr lang="en-US" dirty="0"/>
          </a:p>
        </p:txBody>
      </p:sp>
      <p:sp>
        <p:nvSpPr>
          <p:cNvPr id="4" name="Footer Placeholder 3"/>
          <p:cNvSpPr>
            <a:spLocks noGrp="1"/>
          </p:cNvSpPr>
          <p:nvPr>
            <p:ph type="ftr" sz="quarter" idx="11"/>
          </p:nvPr>
        </p:nvSpPr>
        <p:spPr/>
        <p:txBody>
          <a:bodyPr/>
          <a:lstStyle/>
          <a:p>
            <a:pPr>
              <a:defRPr/>
            </a:pPr>
            <a:r>
              <a:rPr lang="en-US" altLang="en-US"/>
              <a:t>© LBL Strategies. All Rights Reserved.</a:t>
            </a:r>
          </a:p>
        </p:txBody>
      </p:sp>
      <p:grpSp>
        <p:nvGrpSpPr>
          <p:cNvPr id="19" name="Group 27"/>
          <p:cNvGrpSpPr>
            <a:grpSpLocks/>
          </p:cNvGrpSpPr>
          <p:nvPr/>
        </p:nvGrpSpPr>
        <p:grpSpPr bwMode="auto">
          <a:xfrm>
            <a:off x="3335459" y="2038702"/>
            <a:ext cx="6477000" cy="3692525"/>
            <a:chOff x="809" y="1159"/>
            <a:chExt cx="4480" cy="2554"/>
          </a:xfrm>
          <a:solidFill>
            <a:schemeClr val="accent6">
              <a:lumMod val="60000"/>
              <a:lumOff val="40000"/>
            </a:schemeClr>
          </a:solidFill>
        </p:grpSpPr>
        <p:sp>
          <p:nvSpPr>
            <p:cNvPr id="20" name="Rectangle 16"/>
            <p:cNvSpPr>
              <a:spLocks noChangeArrowheads="1"/>
            </p:cNvSpPr>
            <p:nvPr/>
          </p:nvSpPr>
          <p:spPr bwMode="auto">
            <a:xfrm>
              <a:off x="809" y="1159"/>
              <a:ext cx="2169" cy="1201"/>
            </a:xfrm>
            <a:prstGeom prst="rect">
              <a:avLst/>
            </a:prstGeom>
            <a:solidFill>
              <a:srgbClr val="00A651"/>
            </a:solidFill>
            <a:ln>
              <a:noFill/>
            </a:ln>
            <a:effectLst>
              <a:prstShdw prst="shdw17" dist="17961" dir="2700000">
                <a:srgbClr val="478255"/>
              </a:prst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defRPr/>
              </a:pPr>
              <a:endParaRPr lang="en-US" altLang="en-US" sz="1800">
                <a:latin typeface="Arial Narrow" panose="020B0606020202030204" pitchFamily="34" charset="0"/>
                <a:ea typeface="+mn-ea"/>
                <a:cs typeface="Arial" panose="020B0604020202020204" pitchFamily="34" charset="0"/>
              </a:endParaRPr>
            </a:p>
          </p:txBody>
        </p:sp>
        <p:sp>
          <p:nvSpPr>
            <p:cNvPr id="21" name="Rectangle 19"/>
            <p:cNvSpPr>
              <a:spLocks noChangeArrowheads="1"/>
            </p:cNvSpPr>
            <p:nvPr/>
          </p:nvSpPr>
          <p:spPr bwMode="auto">
            <a:xfrm>
              <a:off x="809" y="2504"/>
              <a:ext cx="2169" cy="1207"/>
            </a:xfrm>
            <a:prstGeom prst="rect">
              <a:avLst/>
            </a:prstGeom>
            <a:solidFill>
              <a:srgbClr val="0D6CB0"/>
            </a:solidFill>
            <a:ln>
              <a:noFill/>
            </a:ln>
            <a:effectLst>
              <a:prstShdw prst="shdw17" dist="17961" dir="2700000">
                <a:srgbClr val="995858"/>
              </a:prst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defRPr/>
              </a:pPr>
              <a:endParaRPr lang="en-US" altLang="en-US" sz="1800">
                <a:latin typeface="Arial Narrow" panose="020B0606020202030204" pitchFamily="34" charset="0"/>
                <a:ea typeface="+mn-ea"/>
                <a:cs typeface="Arial" panose="020B0604020202020204" pitchFamily="34" charset="0"/>
              </a:endParaRPr>
            </a:p>
          </p:txBody>
        </p:sp>
        <p:sp>
          <p:nvSpPr>
            <p:cNvPr id="22" name="Rectangle 22"/>
            <p:cNvSpPr>
              <a:spLocks noChangeArrowheads="1"/>
            </p:cNvSpPr>
            <p:nvPr/>
          </p:nvSpPr>
          <p:spPr bwMode="auto">
            <a:xfrm>
              <a:off x="3112" y="1164"/>
              <a:ext cx="2168" cy="1196"/>
            </a:xfrm>
            <a:prstGeom prst="rect">
              <a:avLst/>
            </a:prstGeom>
            <a:solidFill>
              <a:srgbClr val="7F3F98"/>
            </a:solidFill>
            <a:ln>
              <a:noFill/>
            </a:ln>
            <a:effectLst>
              <a:prstShdw prst="shdw17" dist="17961" dir="2700000">
                <a:srgbClr val="996B4B"/>
              </a:prst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defRPr/>
              </a:pPr>
              <a:endParaRPr lang="en-US" altLang="en-US" sz="1800">
                <a:latin typeface="Arial Narrow" panose="020B0606020202030204" pitchFamily="34" charset="0"/>
                <a:ea typeface="+mn-ea"/>
                <a:cs typeface="Arial" panose="020B0604020202020204" pitchFamily="34" charset="0"/>
              </a:endParaRPr>
            </a:p>
          </p:txBody>
        </p:sp>
        <p:sp>
          <p:nvSpPr>
            <p:cNvPr id="23" name="Rectangle 25"/>
            <p:cNvSpPr>
              <a:spLocks noChangeArrowheads="1"/>
            </p:cNvSpPr>
            <p:nvPr/>
          </p:nvSpPr>
          <p:spPr bwMode="auto">
            <a:xfrm>
              <a:off x="3121" y="2504"/>
              <a:ext cx="2168" cy="1209"/>
            </a:xfrm>
            <a:prstGeom prst="rect">
              <a:avLst/>
            </a:prstGeom>
            <a:solidFill>
              <a:srgbClr val="F7941E"/>
            </a:solidFill>
            <a:ln>
              <a:noFill/>
            </a:ln>
            <a:effectLst>
              <a:prstShdw prst="shdw17" dist="17961" dir="2700000">
                <a:srgbClr val="715D99"/>
              </a:prst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defRPr/>
              </a:pPr>
              <a:endParaRPr lang="en-US" altLang="en-US" sz="1800">
                <a:latin typeface="Arial Narrow" panose="020B0606020202030204" pitchFamily="34" charset="0"/>
                <a:ea typeface="+mn-ea"/>
                <a:cs typeface="Arial" panose="020B0604020202020204" pitchFamily="34" charset="0"/>
              </a:endParaRPr>
            </a:p>
          </p:txBody>
        </p:sp>
      </p:grpSp>
      <p:sp>
        <p:nvSpPr>
          <p:cNvPr id="24" name="Text Box 5"/>
          <p:cNvSpPr txBox="1">
            <a:spLocks noChangeArrowheads="1"/>
          </p:cNvSpPr>
          <p:nvPr/>
        </p:nvSpPr>
        <p:spPr bwMode="auto">
          <a:xfrm>
            <a:off x="3221159" y="1446564"/>
            <a:ext cx="3387725" cy="412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36176" tIns="68088" rIns="136176" bIns="68088">
            <a:spAutoFit/>
          </a:bodyPr>
          <a:lstStyle>
            <a:lvl1pPr defTabSz="1362075">
              <a:defRPr sz="2800">
                <a:solidFill>
                  <a:schemeClr val="tx1"/>
                </a:solidFill>
                <a:latin typeface="Calibri" charset="0"/>
                <a:ea typeface="ＭＳ Ｐゴシック" charset="0"/>
              </a:defRPr>
            </a:lvl1pPr>
            <a:lvl2pPr marL="742950" indent="-285750" defTabSz="1362075">
              <a:defRPr sz="2400">
                <a:solidFill>
                  <a:schemeClr val="tx1"/>
                </a:solidFill>
                <a:latin typeface="Calibri" charset="0"/>
                <a:ea typeface="ＭＳ Ｐゴシック" charset="0"/>
              </a:defRPr>
            </a:lvl2pPr>
            <a:lvl3pPr defTabSz="1362075">
              <a:defRPr sz="2000">
                <a:solidFill>
                  <a:schemeClr val="tx1"/>
                </a:solidFill>
                <a:latin typeface="Calibri" charset="0"/>
                <a:ea typeface="ＭＳ Ｐゴシック" charset="0"/>
              </a:defRPr>
            </a:lvl3pPr>
            <a:lvl4pPr defTabSz="1362075">
              <a:defRPr>
                <a:solidFill>
                  <a:schemeClr val="tx1"/>
                </a:solidFill>
                <a:latin typeface="Calibri" charset="0"/>
                <a:ea typeface="ＭＳ Ｐゴシック" charset="0"/>
              </a:defRPr>
            </a:lvl4pPr>
            <a:lvl5pPr defTabSz="1362075">
              <a:defRPr>
                <a:solidFill>
                  <a:schemeClr val="tx1"/>
                </a:solidFill>
                <a:latin typeface="Calibri" charset="0"/>
                <a:ea typeface="ＭＳ Ｐゴシック" charset="0"/>
              </a:defRPr>
            </a:lvl5pPr>
            <a:lvl6pPr defTabSz="1362075" eaLnBrk="0" fontAlgn="base" hangingPunct="0">
              <a:spcAft>
                <a:spcPct val="0"/>
              </a:spcAft>
              <a:buFont typeface="Arial" charset="0"/>
              <a:defRPr>
                <a:solidFill>
                  <a:schemeClr val="tx1"/>
                </a:solidFill>
                <a:latin typeface="Calibri" charset="0"/>
                <a:ea typeface="ＭＳ Ｐゴシック" charset="0"/>
              </a:defRPr>
            </a:lvl6pPr>
            <a:lvl7pPr defTabSz="1362075" eaLnBrk="0" fontAlgn="base" hangingPunct="0">
              <a:spcAft>
                <a:spcPct val="0"/>
              </a:spcAft>
              <a:buFont typeface="Arial" charset="0"/>
              <a:defRPr>
                <a:solidFill>
                  <a:schemeClr val="tx1"/>
                </a:solidFill>
                <a:latin typeface="Calibri" charset="0"/>
                <a:ea typeface="ＭＳ Ｐゴシック" charset="0"/>
              </a:defRPr>
            </a:lvl7pPr>
            <a:lvl8pPr defTabSz="1362075" eaLnBrk="0" fontAlgn="base" hangingPunct="0">
              <a:spcAft>
                <a:spcPct val="0"/>
              </a:spcAft>
              <a:buFont typeface="Arial" charset="0"/>
              <a:defRPr>
                <a:solidFill>
                  <a:schemeClr val="tx1"/>
                </a:solidFill>
                <a:latin typeface="Calibri" charset="0"/>
                <a:ea typeface="ＭＳ Ｐゴシック" charset="0"/>
              </a:defRPr>
            </a:lvl8pPr>
            <a:lvl9pPr defTabSz="1362075" eaLnBrk="0" fontAlgn="base" hangingPunct="0">
              <a:spcAft>
                <a:spcPct val="0"/>
              </a:spcAft>
              <a:buFont typeface="Arial" charset="0"/>
              <a:defRPr>
                <a:solidFill>
                  <a:schemeClr val="tx1"/>
                </a:solidFill>
                <a:latin typeface="Calibri" charset="0"/>
                <a:ea typeface="ＭＳ Ｐゴシック" charset="0"/>
              </a:defRPr>
            </a:lvl9pPr>
          </a:lstStyle>
          <a:p>
            <a:pPr algn="ctr" eaLnBrk="1" hangingPunct="1">
              <a:spcBef>
                <a:spcPct val="50000"/>
              </a:spcBef>
            </a:pPr>
            <a:r>
              <a:rPr lang="en-US" sz="1800" b="1" dirty="0">
                <a:latin typeface="+mn-lt"/>
                <a:cs typeface="Arial" charset="0"/>
              </a:rPr>
              <a:t>CURRENT MARKETS</a:t>
            </a:r>
          </a:p>
        </p:txBody>
      </p:sp>
      <p:sp>
        <p:nvSpPr>
          <p:cNvPr id="25" name="Text Box 7"/>
          <p:cNvSpPr txBox="1">
            <a:spLocks noChangeArrowheads="1"/>
          </p:cNvSpPr>
          <p:nvPr/>
        </p:nvSpPr>
        <p:spPr bwMode="auto">
          <a:xfrm>
            <a:off x="6727946" y="1437039"/>
            <a:ext cx="2957513" cy="412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36176" tIns="68088" rIns="136176" bIns="68088">
            <a:spAutoFit/>
          </a:bodyPr>
          <a:lstStyle>
            <a:lvl1pPr defTabSz="1362075">
              <a:defRPr sz="2800">
                <a:solidFill>
                  <a:schemeClr val="tx1"/>
                </a:solidFill>
                <a:latin typeface="Calibri" charset="0"/>
                <a:ea typeface="ＭＳ Ｐゴシック" charset="0"/>
              </a:defRPr>
            </a:lvl1pPr>
            <a:lvl2pPr marL="742950" indent="-285750" defTabSz="1362075">
              <a:defRPr sz="2400">
                <a:solidFill>
                  <a:schemeClr val="tx1"/>
                </a:solidFill>
                <a:latin typeface="Calibri" charset="0"/>
                <a:ea typeface="ＭＳ Ｐゴシック" charset="0"/>
              </a:defRPr>
            </a:lvl2pPr>
            <a:lvl3pPr defTabSz="1362075">
              <a:defRPr sz="2000">
                <a:solidFill>
                  <a:schemeClr val="tx1"/>
                </a:solidFill>
                <a:latin typeface="Calibri" charset="0"/>
                <a:ea typeface="ＭＳ Ｐゴシック" charset="0"/>
              </a:defRPr>
            </a:lvl3pPr>
            <a:lvl4pPr defTabSz="1362075">
              <a:defRPr>
                <a:solidFill>
                  <a:schemeClr val="tx1"/>
                </a:solidFill>
                <a:latin typeface="Calibri" charset="0"/>
                <a:ea typeface="ＭＳ Ｐゴシック" charset="0"/>
              </a:defRPr>
            </a:lvl4pPr>
            <a:lvl5pPr defTabSz="1362075">
              <a:defRPr>
                <a:solidFill>
                  <a:schemeClr val="tx1"/>
                </a:solidFill>
                <a:latin typeface="Calibri" charset="0"/>
                <a:ea typeface="ＭＳ Ｐゴシック" charset="0"/>
              </a:defRPr>
            </a:lvl5pPr>
            <a:lvl6pPr defTabSz="1362075" eaLnBrk="0" fontAlgn="base" hangingPunct="0">
              <a:spcAft>
                <a:spcPct val="0"/>
              </a:spcAft>
              <a:buFont typeface="Arial" charset="0"/>
              <a:defRPr>
                <a:solidFill>
                  <a:schemeClr val="tx1"/>
                </a:solidFill>
                <a:latin typeface="Calibri" charset="0"/>
                <a:ea typeface="ＭＳ Ｐゴシック" charset="0"/>
              </a:defRPr>
            </a:lvl6pPr>
            <a:lvl7pPr defTabSz="1362075" eaLnBrk="0" fontAlgn="base" hangingPunct="0">
              <a:spcAft>
                <a:spcPct val="0"/>
              </a:spcAft>
              <a:buFont typeface="Arial" charset="0"/>
              <a:defRPr>
                <a:solidFill>
                  <a:schemeClr val="tx1"/>
                </a:solidFill>
                <a:latin typeface="Calibri" charset="0"/>
                <a:ea typeface="ＭＳ Ｐゴシック" charset="0"/>
              </a:defRPr>
            </a:lvl7pPr>
            <a:lvl8pPr defTabSz="1362075" eaLnBrk="0" fontAlgn="base" hangingPunct="0">
              <a:spcAft>
                <a:spcPct val="0"/>
              </a:spcAft>
              <a:buFont typeface="Arial" charset="0"/>
              <a:defRPr>
                <a:solidFill>
                  <a:schemeClr val="tx1"/>
                </a:solidFill>
                <a:latin typeface="Calibri" charset="0"/>
                <a:ea typeface="ＭＳ Ｐゴシック" charset="0"/>
              </a:defRPr>
            </a:lvl8pPr>
            <a:lvl9pPr defTabSz="1362075" eaLnBrk="0" fontAlgn="base" hangingPunct="0">
              <a:spcAft>
                <a:spcPct val="0"/>
              </a:spcAft>
              <a:buFont typeface="Arial" charset="0"/>
              <a:defRPr>
                <a:solidFill>
                  <a:schemeClr val="tx1"/>
                </a:solidFill>
                <a:latin typeface="Calibri" charset="0"/>
                <a:ea typeface="ＭＳ Ｐゴシック" charset="0"/>
              </a:defRPr>
            </a:lvl9pPr>
          </a:lstStyle>
          <a:p>
            <a:pPr algn="ctr" eaLnBrk="1" hangingPunct="1">
              <a:spcBef>
                <a:spcPct val="50000"/>
              </a:spcBef>
            </a:pPr>
            <a:r>
              <a:rPr lang="en-US" sz="1800" b="1">
                <a:latin typeface="+mn-lt"/>
                <a:cs typeface="Arial" charset="0"/>
              </a:rPr>
              <a:t>NEW MARKETS</a:t>
            </a:r>
          </a:p>
        </p:txBody>
      </p:sp>
      <p:sp>
        <p:nvSpPr>
          <p:cNvPr id="26" name="Text Box 8"/>
          <p:cNvSpPr txBox="1">
            <a:spLocks noChangeArrowheads="1"/>
          </p:cNvSpPr>
          <p:nvPr/>
        </p:nvSpPr>
        <p:spPr bwMode="auto">
          <a:xfrm>
            <a:off x="1749546" y="2437164"/>
            <a:ext cx="1389063" cy="109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36176" tIns="68088" rIns="136176" bIns="68088">
            <a:spAutoFit/>
          </a:bodyPr>
          <a:lstStyle>
            <a:lvl1pPr defTabSz="1362075">
              <a:defRPr sz="2800">
                <a:solidFill>
                  <a:schemeClr val="tx1"/>
                </a:solidFill>
                <a:latin typeface="Calibri" charset="0"/>
                <a:ea typeface="ＭＳ Ｐゴシック" charset="0"/>
              </a:defRPr>
            </a:lvl1pPr>
            <a:lvl2pPr marL="742950" indent="-285750" defTabSz="1362075">
              <a:defRPr sz="2400">
                <a:solidFill>
                  <a:schemeClr val="tx1"/>
                </a:solidFill>
                <a:latin typeface="Calibri" charset="0"/>
                <a:ea typeface="ＭＳ Ｐゴシック" charset="0"/>
              </a:defRPr>
            </a:lvl2pPr>
            <a:lvl3pPr defTabSz="1362075">
              <a:defRPr sz="2000">
                <a:solidFill>
                  <a:schemeClr val="tx1"/>
                </a:solidFill>
                <a:latin typeface="Calibri" charset="0"/>
                <a:ea typeface="ＭＳ Ｐゴシック" charset="0"/>
              </a:defRPr>
            </a:lvl3pPr>
            <a:lvl4pPr defTabSz="1362075">
              <a:defRPr>
                <a:solidFill>
                  <a:schemeClr val="tx1"/>
                </a:solidFill>
                <a:latin typeface="Calibri" charset="0"/>
                <a:ea typeface="ＭＳ Ｐゴシック" charset="0"/>
              </a:defRPr>
            </a:lvl4pPr>
            <a:lvl5pPr defTabSz="1362075">
              <a:defRPr>
                <a:solidFill>
                  <a:schemeClr val="tx1"/>
                </a:solidFill>
                <a:latin typeface="Calibri" charset="0"/>
                <a:ea typeface="ＭＳ Ｐゴシック" charset="0"/>
              </a:defRPr>
            </a:lvl5pPr>
            <a:lvl6pPr defTabSz="1362075" eaLnBrk="0" fontAlgn="base" hangingPunct="0">
              <a:spcAft>
                <a:spcPct val="0"/>
              </a:spcAft>
              <a:buFont typeface="Arial" charset="0"/>
              <a:defRPr>
                <a:solidFill>
                  <a:schemeClr val="tx1"/>
                </a:solidFill>
                <a:latin typeface="Calibri" charset="0"/>
                <a:ea typeface="ＭＳ Ｐゴシック" charset="0"/>
              </a:defRPr>
            </a:lvl6pPr>
            <a:lvl7pPr defTabSz="1362075" eaLnBrk="0" fontAlgn="base" hangingPunct="0">
              <a:spcAft>
                <a:spcPct val="0"/>
              </a:spcAft>
              <a:buFont typeface="Arial" charset="0"/>
              <a:defRPr>
                <a:solidFill>
                  <a:schemeClr val="tx1"/>
                </a:solidFill>
                <a:latin typeface="Calibri" charset="0"/>
                <a:ea typeface="ＭＳ Ｐゴシック" charset="0"/>
              </a:defRPr>
            </a:lvl7pPr>
            <a:lvl8pPr defTabSz="1362075" eaLnBrk="0" fontAlgn="base" hangingPunct="0">
              <a:spcAft>
                <a:spcPct val="0"/>
              </a:spcAft>
              <a:buFont typeface="Arial" charset="0"/>
              <a:defRPr>
                <a:solidFill>
                  <a:schemeClr val="tx1"/>
                </a:solidFill>
                <a:latin typeface="Calibri" charset="0"/>
                <a:ea typeface="ＭＳ Ｐゴシック" charset="0"/>
              </a:defRPr>
            </a:lvl8pPr>
            <a:lvl9pPr defTabSz="1362075" eaLnBrk="0" fontAlgn="base" hangingPunct="0">
              <a:spcAft>
                <a:spcPct val="0"/>
              </a:spcAft>
              <a:buFont typeface="Arial" charset="0"/>
              <a:defRPr>
                <a:solidFill>
                  <a:schemeClr val="tx1"/>
                </a:solidFill>
                <a:latin typeface="Calibri" charset="0"/>
                <a:ea typeface="ＭＳ Ｐゴシック" charset="0"/>
              </a:defRPr>
            </a:lvl9pPr>
          </a:lstStyle>
          <a:p>
            <a:pPr eaLnBrk="1" hangingPunct="1">
              <a:spcAft>
                <a:spcPct val="50000"/>
              </a:spcAft>
            </a:pPr>
            <a:r>
              <a:rPr lang="en-US" sz="1800" b="1" dirty="0">
                <a:latin typeface="+mn-lt"/>
                <a:cs typeface="Arial" charset="0"/>
              </a:rPr>
              <a:t>CURRENT</a:t>
            </a:r>
          </a:p>
          <a:p>
            <a:pPr eaLnBrk="1" hangingPunct="1"/>
            <a:r>
              <a:rPr lang="en-US" sz="1800" b="1" dirty="0">
                <a:latin typeface="+mn-lt"/>
                <a:cs typeface="Arial" charset="0"/>
              </a:rPr>
              <a:t>SERVICES /</a:t>
            </a:r>
          </a:p>
          <a:p>
            <a:pPr eaLnBrk="1" hangingPunct="1"/>
            <a:r>
              <a:rPr lang="en-US" sz="1800" b="1" dirty="0">
                <a:latin typeface="+mn-lt"/>
                <a:cs typeface="Arial" charset="0"/>
              </a:rPr>
              <a:t>PRODUCTS</a:t>
            </a:r>
          </a:p>
        </p:txBody>
      </p:sp>
      <p:sp>
        <p:nvSpPr>
          <p:cNvPr id="27" name="Text Box 10"/>
          <p:cNvSpPr txBox="1">
            <a:spLocks noChangeArrowheads="1"/>
          </p:cNvSpPr>
          <p:nvPr/>
        </p:nvSpPr>
        <p:spPr bwMode="auto">
          <a:xfrm>
            <a:off x="3332341" y="2511777"/>
            <a:ext cx="3138969" cy="6915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136176" tIns="68088" rIns="136176" bIns="68088">
            <a:spAutoFit/>
          </a:bodyPr>
          <a:lstStyle>
            <a:lvl1pPr defTabSz="1362075">
              <a:defRPr sz="2800">
                <a:solidFill>
                  <a:schemeClr val="tx1"/>
                </a:solidFill>
                <a:latin typeface="Calibri" charset="0"/>
                <a:ea typeface="ＭＳ Ｐゴシック" charset="0"/>
              </a:defRPr>
            </a:lvl1pPr>
            <a:lvl2pPr marL="742950" indent="-285750" defTabSz="1362075">
              <a:defRPr sz="2400">
                <a:solidFill>
                  <a:schemeClr val="tx1"/>
                </a:solidFill>
                <a:latin typeface="Calibri" charset="0"/>
                <a:ea typeface="ＭＳ Ｐゴシック" charset="0"/>
              </a:defRPr>
            </a:lvl2pPr>
            <a:lvl3pPr defTabSz="1362075">
              <a:defRPr sz="2000">
                <a:solidFill>
                  <a:schemeClr val="tx1"/>
                </a:solidFill>
                <a:latin typeface="Calibri" charset="0"/>
                <a:ea typeface="ＭＳ Ｐゴシック" charset="0"/>
              </a:defRPr>
            </a:lvl3pPr>
            <a:lvl4pPr defTabSz="1362075">
              <a:defRPr>
                <a:solidFill>
                  <a:schemeClr val="tx1"/>
                </a:solidFill>
                <a:latin typeface="Calibri" charset="0"/>
                <a:ea typeface="ＭＳ Ｐゴシック" charset="0"/>
              </a:defRPr>
            </a:lvl4pPr>
            <a:lvl5pPr defTabSz="1362075">
              <a:defRPr>
                <a:solidFill>
                  <a:schemeClr val="tx1"/>
                </a:solidFill>
                <a:latin typeface="Calibri" charset="0"/>
                <a:ea typeface="ＭＳ Ｐゴシック" charset="0"/>
              </a:defRPr>
            </a:lvl5pPr>
            <a:lvl6pPr defTabSz="1362075" eaLnBrk="0" fontAlgn="base" hangingPunct="0">
              <a:spcAft>
                <a:spcPct val="0"/>
              </a:spcAft>
              <a:buFont typeface="Arial" charset="0"/>
              <a:defRPr>
                <a:solidFill>
                  <a:schemeClr val="tx1"/>
                </a:solidFill>
                <a:latin typeface="Calibri" charset="0"/>
                <a:ea typeface="ＭＳ Ｐゴシック" charset="0"/>
              </a:defRPr>
            </a:lvl6pPr>
            <a:lvl7pPr defTabSz="1362075" eaLnBrk="0" fontAlgn="base" hangingPunct="0">
              <a:spcAft>
                <a:spcPct val="0"/>
              </a:spcAft>
              <a:buFont typeface="Arial" charset="0"/>
              <a:defRPr>
                <a:solidFill>
                  <a:schemeClr val="tx1"/>
                </a:solidFill>
                <a:latin typeface="Calibri" charset="0"/>
                <a:ea typeface="ＭＳ Ｐゴシック" charset="0"/>
              </a:defRPr>
            </a:lvl7pPr>
            <a:lvl8pPr defTabSz="1362075" eaLnBrk="0" fontAlgn="base" hangingPunct="0">
              <a:spcAft>
                <a:spcPct val="0"/>
              </a:spcAft>
              <a:buFont typeface="Arial" charset="0"/>
              <a:defRPr>
                <a:solidFill>
                  <a:schemeClr val="tx1"/>
                </a:solidFill>
                <a:latin typeface="Calibri" charset="0"/>
                <a:ea typeface="ＭＳ Ｐゴシック" charset="0"/>
              </a:defRPr>
            </a:lvl8pPr>
            <a:lvl9pPr defTabSz="1362075" eaLnBrk="0" fontAlgn="base" hangingPunct="0">
              <a:spcAft>
                <a:spcPct val="0"/>
              </a:spcAft>
              <a:buFont typeface="Arial" charset="0"/>
              <a:defRPr>
                <a:solidFill>
                  <a:schemeClr val="tx1"/>
                </a:solidFill>
                <a:latin typeface="Calibri" charset="0"/>
                <a:ea typeface="ＭＳ Ｐゴシック" charset="0"/>
              </a:defRPr>
            </a:lvl9pPr>
          </a:lstStyle>
          <a:p>
            <a:pPr algn="ctr">
              <a:spcBef>
                <a:spcPct val="0"/>
              </a:spcBef>
            </a:pPr>
            <a:r>
              <a:rPr lang="en-US" altLang="en-US" sz="1800" b="1" dirty="0">
                <a:solidFill>
                  <a:schemeClr val="bg1"/>
                </a:solidFill>
                <a:cs typeface="Arial" panose="020B0604020202020204" pitchFamily="34" charset="0"/>
              </a:rPr>
              <a:t>Growing demand of Windy City Shoes in Chicagoland</a:t>
            </a:r>
          </a:p>
        </p:txBody>
      </p:sp>
      <p:sp>
        <p:nvSpPr>
          <p:cNvPr id="28" name="Text Box 11"/>
          <p:cNvSpPr txBox="1">
            <a:spLocks noChangeArrowheads="1"/>
          </p:cNvSpPr>
          <p:nvPr/>
        </p:nvSpPr>
        <p:spPr bwMode="auto">
          <a:xfrm>
            <a:off x="7047033" y="2356188"/>
            <a:ext cx="2450258" cy="12455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136176" tIns="68088" rIns="136176" bIns="68088">
            <a:spAutoFit/>
          </a:bodyPr>
          <a:lstStyle>
            <a:lvl1pPr defTabSz="1362075">
              <a:defRPr sz="2800">
                <a:solidFill>
                  <a:schemeClr val="tx1"/>
                </a:solidFill>
                <a:latin typeface="Calibri" charset="0"/>
                <a:ea typeface="ＭＳ Ｐゴシック" charset="0"/>
              </a:defRPr>
            </a:lvl1pPr>
            <a:lvl2pPr marL="742950" indent="-285750" defTabSz="1362075">
              <a:defRPr sz="2400">
                <a:solidFill>
                  <a:schemeClr val="tx1"/>
                </a:solidFill>
                <a:latin typeface="Calibri" charset="0"/>
                <a:ea typeface="ＭＳ Ｐゴシック" charset="0"/>
              </a:defRPr>
            </a:lvl2pPr>
            <a:lvl3pPr defTabSz="1362075">
              <a:defRPr sz="2000">
                <a:solidFill>
                  <a:schemeClr val="tx1"/>
                </a:solidFill>
                <a:latin typeface="Calibri" charset="0"/>
                <a:ea typeface="ＭＳ Ｐゴシック" charset="0"/>
              </a:defRPr>
            </a:lvl3pPr>
            <a:lvl4pPr defTabSz="1362075">
              <a:defRPr>
                <a:solidFill>
                  <a:schemeClr val="tx1"/>
                </a:solidFill>
                <a:latin typeface="Calibri" charset="0"/>
                <a:ea typeface="ＭＳ Ｐゴシック" charset="0"/>
              </a:defRPr>
            </a:lvl4pPr>
            <a:lvl5pPr defTabSz="1362075">
              <a:defRPr>
                <a:solidFill>
                  <a:schemeClr val="tx1"/>
                </a:solidFill>
                <a:latin typeface="Calibri" charset="0"/>
                <a:ea typeface="ＭＳ Ｐゴシック" charset="0"/>
              </a:defRPr>
            </a:lvl5pPr>
            <a:lvl6pPr defTabSz="1362075" eaLnBrk="0" fontAlgn="base" hangingPunct="0">
              <a:spcAft>
                <a:spcPct val="0"/>
              </a:spcAft>
              <a:buFont typeface="Arial" charset="0"/>
              <a:defRPr>
                <a:solidFill>
                  <a:schemeClr val="tx1"/>
                </a:solidFill>
                <a:latin typeface="Calibri" charset="0"/>
                <a:ea typeface="ＭＳ Ｐゴシック" charset="0"/>
              </a:defRPr>
            </a:lvl6pPr>
            <a:lvl7pPr defTabSz="1362075" eaLnBrk="0" fontAlgn="base" hangingPunct="0">
              <a:spcAft>
                <a:spcPct val="0"/>
              </a:spcAft>
              <a:buFont typeface="Arial" charset="0"/>
              <a:defRPr>
                <a:solidFill>
                  <a:schemeClr val="tx1"/>
                </a:solidFill>
                <a:latin typeface="Calibri" charset="0"/>
                <a:ea typeface="ＭＳ Ｐゴシック" charset="0"/>
              </a:defRPr>
            </a:lvl7pPr>
            <a:lvl8pPr defTabSz="1362075" eaLnBrk="0" fontAlgn="base" hangingPunct="0">
              <a:spcAft>
                <a:spcPct val="0"/>
              </a:spcAft>
              <a:buFont typeface="Arial" charset="0"/>
              <a:defRPr>
                <a:solidFill>
                  <a:schemeClr val="tx1"/>
                </a:solidFill>
                <a:latin typeface="Calibri" charset="0"/>
                <a:ea typeface="ＭＳ Ｐゴシック" charset="0"/>
              </a:defRPr>
            </a:lvl8pPr>
            <a:lvl9pPr defTabSz="1362075" eaLnBrk="0" fontAlgn="base" hangingPunct="0">
              <a:spcAft>
                <a:spcPct val="0"/>
              </a:spcAft>
              <a:buFont typeface="Arial" charset="0"/>
              <a:defRPr>
                <a:solidFill>
                  <a:schemeClr val="tx1"/>
                </a:solidFill>
                <a:latin typeface="Calibri" charset="0"/>
                <a:ea typeface="ＭＳ Ｐゴシック" charset="0"/>
              </a:defRPr>
            </a:lvl9pPr>
          </a:lstStyle>
          <a:p>
            <a:pPr algn="ctr">
              <a:spcBef>
                <a:spcPct val="0"/>
              </a:spcBef>
            </a:pPr>
            <a:r>
              <a:rPr lang="en-US" altLang="zh-CN" sz="1800" b="1" dirty="0">
                <a:solidFill>
                  <a:schemeClr val="bg1"/>
                </a:solidFill>
                <a:cs typeface="Arial" panose="020B0604020202020204" pitchFamily="34" charset="0"/>
              </a:rPr>
              <a:t>There’s a brand recognition of Windy City Shoes in </a:t>
            </a:r>
            <a:r>
              <a:rPr lang="en-US" altLang="en-US" sz="1800" b="1" dirty="0">
                <a:solidFill>
                  <a:schemeClr val="bg1"/>
                </a:solidFill>
                <a:cs typeface="Arial" panose="020B0604020202020204" pitchFamily="34" charset="0"/>
              </a:rPr>
              <a:t>the greater St. Louis region</a:t>
            </a:r>
          </a:p>
        </p:txBody>
      </p:sp>
      <p:sp>
        <p:nvSpPr>
          <p:cNvPr id="29" name="Text Box 12"/>
          <p:cNvSpPr txBox="1">
            <a:spLocks noChangeArrowheads="1"/>
          </p:cNvSpPr>
          <p:nvPr/>
        </p:nvSpPr>
        <p:spPr bwMode="auto">
          <a:xfrm>
            <a:off x="3516855" y="4252019"/>
            <a:ext cx="2791570" cy="12455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136176" tIns="68088" rIns="136176" bIns="68088">
            <a:spAutoFit/>
          </a:bodyPr>
          <a:lstStyle>
            <a:lvl1pPr defTabSz="1362075">
              <a:defRPr sz="2800">
                <a:solidFill>
                  <a:schemeClr val="tx1"/>
                </a:solidFill>
                <a:latin typeface="Calibri" charset="0"/>
                <a:ea typeface="ＭＳ Ｐゴシック" charset="0"/>
              </a:defRPr>
            </a:lvl1pPr>
            <a:lvl2pPr marL="742950" indent="-285750" defTabSz="1362075">
              <a:defRPr sz="2400">
                <a:solidFill>
                  <a:schemeClr val="tx1"/>
                </a:solidFill>
                <a:latin typeface="Calibri" charset="0"/>
                <a:ea typeface="ＭＳ Ｐゴシック" charset="0"/>
              </a:defRPr>
            </a:lvl2pPr>
            <a:lvl3pPr defTabSz="1362075">
              <a:defRPr sz="2000">
                <a:solidFill>
                  <a:schemeClr val="tx1"/>
                </a:solidFill>
                <a:latin typeface="Calibri" charset="0"/>
                <a:ea typeface="ＭＳ Ｐゴシック" charset="0"/>
              </a:defRPr>
            </a:lvl3pPr>
            <a:lvl4pPr defTabSz="1362075">
              <a:defRPr>
                <a:solidFill>
                  <a:schemeClr val="tx1"/>
                </a:solidFill>
                <a:latin typeface="Calibri" charset="0"/>
                <a:ea typeface="ＭＳ Ｐゴシック" charset="0"/>
              </a:defRPr>
            </a:lvl4pPr>
            <a:lvl5pPr defTabSz="1362075">
              <a:defRPr>
                <a:solidFill>
                  <a:schemeClr val="tx1"/>
                </a:solidFill>
                <a:latin typeface="Calibri" charset="0"/>
                <a:ea typeface="ＭＳ Ｐゴシック" charset="0"/>
              </a:defRPr>
            </a:lvl5pPr>
            <a:lvl6pPr defTabSz="1362075" eaLnBrk="0" fontAlgn="base" hangingPunct="0">
              <a:spcAft>
                <a:spcPct val="0"/>
              </a:spcAft>
              <a:buFont typeface="Arial" charset="0"/>
              <a:defRPr>
                <a:solidFill>
                  <a:schemeClr val="tx1"/>
                </a:solidFill>
                <a:latin typeface="Calibri" charset="0"/>
                <a:ea typeface="ＭＳ Ｐゴシック" charset="0"/>
              </a:defRPr>
            </a:lvl6pPr>
            <a:lvl7pPr defTabSz="1362075" eaLnBrk="0" fontAlgn="base" hangingPunct="0">
              <a:spcAft>
                <a:spcPct val="0"/>
              </a:spcAft>
              <a:buFont typeface="Arial" charset="0"/>
              <a:defRPr>
                <a:solidFill>
                  <a:schemeClr val="tx1"/>
                </a:solidFill>
                <a:latin typeface="Calibri" charset="0"/>
                <a:ea typeface="ＭＳ Ｐゴシック" charset="0"/>
              </a:defRPr>
            </a:lvl7pPr>
            <a:lvl8pPr defTabSz="1362075" eaLnBrk="0" fontAlgn="base" hangingPunct="0">
              <a:spcAft>
                <a:spcPct val="0"/>
              </a:spcAft>
              <a:buFont typeface="Arial" charset="0"/>
              <a:defRPr>
                <a:solidFill>
                  <a:schemeClr val="tx1"/>
                </a:solidFill>
                <a:latin typeface="Calibri" charset="0"/>
                <a:ea typeface="ＭＳ Ｐゴシック" charset="0"/>
              </a:defRPr>
            </a:lvl8pPr>
            <a:lvl9pPr defTabSz="1362075" eaLnBrk="0" fontAlgn="base" hangingPunct="0">
              <a:spcAft>
                <a:spcPct val="0"/>
              </a:spcAft>
              <a:buFont typeface="Arial" charset="0"/>
              <a:defRPr>
                <a:solidFill>
                  <a:schemeClr val="tx1"/>
                </a:solidFill>
                <a:latin typeface="Calibri" charset="0"/>
                <a:ea typeface="ＭＳ Ｐゴシック" charset="0"/>
              </a:defRPr>
            </a:lvl9pPr>
          </a:lstStyle>
          <a:p>
            <a:pPr algn="ctr">
              <a:spcBef>
                <a:spcPct val="0"/>
              </a:spcBef>
            </a:pPr>
            <a:r>
              <a:rPr lang="en-US" altLang="en-US" sz="1800" b="1" dirty="0">
                <a:solidFill>
                  <a:schemeClr val="bg1"/>
                </a:solidFill>
                <a:cs typeface="Arial" panose="020B0604020202020204" pitchFamily="34" charset="0"/>
              </a:rPr>
              <a:t>Customers looking for socks and gloves reported by staff at Chicagoland locations</a:t>
            </a:r>
          </a:p>
        </p:txBody>
      </p:sp>
      <p:sp>
        <p:nvSpPr>
          <p:cNvPr id="30" name="Text Box 13"/>
          <p:cNvSpPr txBox="1">
            <a:spLocks noChangeArrowheads="1"/>
          </p:cNvSpPr>
          <p:nvPr/>
        </p:nvSpPr>
        <p:spPr bwMode="auto">
          <a:xfrm>
            <a:off x="6861019" y="4224647"/>
            <a:ext cx="2768473" cy="12455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136176" tIns="68088" rIns="136176" bIns="68088">
            <a:spAutoFit/>
          </a:bodyPr>
          <a:lstStyle>
            <a:lvl1pPr defTabSz="1362075">
              <a:defRPr sz="2800">
                <a:solidFill>
                  <a:schemeClr val="tx1"/>
                </a:solidFill>
                <a:latin typeface="Calibri" charset="0"/>
                <a:ea typeface="ＭＳ Ｐゴシック" charset="0"/>
              </a:defRPr>
            </a:lvl1pPr>
            <a:lvl2pPr marL="742950" indent="-285750" defTabSz="1362075">
              <a:defRPr sz="2400">
                <a:solidFill>
                  <a:schemeClr val="tx1"/>
                </a:solidFill>
                <a:latin typeface="Calibri" charset="0"/>
                <a:ea typeface="ＭＳ Ｐゴシック" charset="0"/>
              </a:defRPr>
            </a:lvl2pPr>
            <a:lvl3pPr defTabSz="1362075">
              <a:defRPr sz="2000">
                <a:solidFill>
                  <a:schemeClr val="tx1"/>
                </a:solidFill>
                <a:latin typeface="Calibri" charset="0"/>
                <a:ea typeface="ＭＳ Ｐゴシック" charset="0"/>
              </a:defRPr>
            </a:lvl3pPr>
            <a:lvl4pPr defTabSz="1362075">
              <a:defRPr>
                <a:solidFill>
                  <a:schemeClr val="tx1"/>
                </a:solidFill>
                <a:latin typeface="Calibri" charset="0"/>
                <a:ea typeface="ＭＳ Ｐゴシック" charset="0"/>
              </a:defRPr>
            </a:lvl4pPr>
            <a:lvl5pPr defTabSz="1362075">
              <a:defRPr>
                <a:solidFill>
                  <a:schemeClr val="tx1"/>
                </a:solidFill>
                <a:latin typeface="Calibri" charset="0"/>
                <a:ea typeface="ＭＳ Ｐゴシック" charset="0"/>
              </a:defRPr>
            </a:lvl5pPr>
            <a:lvl6pPr defTabSz="1362075" eaLnBrk="0" fontAlgn="base" hangingPunct="0">
              <a:spcAft>
                <a:spcPct val="0"/>
              </a:spcAft>
              <a:buFont typeface="Arial" charset="0"/>
              <a:defRPr>
                <a:solidFill>
                  <a:schemeClr val="tx1"/>
                </a:solidFill>
                <a:latin typeface="Calibri" charset="0"/>
                <a:ea typeface="ＭＳ Ｐゴシック" charset="0"/>
              </a:defRPr>
            </a:lvl6pPr>
            <a:lvl7pPr defTabSz="1362075" eaLnBrk="0" fontAlgn="base" hangingPunct="0">
              <a:spcAft>
                <a:spcPct val="0"/>
              </a:spcAft>
              <a:buFont typeface="Arial" charset="0"/>
              <a:defRPr>
                <a:solidFill>
                  <a:schemeClr val="tx1"/>
                </a:solidFill>
                <a:latin typeface="Calibri" charset="0"/>
                <a:ea typeface="ＭＳ Ｐゴシック" charset="0"/>
              </a:defRPr>
            </a:lvl7pPr>
            <a:lvl8pPr defTabSz="1362075" eaLnBrk="0" fontAlgn="base" hangingPunct="0">
              <a:spcAft>
                <a:spcPct val="0"/>
              </a:spcAft>
              <a:buFont typeface="Arial" charset="0"/>
              <a:defRPr>
                <a:solidFill>
                  <a:schemeClr val="tx1"/>
                </a:solidFill>
                <a:latin typeface="Calibri" charset="0"/>
                <a:ea typeface="ＭＳ Ｐゴシック" charset="0"/>
              </a:defRPr>
            </a:lvl8pPr>
            <a:lvl9pPr defTabSz="1362075" eaLnBrk="0" fontAlgn="base" hangingPunct="0">
              <a:spcAft>
                <a:spcPct val="0"/>
              </a:spcAft>
              <a:buFont typeface="Arial" charset="0"/>
              <a:defRPr>
                <a:solidFill>
                  <a:schemeClr val="tx1"/>
                </a:solidFill>
                <a:latin typeface="Calibri" charset="0"/>
                <a:ea typeface="ＭＳ Ｐゴシック" charset="0"/>
              </a:defRPr>
            </a:lvl9pPr>
          </a:lstStyle>
          <a:p>
            <a:pPr algn="ctr">
              <a:spcBef>
                <a:spcPct val="0"/>
              </a:spcBef>
            </a:pPr>
            <a:r>
              <a:rPr lang="en-US" altLang="en-US" sz="1800" b="1" dirty="0">
                <a:solidFill>
                  <a:schemeClr val="bg1"/>
                </a:solidFill>
                <a:cs typeface="Arial" panose="020B0604020202020204" pitchFamily="34" charset="0"/>
              </a:rPr>
              <a:t>There’s a trend that people shop for shoes and socks together in Western Europe</a:t>
            </a:r>
          </a:p>
        </p:txBody>
      </p:sp>
      <p:sp>
        <p:nvSpPr>
          <p:cNvPr id="31" name="Text Box 14"/>
          <p:cNvSpPr txBox="1">
            <a:spLocks noChangeArrowheads="1"/>
          </p:cNvSpPr>
          <p:nvPr/>
        </p:nvSpPr>
        <p:spPr bwMode="auto">
          <a:xfrm>
            <a:off x="1720971" y="4326289"/>
            <a:ext cx="1493838" cy="1096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36176" tIns="68088" rIns="136176" bIns="68088">
            <a:spAutoFit/>
          </a:bodyPr>
          <a:lstStyle>
            <a:lvl1pPr defTabSz="1362075">
              <a:defRPr sz="2800">
                <a:solidFill>
                  <a:schemeClr val="tx1"/>
                </a:solidFill>
                <a:latin typeface="Calibri" charset="0"/>
                <a:ea typeface="ＭＳ Ｐゴシック" charset="0"/>
              </a:defRPr>
            </a:lvl1pPr>
            <a:lvl2pPr marL="742950" indent="-285750" defTabSz="1362075">
              <a:defRPr sz="2400">
                <a:solidFill>
                  <a:schemeClr val="tx1"/>
                </a:solidFill>
                <a:latin typeface="Calibri" charset="0"/>
                <a:ea typeface="ＭＳ Ｐゴシック" charset="0"/>
              </a:defRPr>
            </a:lvl2pPr>
            <a:lvl3pPr defTabSz="1362075">
              <a:defRPr sz="2000">
                <a:solidFill>
                  <a:schemeClr val="tx1"/>
                </a:solidFill>
                <a:latin typeface="Calibri" charset="0"/>
                <a:ea typeface="ＭＳ Ｐゴシック" charset="0"/>
              </a:defRPr>
            </a:lvl3pPr>
            <a:lvl4pPr defTabSz="1362075">
              <a:defRPr>
                <a:solidFill>
                  <a:schemeClr val="tx1"/>
                </a:solidFill>
                <a:latin typeface="Calibri" charset="0"/>
                <a:ea typeface="ＭＳ Ｐゴシック" charset="0"/>
              </a:defRPr>
            </a:lvl4pPr>
            <a:lvl5pPr defTabSz="1362075">
              <a:defRPr>
                <a:solidFill>
                  <a:schemeClr val="tx1"/>
                </a:solidFill>
                <a:latin typeface="Calibri" charset="0"/>
                <a:ea typeface="ＭＳ Ｐゴシック" charset="0"/>
              </a:defRPr>
            </a:lvl5pPr>
            <a:lvl6pPr defTabSz="1362075" eaLnBrk="0" fontAlgn="base" hangingPunct="0">
              <a:spcAft>
                <a:spcPct val="0"/>
              </a:spcAft>
              <a:buFont typeface="Arial" charset="0"/>
              <a:defRPr>
                <a:solidFill>
                  <a:schemeClr val="tx1"/>
                </a:solidFill>
                <a:latin typeface="Calibri" charset="0"/>
                <a:ea typeface="ＭＳ Ｐゴシック" charset="0"/>
              </a:defRPr>
            </a:lvl6pPr>
            <a:lvl7pPr defTabSz="1362075" eaLnBrk="0" fontAlgn="base" hangingPunct="0">
              <a:spcAft>
                <a:spcPct val="0"/>
              </a:spcAft>
              <a:buFont typeface="Arial" charset="0"/>
              <a:defRPr>
                <a:solidFill>
                  <a:schemeClr val="tx1"/>
                </a:solidFill>
                <a:latin typeface="Calibri" charset="0"/>
                <a:ea typeface="ＭＳ Ｐゴシック" charset="0"/>
              </a:defRPr>
            </a:lvl7pPr>
            <a:lvl8pPr defTabSz="1362075" eaLnBrk="0" fontAlgn="base" hangingPunct="0">
              <a:spcAft>
                <a:spcPct val="0"/>
              </a:spcAft>
              <a:buFont typeface="Arial" charset="0"/>
              <a:defRPr>
                <a:solidFill>
                  <a:schemeClr val="tx1"/>
                </a:solidFill>
                <a:latin typeface="Calibri" charset="0"/>
                <a:ea typeface="ＭＳ Ｐゴシック" charset="0"/>
              </a:defRPr>
            </a:lvl8pPr>
            <a:lvl9pPr defTabSz="1362075" eaLnBrk="0" fontAlgn="base" hangingPunct="0">
              <a:spcAft>
                <a:spcPct val="0"/>
              </a:spcAft>
              <a:buFont typeface="Arial" charset="0"/>
              <a:defRPr>
                <a:solidFill>
                  <a:schemeClr val="tx1"/>
                </a:solidFill>
                <a:latin typeface="Calibri" charset="0"/>
                <a:ea typeface="ＭＳ Ｐゴシック" charset="0"/>
              </a:defRPr>
            </a:lvl9pPr>
          </a:lstStyle>
          <a:p>
            <a:pPr eaLnBrk="1" hangingPunct="1">
              <a:spcAft>
                <a:spcPct val="50000"/>
              </a:spcAft>
            </a:pPr>
            <a:r>
              <a:rPr lang="en-US" sz="1800" b="1">
                <a:latin typeface="+mn-lt"/>
                <a:cs typeface="Arial" charset="0"/>
              </a:rPr>
              <a:t>NEW</a:t>
            </a:r>
          </a:p>
          <a:p>
            <a:pPr eaLnBrk="1" hangingPunct="1"/>
            <a:r>
              <a:rPr lang="en-US" sz="1800" b="1">
                <a:latin typeface="+mn-lt"/>
                <a:cs typeface="Arial" charset="0"/>
              </a:rPr>
              <a:t>SERVICES /</a:t>
            </a:r>
          </a:p>
          <a:p>
            <a:pPr eaLnBrk="1" hangingPunct="1"/>
            <a:r>
              <a:rPr lang="en-US" sz="1800" b="1">
                <a:latin typeface="+mn-lt"/>
                <a:cs typeface="Arial" charset="0"/>
              </a:rPr>
              <a:t>PRODUCTS</a:t>
            </a:r>
          </a:p>
        </p:txBody>
      </p:sp>
      <p:sp>
        <p:nvSpPr>
          <p:cNvPr id="18" name="Star: 5 Points 17">
            <a:extLst>
              <a:ext uri="{FF2B5EF4-FFF2-40B4-BE49-F238E27FC236}">
                <a16:creationId xmlns:a16="http://schemas.microsoft.com/office/drawing/2014/main" id="{7A8E1568-7EBE-4E2E-B3C6-9513AFDAC5EF}"/>
              </a:ext>
            </a:extLst>
          </p:cNvPr>
          <p:cNvSpPr/>
          <p:nvPr/>
        </p:nvSpPr>
        <p:spPr>
          <a:xfrm>
            <a:off x="11713947" y="6514760"/>
            <a:ext cx="221381" cy="222924"/>
          </a:xfrm>
          <a:prstGeom prst="star5">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C76CA21-6A2F-4E10-8C4B-DA2F9A6C7C44}"/>
              </a:ext>
            </a:extLst>
          </p:cNvPr>
          <p:cNvSpPr>
            <a:spLocks noGrp="1"/>
          </p:cNvSpPr>
          <p:nvPr>
            <p:ph type="sldNum" sz="quarter" idx="4"/>
          </p:nvPr>
        </p:nvSpPr>
        <p:spPr/>
        <p:txBody>
          <a:bodyPr/>
          <a:lstStyle/>
          <a:p>
            <a:fld id="{5885B58E-D970-664C-B93D-84E3ABD022AB}" type="slidenum">
              <a:rPr lang="en-US" smtClean="0"/>
              <a:pPr/>
              <a:t>13</a:t>
            </a:fld>
            <a:endParaRPr lang="en-US"/>
          </a:p>
        </p:txBody>
      </p:sp>
    </p:spTree>
    <p:custDataLst>
      <p:tags r:id="rId1"/>
    </p:custDataLst>
    <p:extLst>
      <p:ext uri="{BB962C8B-B14F-4D97-AF65-F5344CB8AC3E}">
        <p14:creationId xmlns:p14="http://schemas.microsoft.com/office/powerpoint/2010/main" val="52443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descr="C:\Users\dawilsey\Downloads\iStock_000010732518XSmall.jpg">
            <a:extLst>
              <a:ext uri="{FF2B5EF4-FFF2-40B4-BE49-F238E27FC236}">
                <a16:creationId xmlns:a16="http://schemas.microsoft.com/office/drawing/2014/main" id="{9892F615-4358-49CF-B647-2DB6B69BE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230"/>
          <a:stretch>
            <a:fillRect/>
          </a:stretch>
        </p:blipFill>
        <p:spPr bwMode="auto">
          <a:xfrm>
            <a:off x="4292600" y="1133794"/>
            <a:ext cx="7256463" cy="508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9362A40-8CDF-4DCF-A333-F6DA9E783B79}"/>
              </a:ext>
            </a:extLst>
          </p:cNvPr>
          <p:cNvSpPr/>
          <p:nvPr/>
        </p:nvSpPr>
        <p:spPr>
          <a:xfrm>
            <a:off x="0" y="257175"/>
            <a:ext cx="4102100" cy="6015038"/>
          </a:xfrm>
          <a:prstGeom prst="rect">
            <a:avLst/>
          </a:prstGeom>
          <a:solidFill>
            <a:schemeClr val="dk1">
              <a:alpha val="71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04452" name="Title 3">
            <a:extLst>
              <a:ext uri="{FF2B5EF4-FFF2-40B4-BE49-F238E27FC236}">
                <a16:creationId xmlns:a16="http://schemas.microsoft.com/office/drawing/2014/main" id="{5A91C166-4BE8-4ACF-834B-88E6151B5920}"/>
              </a:ext>
            </a:extLst>
          </p:cNvPr>
          <p:cNvSpPr>
            <a:spLocks noGrp="1"/>
          </p:cNvSpPr>
          <p:nvPr>
            <p:ph type="title"/>
          </p:nvPr>
        </p:nvSpPr>
        <p:spPr>
          <a:xfrm>
            <a:off x="0" y="0"/>
            <a:ext cx="4102100" cy="1668463"/>
          </a:xfrm>
          <a:solidFill>
            <a:srgbClr val="858585"/>
          </a:solidFill>
        </p:spPr>
        <p:txBody>
          <a:bodyPr>
            <a:normAutofit/>
          </a:bodyPr>
          <a:lstStyle/>
          <a:p>
            <a:pPr algn="ctr"/>
            <a:r>
              <a:rPr lang="en-US" altLang="en-US" dirty="0">
                <a:solidFill>
                  <a:schemeClr val="bg1"/>
                </a:solidFill>
                <a:ea typeface="ＭＳ Ｐゴシック" panose="020B0600070205080204" pitchFamily="34" charset="-128"/>
              </a:rPr>
              <a:t> Break-out</a:t>
            </a:r>
            <a:br>
              <a:rPr lang="en-US" altLang="en-US" dirty="0">
                <a:solidFill>
                  <a:schemeClr val="bg1"/>
                </a:solidFill>
                <a:ea typeface="ＭＳ Ｐゴシック" panose="020B0600070205080204" pitchFamily="34" charset="-128"/>
              </a:rPr>
            </a:br>
            <a:r>
              <a:rPr lang="en-US" altLang="en-US" dirty="0">
                <a:solidFill>
                  <a:schemeClr val="bg1"/>
                </a:solidFill>
                <a:ea typeface="ＭＳ Ｐゴシック" panose="020B0600070205080204" pitchFamily="34" charset="-128"/>
              </a:rPr>
              <a:t>Exercise</a:t>
            </a:r>
            <a:endParaRPr lang="en-US" altLang="en-US" dirty="0">
              <a:solidFill>
                <a:schemeClr val="bg1"/>
              </a:solidFill>
            </a:endParaRPr>
          </a:p>
        </p:txBody>
      </p:sp>
      <p:sp>
        <p:nvSpPr>
          <p:cNvPr id="9" name="Rectangle 8">
            <a:extLst>
              <a:ext uri="{FF2B5EF4-FFF2-40B4-BE49-F238E27FC236}">
                <a16:creationId xmlns:a16="http://schemas.microsoft.com/office/drawing/2014/main" id="{158A889E-A82F-439A-8DBD-7C723D8D9BDF}"/>
              </a:ext>
            </a:extLst>
          </p:cNvPr>
          <p:cNvSpPr/>
          <p:nvPr/>
        </p:nvSpPr>
        <p:spPr>
          <a:xfrm>
            <a:off x="4102100" y="425908"/>
            <a:ext cx="7999413" cy="707886"/>
          </a:xfrm>
          <a:prstGeom prst="rect">
            <a:avLst/>
          </a:prstGeom>
        </p:spPr>
        <p:txBody>
          <a:bodyPr wrap="square">
            <a:spAutoFit/>
          </a:bodyPr>
          <a:lstStyle/>
          <a:p>
            <a:pPr algn="ctr">
              <a:defRPr/>
            </a:pPr>
            <a:r>
              <a:rPr lang="en-US" altLang="en-US" sz="4000" dirty="0">
                <a:latin typeface="+mj-lt"/>
                <a:ea typeface="MS PGothic" panose="020B0600070205080204" pitchFamily="34" charset="-128"/>
              </a:rPr>
              <a:t>Ansoff’s Grid</a:t>
            </a:r>
            <a:endParaRPr lang="en-US" sz="4000" dirty="0">
              <a:latin typeface="+mj-lt"/>
            </a:endParaRPr>
          </a:p>
        </p:txBody>
      </p:sp>
      <p:sp>
        <p:nvSpPr>
          <p:cNvPr id="2" name="Footer Placeholder 1">
            <a:extLst>
              <a:ext uri="{FF2B5EF4-FFF2-40B4-BE49-F238E27FC236}">
                <a16:creationId xmlns:a16="http://schemas.microsoft.com/office/drawing/2014/main" id="{1916AB4C-9084-4279-916E-BD1CA2BA71FB}"/>
              </a:ext>
            </a:extLst>
          </p:cNvPr>
          <p:cNvSpPr>
            <a:spLocks noGrp="1"/>
          </p:cNvSpPr>
          <p:nvPr>
            <p:ph type="ftr" sz="quarter" idx="11"/>
          </p:nvPr>
        </p:nvSpPr>
        <p:spPr/>
        <p:txBody>
          <a:bodyPr/>
          <a:lstStyle/>
          <a:p>
            <a:pPr>
              <a:defRPr/>
            </a:pPr>
            <a:r>
              <a:rPr lang="en-US" altLang="en-US"/>
              <a:t>© LBL Strategies. All Rights Reserved.</a:t>
            </a:r>
          </a:p>
        </p:txBody>
      </p:sp>
      <p:sp>
        <p:nvSpPr>
          <p:cNvPr id="11" name="Content Placeholder 2">
            <a:extLst>
              <a:ext uri="{FF2B5EF4-FFF2-40B4-BE49-F238E27FC236}">
                <a16:creationId xmlns:a16="http://schemas.microsoft.com/office/drawing/2014/main" id="{7AA5B113-BF91-47D5-ADE3-63E389369377}"/>
              </a:ext>
            </a:extLst>
          </p:cNvPr>
          <p:cNvSpPr txBox="1">
            <a:spLocks/>
          </p:cNvSpPr>
          <p:nvPr/>
        </p:nvSpPr>
        <p:spPr bwMode="auto">
          <a:xfrm>
            <a:off x="5547009" y="1668463"/>
            <a:ext cx="6002054"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en-US" sz="2000" dirty="0">
                <a:latin typeface="+mj-lt"/>
              </a:rPr>
              <a:t>Based on the Trend Cards exercise, use Ansoff’s Grid to plot identified opportunities in four quadrants.</a:t>
            </a:r>
          </a:p>
          <a:p>
            <a:endParaRPr lang="en-US" sz="2000" dirty="0">
              <a:latin typeface="+mj-lt"/>
            </a:endParaRPr>
          </a:p>
          <a:p>
            <a:endParaRPr lang="en-US" sz="2000" dirty="0">
              <a:latin typeface="+mj-lt"/>
            </a:endParaRPr>
          </a:p>
          <a:p>
            <a:endParaRPr lang="en-US" sz="2000" dirty="0">
              <a:latin typeface="+mj-lt"/>
            </a:endParaRPr>
          </a:p>
          <a:p>
            <a:pPr marL="0" indent="0">
              <a:buNone/>
            </a:pPr>
            <a:endParaRPr lang="en-US" sz="2000" dirty="0">
              <a:latin typeface="+mj-lt"/>
            </a:endParaRPr>
          </a:p>
          <a:p>
            <a:pPr marL="0" indent="0">
              <a:buNone/>
            </a:pPr>
            <a:endParaRPr lang="en-US" sz="2000" dirty="0">
              <a:latin typeface="+mj-lt"/>
            </a:endParaRPr>
          </a:p>
          <a:p>
            <a:r>
              <a:rPr lang="en-US" sz="2000" dirty="0">
                <a:latin typeface="+mj-lt"/>
              </a:rPr>
              <a:t>Are there other opportunities on the horizon to include as well?</a:t>
            </a:r>
          </a:p>
          <a:p>
            <a:r>
              <a:rPr lang="en-US" altLang="en-US" sz="2000" dirty="0">
                <a:latin typeface="Calibri Light" panose="020F0302020204030204" pitchFamily="34" charset="0"/>
                <a:ea typeface="ＭＳ Ｐゴシック" panose="020B0600070205080204" pitchFamily="34" charset="-128"/>
              </a:rPr>
              <a:t>Report out to the group.</a:t>
            </a:r>
          </a:p>
        </p:txBody>
      </p:sp>
      <p:sp>
        <p:nvSpPr>
          <p:cNvPr id="4" name="Slide Number Placeholder 3">
            <a:extLst>
              <a:ext uri="{FF2B5EF4-FFF2-40B4-BE49-F238E27FC236}">
                <a16:creationId xmlns:a16="http://schemas.microsoft.com/office/drawing/2014/main" id="{E0E81B62-084D-4046-BC0F-B4821A2F7FE4}"/>
              </a:ext>
            </a:extLst>
          </p:cNvPr>
          <p:cNvSpPr>
            <a:spLocks noGrp="1"/>
          </p:cNvSpPr>
          <p:nvPr>
            <p:ph type="sldNum" sz="quarter" idx="4"/>
          </p:nvPr>
        </p:nvSpPr>
        <p:spPr/>
        <p:txBody>
          <a:bodyPr/>
          <a:lstStyle/>
          <a:p>
            <a:fld id="{5885B58E-D970-664C-B93D-84E3ABD022AB}" type="slidenum">
              <a:rPr lang="en-US" smtClean="0"/>
              <a:pPr/>
              <a:t>14</a:t>
            </a:fld>
            <a:endParaRPr lang="en-US"/>
          </a:p>
        </p:txBody>
      </p:sp>
      <p:pic>
        <p:nvPicPr>
          <p:cNvPr id="12" name="Picture 11">
            <a:extLst>
              <a:ext uri="{FF2B5EF4-FFF2-40B4-BE49-F238E27FC236}">
                <a16:creationId xmlns:a16="http://schemas.microsoft.com/office/drawing/2014/main" id="{DE86305E-0DFC-4896-849A-75141B769506}"/>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5125" y="2374900"/>
            <a:ext cx="3422650"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3D293066-5440-45AA-9211-CB80FA437085}"/>
              </a:ext>
            </a:extLst>
          </p:cNvPr>
          <p:cNvPicPr>
            <a:picLocks noChangeAspect="1"/>
          </p:cNvPicPr>
          <p:nvPr/>
        </p:nvPicPr>
        <p:blipFill>
          <a:blip r:embed="rId6"/>
          <a:stretch>
            <a:fillRect/>
          </a:stretch>
        </p:blipFill>
        <p:spPr>
          <a:xfrm>
            <a:off x="6938009" y="2408739"/>
            <a:ext cx="3196647" cy="1711910"/>
          </a:xfrm>
          <a:prstGeom prst="rect">
            <a:avLst/>
          </a:prstGeom>
        </p:spPr>
      </p:pic>
    </p:spTree>
    <p:custDataLst>
      <p:tags r:id="rId1"/>
    </p:custDataLst>
    <p:extLst>
      <p:ext uri="{BB962C8B-B14F-4D97-AF65-F5344CB8AC3E}">
        <p14:creationId xmlns:p14="http://schemas.microsoft.com/office/powerpoint/2010/main" val="64214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53193" y="1219002"/>
            <a:ext cx="10515600" cy="1325563"/>
          </a:xfrm>
        </p:spPr>
        <p:txBody>
          <a:bodyPr>
            <a:normAutofit/>
          </a:bodyPr>
          <a:lstStyle/>
          <a:p>
            <a:r>
              <a:rPr lang="en-US" altLang="en-US" dirty="0">
                <a:solidFill>
                  <a:prstClr val="white"/>
                </a:solidFill>
                <a:latin typeface="Calibri" panose="020F0502020204030204"/>
              </a:rPr>
              <a:t>Thank You!</a:t>
            </a:r>
            <a:endParaRPr lang="en-US" dirty="0"/>
          </a:p>
        </p:txBody>
      </p:sp>
      <p:sp>
        <p:nvSpPr>
          <p:cNvPr id="8" name="TextBox 7"/>
          <p:cNvSpPr txBox="1"/>
          <p:nvPr/>
        </p:nvSpPr>
        <p:spPr>
          <a:xfrm>
            <a:off x="4433377" y="3090644"/>
            <a:ext cx="3646063" cy="1384995"/>
          </a:xfrm>
          <a:prstGeom prst="rect">
            <a:avLst/>
          </a:prstGeom>
          <a:noFill/>
        </p:spPr>
        <p:txBody>
          <a:bodyPr wrap="none" rtlCol="0">
            <a:spAutoFit/>
          </a:bodyPr>
          <a:lstStyle/>
          <a:p>
            <a:pPr algn="ctr"/>
            <a:r>
              <a:rPr lang="en-US" sz="2800" u="sng" dirty="0">
                <a:solidFill>
                  <a:schemeClr val="bg1"/>
                </a:solidFill>
              </a:rPr>
              <a:t>http://lblstrategies.com</a:t>
            </a:r>
          </a:p>
          <a:p>
            <a:pPr algn="ctr"/>
            <a:r>
              <a:rPr lang="en-US" sz="2800" dirty="0">
                <a:solidFill>
                  <a:schemeClr val="bg1"/>
                </a:solidFill>
              </a:rPr>
              <a:t> </a:t>
            </a:r>
          </a:p>
          <a:p>
            <a:pPr algn="ctr"/>
            <a:endParaRPr lang="en-US" sz="2800" dirty="0">
              <a:solidFill>
                <a:schemeClr val="bg1"/>
              </a:solidFill>
            </a:endParaRPr>
          </a:p>
        </p:txBody>
      </p:sp>
      <p:sp>
        <p:nvSpPr>
          <p:cNvPr id="5" name="Footer Placeholder 4"/>
          <p:cNvSpPr>
            <a:spLocks noGrp="1"/>
          </p:cNvSpPr>
          <p:nvPr>
            <p:ph type="ftr" sz="quarter" idx="11"/>
          </p:nvPr>
        </p:nvSpPr>
        <p:spPr/>
        <p:txBody>
          <a:bodyPr/>
          <a:lstStyle/>
          <a:p>
            <a:r>
              <a:rPr lang="en-US"/>
              <a:t>© LBL Strategies. All Rights Reserved.</a:t>
            </a:r>
            <a:endParaRPr lang="en-US" dirty="0"/>
          </a:p>
        </p:txBody>
      </p:sp>
      <p:sp>
        <p:nvSpPr>
          <p:cNvPr id="2" name="Slide Number Placeholder 1">
            <a:extLst>
              <a:ext uri="{FF2B5EF4-FFF2-40B4-BE49-F238E27FC236}">
                <a16:creationId xmlns:a16="http://schemas.microsoft.com/office/drawing/2014/main" id="{8A02643F-75FE-4051-B068-17FC5B7A4251}"/>
              </a:ext>
            </a:extLst>
          </p:cNvPr>
          <p:cNvSpPr>
            <a:spLocks noGrp="1"/>
          </p:cNvSpPr>
          <p:nvPr>
            <p:ph type="sldNum" sz="quarter" idx="4"/>
          </p:nvPr>
        </p:nvSpPr>
        <p:spPr/>
        <p:txBody>
          <a:bodyPr/>
          <a:lstStyle/>
          <a:p>
            <a:fld id="{5885B58E-D970-664C-B93D-84E3ABD022AB}" type="slidenum">
              <a:rPr lang="en-US" smtClean="0"/>
              <a:pPr/>
              <a:t>15</a:t>
            </a:fld>
            <a:endParaRPr lang="en-US"/>
          </a:p>
        </p:txBody>
      </p:sp>
    </p:spTree>
    <p:custDataLst>
      <p:tags r:id="rId1"/>
    </p:custDataLst>
    <p:extLst>
      <p:ext uri="{BB962C8B-B14F-4D97-AF65-F5344CB8AC3E}">
        <p14:creationId xmlns:p14="http://schemas.microsoft.com/office/powerpoint/2010/main" val="9675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sz="4000" dirty="0">
                <a:ea typeface="MS PGothic" panose="020B0600070205080204" pitchFamily="34" charset="-128"/>
              </a:rPr>
              <a:t>Doug Maris</a:t>
            </a:r>
          </a:p>
        </p:txBody>
      </p:sp>
      <p:sp>
        <p:nvSpPr>
          <p:cNvPr id="5" name="Rectangle 4"/>
          <p:cNvSpPr/>
          <p:nvPr/>
        </p:nvSpPr>
        <p:spPr>
          <a:xfrm>
            <a:off x="838200" y="1451919"/>
            <a:ext cx="3289473" cy="4497859"/>
          </a:xfrm>
          <a:prstGeom prst="rect">
            <a:avLst/>
          </a:prstGeom>
          <a:solidFill>
            <a:schemeClr val="bg1">
              <a:lumMod val="75000"/>
              <a:alpha val="71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13"/>
          </a:p>
        </p:txBody>
      </p:sp>
      <p:sp>
        <p:nvSpPr>
          <p:cNvPr id="7" name="Content Placeholder 2"/>
          <p:cNvSpPr txBox="1">
            <a:spLocks/>
          </p:cNvSpPr>
          <p:nvPr/>
        </p:nvSpPr>
        <p:spPr>
          <a:xfrm>
            <a:off x="4486258" y="802416"/>
            <a:ext cx="6984500" cy="4871466"/>
          </a:xfrm>
          <a:prstGeom prst="rect">
            <a:avLst/>
          </a:prstGeom>
        </p:spPr>
        <p:txBody>
          <a:bodyPr/>
          <a:lstStyle>
            <a:lvl1pPr marL="228600" indent="-228600" algn="l" defTabSz="914400" rtl="0" eaLnBrk="1" latinLnBrk="0" hangingPunct="1">
              <a:lnSpc>
                <a:spcPct val="90000"/>
              </a:lnSpc>
              <a:spcBef>
                <a:spcPts val="1000"/>
              </a:spcBef>
              <a:buClr>
                <a:srgbClr val="016AAF"/>
              </a:buClr>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A750"/>
              </a:buClr>
              <a:buFont typeface="Wingdings"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F4098"/>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9921D"/>
              </a:buClr>
              <a:buFont typeface="Wingdings"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902" indent="-285750">
              <a:lnSpc>
                <a:spcPct val="100000"/>
              </a:lnSpc>
              <a:spcBef>
                <a:spcPts val="0"/>
              </a:spcBef>
              <a:buClr>
                <a:srgbClr val="239ECB"/>
              </a:buClr>
              <a:buFont typeface="Wingdings" panose="05000000000000000000" pitchFamily="2" charset="2"/>
              <a:buChar char="§"/>
              <a:defRPr/>
            </a:pPr>
            <a:r>
              <a:rPr lang="en-US" sz="1800" dirty="0">
                <a:solidFill>
                  <a:prstClr val="black"/>
                </a:solidFill>
                <a:cs typeface="Calibri" pitchFamily="34" charset="0"/>
              </a:rPr>
              <a:t>Certified:</a:t>
            </a:r>
          </a:p>
          <a:p>
            <a:pPr marL="816102" lvl="1" indent="-285750">
              <a:lnSpc>
                <a:spcPct val="100000"/>
              </a:lnSpc>
              <a:spcBef>
                <a:spcPts val="0"/>
              </a:spcBef>
              <a:buClr>
                <a:srgbClr val="239ECB"/>
              </a:buClr>
              <a:buFont typeface="Wingdings" panose="05000000000000000000" pitchFamily="2" charset="2"/>
              <a:buChar char="§"/>
              <a:defRPr/>
            </a:pPr>
            <a:r>
              <a:rPr lang="en-US" sz="1400" dirty="0">
                <a:solidFill>
                  <a:prstClr val="black"/>
                </a:solidFill>
                <a:cs typeface="Calibri" pitchFamily="34" charset="0"/>
              </a:rPr>
              <a:t>Strategic Management Professional</a:t>
            </a:r>
          </a:p>
          <a:p>
            <a:pPr marL="816102" lvl="1" indent="-285750">
              <a:lnSpc>
                <a:spcPct val="100000"/>
              </a:lnSpc>
              <a:spcBef>
                <a:spcPts val="0"/>
              </a:spcBef>
              <a:buClr>
                <a:srgbClr val="239ECB"/>
              </a:buClr>
              <a:buFont typeface="Wingdings" panose="05000000000000000000" pitchFamily="2" charset="2"/>
              <a:buChar char="§"/>
              <a:defRPr/>
            </a:pPr>
            <a:r>
              <a:rPr lang="en-US" sz="1400" dirty="0">
                <a:solidFill>
                  <a:prstClr val="black"/>
                </a:solidFill>
                <a:cs typeface="Calibri" pitchFamily="34" charset="0"/>
              </a:rPr>
              <a:t>Strategic Planning Professional</a:t>
            </a:r>
          </a:p>
          <a:p>
            <a:pPr marL="816102" lvl="1" indent="-285750">
              <a:lnSpc>
                <a:spcPct val="100000"/>
              </a:lnSpc>
              <a:spcBef>
                <a:spcPts val="0"/>
              </a:spcBef>
              <a:buClr>
                <a:srgbClr val="239ECB"/>
              </a:buClr>
              <a:buFont typeface="Wingdings" panose="05000000000000000000" pitchFamily="2" charset="2"/>
              <a:buChar char="§"/>
              <a:defRPr/>
            </a:pPr>
            <a:r>
              <a:rPr lang="en-US" sz="1400" dirty="0">
                <a:solidFill>
                  <a:prstClr val="black"/>
                </a:solidFill>
                <a:cs typeface="Calibri" pitchFamily="34" charset="0"/>
              </a:rPr>
              <a:t>Balanced Scorecard Professional</a:t>
            </a:r>
          </a:p>
          <a:p>
            <a:pPr marL="358902" indent="-285750">
              <a:lnSpc>
                <a:spcPct val="100000"/>
              </a:lnSpc>
              <a:spcBef>
                <a:spcPts val="0"/>
              </a:spcBef>
              <a:buClr>
                <a:srgbClr val="239ECB"/>
              </a:buClr>
              <a:buFont typeface="Wingdings" panose="05000000000000000000" pitchFamily="2" charset="2"/>
              <a:buChar char="§"/>
              <a:defRPr/>
            </a:pPr>
            <a:r>
              <a:rPr lang="en-US" sz="1800" dirty="0">
                <a:solidFill>
                  <a:prstClr val="black"/>
                </a:solidFill>
                <a:cs typeface="Calibri" pitchFamily="34" charset="0"/>
              </a:rPr>
              <a:t>Twenty-five years executive leadership and strategy experience</a:t>
            </a:r>
          </a:p>
          <a:p>
            <a:pPr marL="358902" indent="-285750">
              <a:lnSpc>
                <a:spcPct val="100000"/>
              </a:lnSpc>
              <a:spcBef>
                <a:spcPts val="0"/>
              </a:spcBef>
              <a:buClr>
                <a:srgbClr val="239ECB"/>
              </a:buClr>
              <a:buFont typeface="Wingdings" panose="05000000000000000000" pitchFamily="2" charset="2"/>
              <a:buChar char="§"/>
              <a:defRPr/>
            </a:pPr>
            <a:r>
              <a:rPr lang="en-US" sz="1800" dirty="0">
                <a:solidFill>
                  <a:prstClr val="black"/>
                </a:solidFill>
                <a:cs typeface="Calibri" pitchFamily="34" charset="0"/>
              </a:rPr>
              <a:t>Strategic Management Certificate – DePaul University</a:t>
            </a:r>
          </a:p>
          <a:p>
            <a:pPr marL="358902" indent="-285750">
              <a:lnSpc>
                <a:spcPct val="100000"/>
              </a:lnSpc>
              <a:spcBef>
                <a:spcPts val="0"/>
              </a:spcBef>
              <a:buClr>
                <a:srgbClr val="239ECB"/>
              </a:buClr>
              <a:buFont typeface="Wingdings" panose="05000000000000000000" pitchFamily="2" charset="2"/>
              <a:buChar char="§"/>
              <a:defRPr/>
            </a:pPr>
            <a:r>
              <a:rPr lang="en-US" sz="1800" dirty="0">
                <a:solidFill>
                  <a:prstClr val="black"/>
                </a:solidFill>
                <a:cs typeface="Calibri" pitchFamily="34" charset="0"/>
              </a:rPr>
              <a:t>M.A. / M.Div. – Lincoln Christian University</a:t>
            </a:r>
          </a:p>
          <a:p>
            <a:pPr marL="358902" indent="-285750">
              <a:lnSpc>
                <a:spcPct val="100000"/>
              </a:lnSpc>
              <a:spcBef>
                <a:spcPts val="0"/>
              </a:spcBef>
              <a:buClr>
                <a:srgbClr val="239ECB"/>
              </a:buClr>
              <a:buFont typeface="Wingdings" panose="05000000000000000000" pitchFamily="2" charset="2"/>
              <a:buChar char="§"/>
              <a:defRPr/>
            </a:pPr>
            <a:r>
              <a:rPr lang="en-US" sz="1800" dirty="0">
                <a:solidFill>
                  <a:prstClr val="black"/>
                </a:solidFill>
                <a:cs typeface="Calibri" pitchFamily="34" charset="0"/>
              </a:rPr>
              <a:t>Course instructor:</a:t>
            </a:r>
          </a:p>
          <a:p>
            <a:pPr marL="816102" lvl="1" indent="-285750">
              <a:lnSpc>
                <a:spcPct val="100000"/>
              </a:lnSpc>
              <a:spcBef>
                <a:spcPts val="0"/>
              </a:spcBef>
              <a:buClr>
                <a:srgbClr val="239ECB"/>
              </a:buClr>
              <a:buFont typeface="Wingdings" panose="05000000000000000000" pitchFamily="2" charset="2"/>
              <a:buChar char="§"/>
              <a:defRPr/>
            </a:pPr>
            <a:r>
              <a:rPr lang="en-US" sz="1400" dirty="0">
                <a:solidFill>
                  <a:prstClr val="black"/>
                </a:solidFill>
                <a:cs typeface="Calibri" pitchFamily="34" charset="0"/>
              </a:rPr>
              <a:t>DePaul University</a:t>
            </a:r>
          </a:p>
          <a:p>
            <a:pPr marL="816102" lvl="1" indent="-285750">
              <a:lnSpc>
                <a:spcPct val="100000"/>
              </a:lnSpc>
              <a:spcBef>
                <a:spcPts val="0"/>
              </a:spcBef>
              <a:buClr>
                <a:srgbClr val="239ECB"/>
              </a:buClr>
              <a:buFont typeface="Wingdings" panose="05000000000000000000" pitchFamily="2" charset="2"/>
              <a:buChar char="§"/>
              <a:defRPr/>
            </a:pPr>
            <a:r>
              <a:rPr lang="en-US" sz="1400" dirty="0">
                <a:solidFill>
                  <a:prstClr val="black"/>
                </a:solidFill>
                <a:cs typeface="Calibri" pitchFamily="34" charset="0"/>
              </a:rPr>
              <a:t>George Washington University</a:t>
            </a:r>
          </a:p>
          <a:p>
            <a:pPr marL="816102" lvl="1" indent="-285750">
              <a:lnSpc>
                <a:spcPct val="100000"/>
              </a:lnSpc>
              <a:spcBef>
                <a:spcPts val="0"/>
              </a:spcBef>
              <a:buClr>
                <a:srgbClr val="239ECB"/>
              </a:buClr>
              <a:buFont typeface="Wingdings" panose="05000000000000000000" pitchFamily="2" charset="2"/>
              <a:buChar char="§"/>
              <a:defRPr/>
            </a:pPr>
            <a:r>
              <a:rPr lang="en-US" sz="1400" dirty="0">
                <a:solidFill>
                  <a:prstClr val="black"/>
                </a:solidFill>
                <a:cs typeface="Calibri" pitchFamily="34" charset="0"/>
              </a:rPr>
              <a:t>Lincoln Christian University</a:t>
            </a:r>
          </a:p>
          <a:p>
            <a:pPr marL="358902" indent="-285750">
              <a:lnSpc>
                <a:spcPct val="100000"/>
              </a:lnSpc>
              <a:spcBef>
                <a:spcPts val="0"/>
              </a:spcBef>
              <a:buClr>
                <a:srgbClr val="239ECB"/>
              </a:buClr>
              <a:buFont typeface="Wingdings" panose="05000000000000000000" pitchFamily="2" charset="2"/>
              <a:buChar char="§"/>
              <a:defRPr/>
            </a:pPr>
            <a:r>
              <a:rPr lang="en-US" sz="1800" dirty="0">
                <a:solidFill>
                  <a:prstClr val="black"/>
                </a:solidFill>
                <a:cs typeface="Calibri" pitchFamily="34" charset="0"/>
              </a:rPr>
              <a:t>Eleven years in senior living/healthcare:</a:t>
            </a:r>
          </a:p>
          <a:p>
            <a:pPr marL="816102" lvl="1" indent="-285750">
              <a:lnSpc>
                <a:spcPct val="100000"/>
              </a:lnSpc>
              <a:spcBef>
                <a:spcPts val="0"/>
              </a:spcBef>
              <a:buClr>
                <a:srgbClr val="239ECB"/>
              </a:buClr>
              <a:buFont typeface="Wingdings" panose="05000000000000000000" pitchFamily="2" charset="2"/>
              <a:buChar char="§"/>
              <a:defRPr/>
            </a:pPr>
            <a:r>
              <a:rPr lang="en-US" sz="1400" dirty="0">
                <a:solidFill>
                  <a:prstClr val="black"/>
                </a:solidFill>
                <a:cs typeface="Calibri" pitchFamily="34" charset="0"/>
              </a:rPr>
              <a:t>Senior Director of Business Development</a:t>
            </a:r>
          </a:p>
          <a:p>
            <a:pPr marL="816102" lvl="1" indent="-285750">
              <a:lnSpc>
                <a:spcPct val="100000"/>
              </a:lnSpc>
              <a:spcBef>
                <a:spcPts val="0"/>
              </a:spcBef>
              <a:buClr>
                <a:srgbClr val="239ECB"/>
              </a:buClr>
              <a:buFont typeface="Wingdings" panose="05000000000000000000" pitchFamily="2" charset="2"/>
              <a:buChar char="§"/>
              <a:defRPr/>
            </a:pPr>
            <a:r>
              <a:rPr lang="en-US" sz="1400" dirty="0">
                <a:solidFill>
                  <a:prstClr val="black"/>
                </a:solidFill>
                <a:cs typeface="Calibri" pitchFamily="34" charset="0"/>
              </a:rPr>
              <a:t>Executive Director &amp; LNHA for three large CCRCs</a:t>
            </a:r>
          </a:p>
          <a:p>
            <a:pPr marL="358902" indent="-285750">
              <a:lnSpc>
                <a:spcPct val="100000"/>
              </a:lnSpc>
              <a:spcBef>
                <a:spcPts val="0"/>
              </a:spcBef>
              <a:buClr>
                <a:srgbClr val="239ECB"/>
              </a:buClr>
              <a:buFont typeface="Wingdings" panose="05000000000000000000" pitchFamily="2" charset="2"/>
              <a:buChar char="§"/>
              <a:defRPr/>
            </a:pPr>
            <a:r>
              <a:rPr lang="en-US" sz="1800" dirty="0">
                <a:solidFill>
                  <a:prstClr val="black"/>
                </a:solidFill>
                <a:cs typeface="Calibri" pitchFamily="34" charset="0"/>
              </a:rPr>
              <a:t>Currently serving on board of directors for </a:t>
            </a:r>
            <a:r>
              <a:rPr lang="en-US" sz="1800" dirty="0" err="1">
                <a:solidFill>
                  <a:prstClr val="black"/>
                </a:solidFill>
                <a:cs typeface="Calibri" pitchFamily="34" charset="0"/>
              </a:rPr>
              <a:t>ATDChi</a:t>
            </a:r>
            <a:endParaRPr lang="en-US" sz="1800" dirty="0">
              <a:solidFill>
                <a:prstClr val="black"/>
              </a:solidFill>
              <a:cs typeface="Calibri" pitchFamily="34" charset="0"/>
            </a:endParaRPr>
          </a:p>
          <a:p>
            <a:pPr marL="358902" indent="-285750">
              <a:lnSpc>
                <a:spcPct val="100000"/>
              </a:lnSpc>
              <a:spcBef>
                <a:spcPts val="0"/>
              </a:spcBef>
              <a:buClr>
                <a:srgbClr val="239ECB"/>
              </a:buClr>
              <a:buFont typeface="Wingdings" panose="05000000000000000000" pitchFamily="2" charset="2"/>
              <a:buChar char="§"/>
              <a:defRPr/>
            </a:pPr>
            <a:r>
              <a:rPr lang="en-US" sz="1800" dirty="0">
                <a:solidFill>
                  <a:prstClr val="black"/>
                </a:solidFill>
                <a:cs typeface="Calibri" pitchFamily="34" charset="0"/>
              </a:rPr>
              <a:t>Six years as board member for Abraham Lincoln Memorial Hospital</a:t>
            </a:r>
          </a:p>
          <a:p>
            <a:pPr marL="358902" indent="-285750">
              <a:lnSpc>
                <a:spcPct val="100000"/>
              </a:lnSpc>
              <a:spcBef>
                <a:spcPts val="0"/>
              </a:spcBef>
              <a:buClr>
                <a:srgbClr val="239ECB"/>
              </a:buClr>
              <a:buFont typeface="Wingdings" panose="05000000000000000000" pitchFamily="2" charset="2"/>
              <a:buChar char="§"/>
              <a:defRPr/>
            </a:pPr>
            <a:r>
              <a:rPr lang="en-US" sz="1800" dirty="0">
                <a:solidFill>
                  <a:prstClr val="black"/>
                </a:solidFill>
                <a:cs typeface="Calibri" pitchFamily="34" charset="0"/>
              </a:rPr>
              <a:t>As Senior Director of Business Development, developed, launched, and led a strategic planning cycle for a large nonprofit organization with 2,200 employees and $175 million annual budget</a:t>
            </a:r>
          </a:p>
          <a:p>
            <a:pPr marL="358902" indent="-285750">
              <a:lnSpc>
                <a:spcPct val="100000"/>
              </a:lnSpc>
              <a:spcBef>
                <a:spcPts val="0"/>
              </a:spcBef>
              <a:buClr>
                <a:srgbClr val="239ECB"/>
              </a:buClr>
              <a:buFont typeface="Wingdings" panose="05000000000000000000" pitchFamily="2" charset="2"/>
              <a:buChar char="§"/>
              <a:defRPr/>
            </a:pPr>
            <a:r>
              <a:rPr lang="en-US" sz="1800" dirty="0">
                <a:solidFill>
                  <a:prstClr val="black"/>
                </a:solidFill>
                <a:cs typeface="Calibri" pitchFamily="34" charset="0"/>
              </a:rPr>
              <a:t>Enjoys attending children’s extracurricular sports and activities, reading, boating, golf, and the Chicago Cubs (sometimes)</a:t>
            </a:r>
          </a:p>
          <a:p>
            <a:pPr marL="0" lvl="0" indent="0">
              <a:buNone/>
            </a:pPr>
            <a:endParaRPr lang="en-US" sz="1100" dirty="0"/>
          </a:p>
          <a:p>
            <a:endParaRPr lang="en-US" sz="1100" dirty="0"/>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53562" y="1663156"/>
            <a:ext cx="1375496" cy="1719371"/>
          </a:xfrm>
          <a:prstGeom prst="rect">
            <a:avLst/>
          </a:prstGeom>
        </p:spPr>
      </p:pic>
      <p:pic>
        <p:nvPicPr>
          <p:cNvPr id="14" name="Picture 6" descr="smp">
            <a:hlinkClick r:id="rId5"/>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96785" y="3829079"/>
            <a:ext cx="1222660" cy="760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p:cNvPicPr>
            <a:picLocks noChangeAspect="1"/>
          </p:cNvPicPr>
          <p:nvPr/>
        </p:nvPicPr>
        <p:blipFill>
          <a:blip r:embed="rId7"/>
          <a:stretch>
            <a:fillRect/>
          </a:stretch>
        </p:blipFill>
        <p:spPr>
          <a:xfrm>
            <a:off x="2515259" y="3829079"/>
            <a:ext cx="1227598" cy="760765"/>
          </a:xfrm>
          <a:prstGeom prst="rect">
            <a:avLst/>
          </a:prstGeom>
        </p:spPr>
      </p:pic>
      <p:pic>
        <p:nvPicPr>
          <p:cNvPr id="12" name="Picture 11">
            <a:extLst>
              <a:ext uri="{FF2B5EF4-FFF2-40B4-BE49-F238E27FC236}">
                <a16:creationId xmlns:a16="http://schemas.microsoft.com/office/drawing/2014/main" id="{4CFE5ED9-0211-4D03-8563-ABD2E1B756E9}"/>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578872" y="4863599"/>
            <a:ext cx="923459" cy="923459"/>
          </a:xfrm>
          <a:prstGeom prst="rect">
            <a:avLst/>
          </a:prstGeom>
        </p:spPr>
      </p:pic>
      <p:pic>
        <p:nvPicPr>
          <p:cNvPr id="17" name="Picture 16">
            <a:extLst>
              <a:ext uri="{FF2B5EF4-FFF2-40B4-BE49-F238E27FC236}">
                <a16:creationId xmlns:a16="http://schemas.microsoft.com/office/drawing/2014/main" id="{FF7A08A8-BAE5-4E5E-B7B0-5010B399745D}"/>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345206" y="4863599"/>
            <a:ext cx="923459" cy="939380"/>
          </a:xfrm>
          <a:prstGeom prst="rect">
            <a:avLst/>
          </a:prstGeom>
        </p:spPr>
      </p:pic>
      <p:sp>
        <p:nvSpPr>
          <p:cNvPr id="15" name="Footer Placeholder 1">
            <a:extLst>
              <a:ext uri="{FF2B5EF4-FFF2-40B4-BE49-F238E27FC236}">
                <a16:creationId xmlns:a16="http://schemas.microsoft.com/office/drawing/2014/main" id="{1FF8002A-0BE4-4366-B7C6-57C2BD8EC618}"/>
              </a:ext>
            </a:extLst>
          </p:cNvPr>
          <p:cNvSpPr txBox="1">
            <a:spLocks/>
          </p:cNvSpPr>
          <p:nvPr/>
        </p:nvSpPr>
        <p:spPr>
          <a:xfrm>
            <a:off x="8229656" y="659912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 name="Footer Placeholder 3">
            <a:extLst>
              <a:ext uri="{FF2B5EF4-FFF2-40B4-BE49-F238E27FC236}">
                <a16:creationId xmlns:a16="http://schemas.microsoft.com/office/drawing/2014/main" id="{195FB5FE-1747-4648-8663-65A693773EE1}"/>
              </a:ext>
            </a:extLst>
          </p:cNvPr>
          <p:cNvSpPr>
            <a:spLocks noGrp="1"/>
          </p:cNvSpPr>
          <p:nvPr>
            <p:ph type="ftr" sz="quarter" idx="11"/>
          </p:nvPr>
        </p:nvSpPr>
        <p:spPr/>
        <p:txBody>
          <a:bodyPr/>
          <a:lstStyle/>
          <a:p>
            <a:r>
              <a:rPr lang="en-US"/>
              <a:t>© LBL Strategies. All Rights Reserved.</a:t>
            </a:r>
          </a:p>
        </p:txBody>
      </p:sp>
      <p:sp>
        <p:nvSpPr>
          <p:cNvPr id="8" name="Slide Number Placeholder 7">
            <a:extLst>
              <a:ext uri="{FF2B5EF4-FFF2-40B4-BE49-F238E27FC236}">
                <a16:creationId xmlns:a16="http://schemas.microsoft.com/office/drawing/2014/main" id="{D76A614C-003C-4A4E-8A68-5626F99615F0}"/>
              </a:ext>
            </a:extLst>
          </p:cNvPr>
          <p:cNvSpPr>
            <a:spLocks noGrp="1"/>
          </p:cNvSpPr>
          <p:nvPr>
            <p:ph type="sldNum" sz="quarter" idx="4"/>
          </p:nvPr>
        </p:nvSpPr>
        <p:spPr/>
        <p:txBody>
          <a:bodyPr/>
          <a:lstStyle/>
          <a:p>
            <a:fld id="{F92A6650-C51F-4DDD-841F-33D18A9B0543}" type="slidenum">
              <a:rPr lang="en-US" smtClean="0"/>
              <a:pPr/>
              <a:t>2</a:t>
            </a:fld>
            <a:endParaRPr lang="en-US" dirty="0"/>
          </a:p>
        </p:txBody>
      </p:sp>
    </p:spTree>
    <p:custDataLst>
      <p:tags r:id="rId1"/>
    </p:custDataLst>
    <p:extLst>
      <p:ext uri="{BB962C8B-B14F-4D97-AF65-F5344CB8AC3E}">
        <p14:creationId xmlns:p14="http://schemas.microsoft.com/office/powerpoint/2010/main" val="111482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338B-AF02-46D7-8BE6-70F2CCD42271}"/>
              </a:ext>
            </a:extLst>
          </p:cNvPr>
          <p:cNvSpPr>
            <a:spLocks noGrp="1"/>
          </p:cNvSpPr>
          <p:nvPr>
            <p:ph type="title"/>
          </p:nvPr>
        </p:nvSpPr>
        <p:spPr/>
        <p:txBody>
          <a:bodyPr/>
          <a:lstStyle/>
          <a:p>
            <a:r>
              <a:rPr lang="en-US" dirty="0"/>
              <a:t>Who Are We and What We Do</a:t>
            </a:r>
          </a:p>
        </p:txBody>
      </p:sp>
      <p:pic>
        <p:nvPicPr>
          <p:cNvPr id="9" name="Content Placeholder 8" descr="A picture containing clipart&#10;&#10;Description generated with very high confidence">
            <a:extLst>
              <a:ext uri="{FF2B5EF4-FFF2-40B4-BE49-F238E27FC236}">
                <a16:creationId xmlns:a16="http://schemas.microsoft.com/office/drawing/2014/main" id="{6BE43B4B-3BF2-4035-B71E-A84B6D86D5DA}"/>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8797835" y="514004"/>
            <a:ext cx="2821636" cy="1027803"/>
          </a:xfrm>
        </p:spPr>
      </p:pic>
      <p:pic>
        <p:nvPicPr>
          <p:cNvPr id="11" name="Picture 10" descr="A picture containing bottle&#10;&#10;Description generated with high confidence">
            <a:extLst>
              <a:ext uri="{FF2B5EF4-FFF2-40B4-BE49-F238E27FC236}">
                <a16:creationId xmlns:a16="http://schemas.microsoft.com/office/drawing/2014/main" id="{D74CF714-1494-4015-8043-AB4D3B836BF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64273" y="2485004"/>
            <a:ext cx="2456713" cy="1523733"/>
          </a:xfrm>
          <a:prstGeom prst="rect">
            <a:avLst/>
          </a:prstGeom>
        </p:spPr>
      </p:pic>
      <p:pic>
        <p:nvPicPr>
          <p:cNvPr id="13" name="Picture 12">
            <a:extLst>
              <a:ext uri="{FF2B5EF4-FFF2-40B4-BE49-F238E27FC236}">
                <a16:creationId xmlns:a16="http://schemas.microsoft.com/office/drawing/2014/main" id="{8BAF7B13-2402-449A-B071-EC1511681EC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554040" y="4243373"/>
            <a:ext cx="1870849" cy="1709161"/>
          </a:xfrm>
          <a:prstGeom prst="rect">
            <a:avLst/>
          </a:prstGeom>
        </p:spPr>
      </p:pic>
      <p:pic>
        <p:nvPicPr>
          <p:cNvPr id="6" name="Picture 5">
            <a:extLst>
              <a:ext uri="{FF2B5EF4-FFF2-40B4-BE49-F238E27FC236}">
                <a16:creationId xmlns:a16="http://schemas.microsoft.com/office/drawing/2014/main" id="{2F5B0884-5F40-4DAA-B3EE-698C070208D5}"/>
              </a:ext>
            </a:extLst>
          </p:cNvPr>
          <p:cNvPicPr>
            <a:picLocks noChangeAspect="1"/>
          </p:cNvPicPr>
          <p:nvPr/>
        </p:nvPicPr>
        <p:blipFill>
          <a:blip r:embed="rId6"/>
          <a:stretch>
            <a:fillRect/>
          </a:stretch>
        </p:blipFill>
        <p:spPr>
          <a:xfrm>
            <a:off x="8815650" y="4887907"/>
            <a:ext cx="1785498" cy="1136767"/>
          </a:xfrm>
          <a:prstGeom prst="rect">
            <a:avLst/>
          </a:prstGeom>
        </p:spPr>
      </p:pic>
      <p:sp>
        <p:nvSpPr>
          <p:cNvPr id="8" name="TextBox 7">
            <a:extLst>
              <a:ext uri="{FF2B5EF4-FFF2-40B4-BE49-F238E27FC236}">
                <a16:creationId xmlns:a16="http://schemas.microsoft.com/office/drawing/2014/main" id="{148B69A1-6226-48AB-B289-926A91A06CA4}"/>
              </a:ext>
            </a:extLst>
          </p:cNvPr>
          <p:cNvSpPr txBox="1"/>
          <p:nvPr/>
        </p:nvSpPr>
        <p:spPr>
          <a:xfrm>
            <a:off x="8650509" y="2020866"/>
            <a:ext cx="2012282" cy="369332"/>
          </a:xfrm>
          <a:prstGeom prst="rect">
            <a:avLst/>
          </a:prstGeom>
          <a:noFill/>
        </p:spPr>
        <p:txBody>
          <a:bodyPr wrap="none" rtlCol="0">
            <a:spAutoFit/>
          </a:bodyPr>
          <a:lstStyle/>
          <a:p>
            <a:r>
              <a:rPr lang="en-US" dirty="0"/>
              <a:t>WE ARE MEMBERS:</a:t>
            </a:r>
          </a:p>
        </p:txBody>
      </p:sp>
      <p:pic>
        <p:nvPicPr>
          <p:cNvPr id="10" name="Picture 9">
            <a:extLst>
              <a:ext uri="{FF2B5EF4-FFF2-40B4-BE49-F238E27FC236}">
                <a16:creationId xmlns:a16="http://schemas.microsoft.com/office/drawing/2014/main" id="{90AA3A40-D0B4-4504-B14C-E57DF71F82CB}"/>
              </a:ext>
            </a:extLst>
          </p:cNvPr>
          <p:cNvPicPr>
            <a:picLocks noChangeAspect="1"/>
          </p:cNvPicPr>
          <p:nvPr/>
        </p:nvPicPr>
        <p:blipFill>
          <a:blip r:embed="rId7"/>
          <a:stretch>
            <a:fillRect/>
          </a:stretch>
        </p:blipFill>
        <p:spPr>
          <a:xfrm>
            <a:off x="7987660" y="3644486"/>
            <a:ext cx="3337983" cy="1033889"/>
          </a:xfrm>
          <a:prstGeom prst="rect">
            <a:avLst/>
          </a:prstGeom>
        </p:spPr>
      </p:pic>
      <p:pic>
        <p:nvPicPr>
          <p:cNvPr id="14" name="Picture 13">
            <a:extLst>
              <a:ext uri="{FF2B5EF4-FFF2-40B4-BE49-F238E27FC236}">
                <a16:creationId xmlns:a16="http://schemas.microsoft.com/office/drawing/2014/main" id="{DDAEB88A-0163-49FA-A1B7-D80139534E5D}"/>
              </a:ext>
            </a:extLst>
          </p:cNvPr>
          <p:cNvPicPr>
            <a:picLocks noChangeAspect="1"/>
          </p:cNvPicPr>
          <p:nvPr/>
        </p:nvPicPr>
        <p:blipFill>
          <a:blip r:embed="rId8"/>
          <a:stretch>
            <a:fillRect/>
          </a:stretch>
        </p:blipFill>
        <p:spPr>
          <a:xfrm>
            <a:off x="8514823" y="2493266"/>
            <a:ext cx="2283655" cy="991146"/>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09C5AABB-4C85-4DC0-8F6E-AB9A925D1E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4840" y="2532089"/>
            <a:ext cx="3712760" cy="1523734"/>
          </a:xfrm>
          <a:prstGeom prst="rect">
            <a:avLst/>
          </a:prstGeom>
        </p:spPr>
      </p:pic>
      <p:pic>
        <p:nvPicPr>
          <p:cNvPr id="17" name="Picture 16" descr="A screenshot of a cell phone&#10;&#10;Description generated with very high confidence">
            <a:extLst>
              <a:ext uri="{FF2B5EF4-FFF2-40B4-BE49-F238E27FC236}">
                <a16:creationId xmlns:a16="http://schemas.microsoft.com/office/drawing/2014/main" id="{88EDD167-2303-483A-967B-58F3F87FC50A}"/>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179271" y="4114800"/>
            <a:ext cx="2026719" cy="1862856"/>
          </a:xfrm>
          <a:prstGeom prst="rect">
            <a:avLst/>
          </a:prstGeom>
        </p:spPr>
      </p:pic>
      <p:sp>
        <p:nvSpPr>
          <p:cNvPr id="4" name="Rectangle 3">
            <a:extLst>
              <a:ext uri="{FF2B5EF4-FFF2-40B4-BE49-F238E27FC236}">
                <a16:creationId xmlns:a16="http://schemas.microsoft.com/office/drawing/2014/main" id="{4CE4EAE5-9B2C-466C-A136-2E254F98068F}"/>
              </a:ext>
            </a:extLst>
          </p:cNvPr>
          <p:cNvSpPr/>
          <p:nvPr/>
        </p:nvSpPr>
        <p:spPr>
          <a:xfrm>
            <a:off x="906965" y="1346779"/>
            <a:ext cx="6965796" cy="707886"/>
          </a:xfrm>
          <a:prstGeom prst="rect">
            <a:avLst/>
          </a:prstGeom>
        </p:spPr>
        <p:txBody>
          <a:bodyPr wrap="square">
            <a:spAutoFit/>
          </a:bodyPr>
          <a:lstStyle/>
          <a:p>
            <a:r>
              <a:rPr lang="en-US" sz="2000" b="1" dirty="0"/>
              <a:t>Our Mission: </a:t>
            </a:r>
            <a:r>
              <a:rPr lang="en-US" sz="2000" dirty="0"/>
              <a:t>We help our clients focus, make better decisions and grow by instilling the ability to think and act strategically.</a:t>
            </a:r>
          </a:p>
        </p:txBody>
      </p:sp>
      <p:sp>
        <p:nvSpPr>
          <p:cNvPr id="5" name="Slide Number Placeholder 4">
            <a:extLst>
              <a:ext uri="{FF2B5EF4-FFF2-40B4-BE49-F238E27FC236}">
                <a16:creationId xmlns:a16="http://schemas.microsoft.com/office/drawing/2014/main" id="{B68F4476-5F90-4470-A842-29B7FD0B2759}"/>
              </a:ext>
            </a:extLst>
          </p:cNvPr>
          <p:cNvSpPr>
            <a:spLocks noGrp="1"/>
          </p:cNvSpPr>
          <p:nvPr>
            <p:ph type="sldNum" sz="quarter" idx="4"/>
          </p:nvPr>
        </p:nvSpPr>
        <p:spPr/>
        <p:txBody>
          <a:bodyPr/>
          <a:lstStyle/>
          <a:p>
            <a:fld id="{F92A6650-C51F-4DDD-841F-33D18A9B0543}" type="slidenum">
              <a:rPr lang="en-US" smtClean="0"/>
              <a:pPr/>
              <a:t>3</a:t>
            </a:fld>
            <a:endParaRPr lang="en-US" dirty="0"/>
          </a:p>
        </p:txBody>
      </p:sp>
      <p:sp>
        <p:nvSpPr>
          <p:cNvPr id="3" name="Footer Placeholder 2">
            <a:extLst>
              <a:ext uri="{FF2B5EF4-FFF2-40B4-BE49-F238E27FC236}">
                <a16:creationId xmlns:a16="http://schemas.microsoft.com/office/drawing/2014/main" id="{EAC6F027-0EDB-4679-B929-047D89DB465B}"/>
              </a:ext>
            </a:extLst>
          </p:cNvPr>
          <p:cNvSpPr>
            <a:spLocks noGrp="1"/>
          </p:cNvSpPr>
          <p:nvPr>
            <p:ph type="ftr" sz="quarter" idx="11"/>
          </p:nvPr>
        </p:nvSpPr>
        <p:spPr/>
        <p:txBody>
          <a:bodyPr/>
          <a:lstStyle/>
          <a:p>
            <a:r>
              <a:rPr lang="en-US"/>
              <a:t>© LBL Strategies. All Rights Reserved.</a:t>
            </a:r>
          </a:p>
        </p:txBody>
      </p:sp>
    </p:spTree>
    <p:custDataLst>
      <p:tags r:id="rId1"/>
    </p:custDataLst>
    <p:extLst>
      <p:ext uri="{BB962C8B-B14F-4D97-AF65-F5344CB8AC3E}">
        <p14:creationId xmlns:p14="http://schemas.microsoft.com/office/powerpoint/2010/main" val="226639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41CD-3D26-494D-981E-CFF40D634AC8}"/>
              </a:ext>
            </a:extLst>
          </p:cNvPr>
          <p:cNvSpPr>
            <a:spLocks noGrp="1"/>
          </p:cNvSpPr>
          <p:nvPr>
            <p:ph type="title"/>
          </p:nvPr>
        </p:nvSpPr>
        <p:spPr/>
        <p:txBody>
          <a:bodyPr>
            <a:normAutofit/>
          </a:bodyPr>
          <a:lstStyle/>
          <a:p>
            <a:r>
              <a:rPr lang="en-US" sz="4000" dirty="0"/>
              <a:t>Agenda</a:t>
            </a:r>
          </a:p>
        </p:txBody>
      </p:sp>
      <p:sp>
        <p:nvSpPr>
          <p:cNvPr id="4" name="Footer Placeholder 3">
            <a:extLst>
              <a:ext uri="{FF2B5EF4-FFF2-40B4-BE49-F238E27FC236}">
                <a16:creationId xmlns:a16="http://schemas.microsoft.com/office/drawing/2014/main" id="{437C3D35-D98E-4111-859A-63CE6A46C9A5}"/>
              </a:ext>
            </a:extLst>
          </p:cNvPr>
          <p:cNvSpPr>
            <a:spLocks noGrp="1"/>
          </p:cNvSpPr>
          <p:nvPr>
            <p:ph type="ftr" sz="quarter" idx="11"/>
          </p:nvPr>
        </p:nvSpPr>
        <p:spPr/>
        <p:txBody>
          <a:bodyPr/>
          <a:lstStyle/>
          <a:p>
            <a:pPr>
              <a:defRPr/>
            </a:pPr>
            <a:r>
              <a:rPr lang="en-US" altLang="en-US"/>
              <a:t>© LBL Strategies. All Rights Reserved.</a:t>
            </a:r>
          </a:p>
        </p:txBody>
      </p:sp>
      <p:sp>
        <p:nvSpPr>
          <p:cNvPr id="5" name="Slide Number Placeholder 4">
            <a:extLst>
              <a:ext uri="{FF2B5EF4-FFF2-40B4-BE49-F238E27FC236}">
                <a16:creationId xmlns:a16="http://schemas.microsoft.com/office/drawing/2014/main" id="{69C8882B-5210-4440-BD2A-AB1A321F58EA}"/>
              </a:ext>
            </a:extLst>
          </p:cNvPr>
          <p:cNvSpPr>
            <a:spLocks noGrp="1"/>
          </p:cNvSpPr>
          <p:nvPr>
            <p:ph type="sldNum" sz="quarter" idx="4"/>
          </p:nvPr>
        </p:nvSpPr>
        <p:spPr/>
        <p:txBody>
          <a:bodyPr/>
          <a:lstStyle/>
          <a:p>
            <a:fld id="{5885B58E-D970-664C-B93D-84E3ABD022AB}" type="slidenum">
              <a:rPr lang="en-US" smtClean="0"/>
              <a:pPr/>
              <a:t>4</a:t>
            </a:fld>
            <a:endParaRPr lang="en-US"/>
          </a:p>
        </p:txBody>
      </p:sp>
      <p:graphicFrame>
        <p:nvGraphicFramePr>
          <p:cNvPr id="10" name="Table 6">
            <a:extLst>
              <a:ext uri="{FF2B5EF4-FFF2-40B4-BE49-F238E27FC236}">
                <a16:creationId xmlns:a16="http://schemas.microsoft.com/office/drawing/2014/main" id="{15C8BAA6-F61C-48FD-89CE-5374278214FE}"/>
              </a:ext>
            </a:extLst>
          </p:cNvPr>
          <p:cNvGraphicFramePr>
            <a:graphicFrameLocks noGrp="1"/>
          </p:cNvGraphicFramePr>
          <p:nvPr>
            <p:extLst>
              <p:ext uri="{D42A27DB-BD31-4B8C-83A1-F6EECF244321}">
                <p14:modId xmlns:p14="http://schemas.microsoft.com/office/powerpoint/2010/main" val="4080046893"/>
              </p:ext>
            </p:extLst>
          </p:nvPr>
        </p:nvGraphicFramePr>
        <p:xfrm>
          <a:off x="963596" y="1578200"/>
          <a:ext cx="10390204" cy="3759200"/>
        </p:xfrm>
        <a:graphic>
          <a:graphicData uri="http://schemas.openxmlformats.org/drawingml/2006/table">
            <a:tbl>
              <a:tblPr firstRow="1" bandRow="1">
                <a:tableStyleId>{69012ECD-51FC-41F1-AA8D-1B2483CD663E}</a:tableStyleId>
              </a:tblPr>
              <a:tblGrid>
                <a:gridCol w="1500471">
                  <a:extLst>
                    <a:ext uri="{9D8B030D-6E8A-4147-A177-3AD203B41FA5}">
                      <a16:colId xmlns:a16="http://schemas.microsoft.com/office/drawing/2014/main" val="816605753"/>
                    </a:ext>
                  </a:extLst>
                </a:gridCol>
                <a:gridCol w="8889733">
                  <a:extLst>
                    <a:ext uri="{9D8B030D-6E8A-4147-A177-3AD203B41FA5}">
                      <a16:colId xmlns:a16="http://schemas.microsoft.com/office/drawing/2014/main" val="1185225512"/>
                    </a:ext>
                  </a:extLst>
                </a:gridCol>
              </a:tblGrid>
              <a:tr h="370840">
                <a:tc>
                  <a:txBody>
                    <a:bodyPr/>
                    <a:lstStyle/>
                    <a:p>
                      <a:r>
                        <a:rPr lang="en-US" dirty="0"/>
                        <a:t>Time</a:t>
                      </a:r>
                    </a:p>
                  </a:txBody>
                  <a:tcPr/>
                </a:tc>
                <a:tc>
                  <a:txBody>
                    <a:bodyPr/>
                    <a:lstStyle/>
                    <a:p>
                      <a:r>
                        <a:rPr lang="en-US" dirty="0"/>
                        <a:t>Exercise Topics</a:t>
                      </a:r>
                    </a:p>
                  </a:txBody>
                  <a:tcPr/>
                </a:tc>
                <a:extLst>
                  <a:ext uri="{0D108BD9-81ED-4DB2-BD59-A6C34878D82A}">
                    <a16:rowId xmlns:a16="http://schemas.microsoft.com/office/drawing/2014/main" val="1502791872"/>
                  </a:ext>
                </a:extLst>
              </a:tr>
              <a:tr h="370840">
                <a:tc>
                  <a:txBody>
                    <a:bodyPr/>
                    <a:lstStyle/>
                    <a:p>
                      <a:r>
                        <a:rPr lang="en-US" dirty="0"/>
                        <a:t>11:15 – 12:00</a:t>
                      </a:r>
                    </a:p>
                  </a:txBody>
                  <a:tcPr/>
                </a:tc>
                <a:tc>
                  <a:txBody>
                    <a:bodyPr/>
                    <a:lstStyle/>
                    <a:p>
                      <a:r>
                        <a:rPr lang="en-US" b="1" dirty="0"/>
                        <a:t>Exercise #1 - Environmental Scanning</a:t>
                      </a:r>
                    </a:p>
                    <a:p>
                      <a:r>
                        <a:rPr lang="en-US" dirty="0"/>
                        <a:t>Tips and Techniques </a:t>
                      </a:r>
                    </a:p>
                    <a:p>
                      <a:r>
                        <a:rPr lang="en-US" b="1" i="1" dirty="0">
                          <a:solidFill>
                            <a:srgbClr val="92D050"/>
                          </a:solidFill>
                        </a:rPr>
                        <a:t>Breakout</a:t>
                      </a:r>
                      <a:r>
                        <a:rPr lang="en-US" dirty="0"/>
                        <a:t>: Build out Trend Cards related to U.S. Government Inter-Agency future opportunities and threats; Place opportunities within Ansoff’s Grid</a:t>
                      </a:r>
                    </a:p>
                  </a:txBody>
                  <a:tcPr/>
                </a:tc>
                <a:extLst>
                  <a:ext uri="{0D108BD9-81ED-4DB2-BD59-A6C34878D82A}">
                    <a16:rowId xmlns:a16="http://schemas.microsoft.com/office/drawing/2014/main" val="3055670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12:00 – 12:45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Lunch (on own)</a:t>
                      </a:r>
                    </a:p>
                  </a:txBody>
                  <a:tcPr/>
                </a:tc>
                <a:extLst>
                  <a:ext uri="{0D108BD9-81ED-4DB2-BD59-A6C34878D82A}">
                    <a16:rowId xmlns:a16="http://schemas.microsoft.com/office/drawing/2014/main" val="4024619303"/>
                  </a:ext>
                </a:extLst>
              </a:tr>
              <a:tr h="370840">
                <a:tc>
                  <a:txBody>
                    <a:bodyPr/>
                    <a:lstStyle/>
                    <a:p>
                      <a:r>
                        <a:rPr lang="en-US" dirty="0"/>
                        <a:t>13:00 – 13:45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rPr>
                        <a:t>Exercise #2 – Cut Before You Add</a:t>
                      </a:r>
                      <a:endParaRPr lang="en-US" b="1" dirty="0"/>
                    </a:p>
                    <a:p>
                      <a:r>
                        <a:rPr lang="en-US" dirty="0"/>
                        <a:t>“Cut Before You Add” Decision Tool</a:t>
                      </a:r>
                    </a:p>
                    <a:p>
                      <a:r>
                        <a:rPr lang="en-US" b="1" i="1" dirty="0">
                          <a:solidFill>
                            <a:srgbClr val="92D050"/>
                          </a:solidFill>
                        </a:rPr>
                        <a:t>Breakout</a:t>
                      </a:r>
                      <a:r>
                        <a:rPr lang="en-US" dirty="0"/>
                        <a:t>: Apply tool regarding own situation</a:t>
                      </a:r>
                    </a:p>
                  </a:txBody>
                  <a:tcPr/>
                </a:tc>
                <a:extLst>
                  <a:ext uri="{0D108BD9-81ED-4DB2-BD59-A6C34878D82A}">
                    <a16:rowId xmlns:a16="http://schemas.microsoft.com/office/drawing/2014/main" val="2897927580"/>
                  </a:ext>
                </a:extLst>
              </a:tr>
              <a:tr h="370840">
                <a:tc>
                  <a:txBody>
                    <a:bodyPr/>
                    <a:lstStyle/>
                    <a:p>
                      <a:r>
                        <a:rPr lang="en-US" dirty="0"/>
                        <a:t>14:00 – 14:45</a:t>
                      </a:r>
                    </a:p>
                  </a:txBody>
                  <a:tcPr/>
                </a:tc>
                <a:tc>
                  <a:txBody>
                    <a:bodyPr/>
                    <a:lstStyle/>
                    <a:p>
                      <a:r>
                        <a:rPr lang="en-US" b="1" dirty="0"/>
                        <a:t>Exercise #3 – Initiative Prioritization </a:t>
                      </a:r>
                    </a:p>
                    <a:p>
                      <a:r>
                        <a:rPr lang="en-US" dirty="0"/>
                        <a:t>2x2 Matrix</a:t>
                      </a:r>
                    </a:p>
                    <a:p>
                      <a:r>
                        <a:rPr lang="en-US" b="1" i="1" dirty="0">
                          <a:solidFill>
                            <a:srgbClr val="92D050"/>
                          </a:solidFill>
                        </a:rPr>
                        <a:t>Breakout</a:t>
                      </a:r>
                      <a:r>
                        <a:rPr lang="en-US" dirty="0"/>
                        <a:t>: Apply tool to pre-populated opportunities/initiatives for FFCOI</a:t>
                      </a:r>
                    </a:p>
                  </a:txBody>
                  <a:tcPr/>
                </a:tc>
                <a:extLst>
                  <a:ext uri="{0D108BD9-81ED-4DB2-BD59-A6C34878D82A}">
                    <a16:rowId xmlns:a16="http://schemas.microsoft.com/office/drawing/2014/main" val="3263751006"/>
                  </a:ext>
                </a:extLst>
              </a:tr>
            </a:tbl>
          </a:graphicData>
        </a:graphic>
      </p:graphicFrame>
      <p:sp>
        <p:nvSpPr>
          <p:cNvPr id="11" name="Arrow: Right 10">
            <a:extLst>
              <a:ext uri="{FF2B5EF4-FFF2-40B4-BE49-F238E27FC236}">
                <a16:creationId xmlns:a16="http://schemas.microsoft.com/office/drawing/2014/main" id="{824177BF-6413-4E25-AFC5-505D63059CF7}"/>
              </a:ext>
            </a:extLst>
          </p:cNvPr>
          <p:cNvSpPr/>
          <p:nvPr/>
        </p:nvSpPr>
        <p:spPr>
          <a:xfrm>
            <a:off x="367862" y="2312276"/>
            <a:ext cx="861848" cy="591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4056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2"/>
          <p:cNvSpPr txBox="1">
            <a:spLocks/>
          </p:cNvSpPr>
          <p:nvPr/>
        </p:nvSpPr>
        <p:spPr>
          <a:xfrm>
            <a:off x="390064" y="2253006"/>
            <a:ext cx="11430000" cy="25460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5600" dirty="0">
              <a:solidFill>
                <a:schemeClr val="bg1"/>
              </a:solidFill>
            </a:endParaRPr>
          </a:p>
          <a:p>
            <a:r>
              <a:rPr lang="en-US" sz="5600" dirty="0">
                <a:solidFill>
                  <a:schemeClr val="bg1"/>
                </a:solidFill>
              </a:rPr>
              <a:t>Environmental Scanning</a:t>
            </a:r>
          </a:p>
          <a:p>
            <a:endParaRPr lang="en-US" sz="5600" dirty="0">
              <a:solidFill>
                <a:schemeClr val="bg1"/>
              </a:solidFill>
            </a:endParaRPr>
          </a:p>
        </p:txBody>
      </p:sp>
    </p:spTree>
    <p:custDataLst>
      <p:tags r:id="rId1"/>
    </p:custDataLst>
    <p:extLst>
      <p:ext uri="{BB962C8B-B14F-4D97-AF65-F5344CB8AC3E}">
        <p14:creationId xmlns:p14="http://schemas.microsoft.com/office/powerpoint/2010/main" val="167152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Key Environmental Variables</a:t>
            </a:r>
          </a:p>
          <a:p>
            <a:pPr algn="ctr"/>
            <a:r>
              <a:rPr lang="en-US" sz="3200" dirty="0">
                <a:solidFill>
                  <a:srgbClr val="C00000"/>
                </a:solidFill>
              </a:rPr>
              <a:t>Macro </a:t>
            </a:r>
            <a:r>
              <a:rPr lang="en-US" altLang="zh-CN" sz="3200" dirty="0">
                <a:solidFill>
                  <a:srgbClr val="C00000"/>
                </a:solidFill>
              </a:rPr>
              <a:t>L</a:t>
            </a:r>
            <a:r>
              <a:rPr lang="en-US" sz="3200" dirty="0">
                <a:solidFill>
                  <a:srgbClr val="C00000"/>
                </a:solidFill>
              </a:rPr>
              <a:t>evel Trends</a:t>
            </a:r>
          </a:p>
        </p:txBody>
      </p:sp>
      <p:sp>
        <p:nvSpPr>
          <p:cNvPr id="33795" name="Oval 2"/>
          <p:cNvSpPr>
            <a:spLocks noChangeArrowheads="1"/>
          </p:cNvSpPr>
          <p:nvPr/>
        </p:nvSpPr>
        <p:spPr bwMode="auto">
          <a:xfrm>
            <a:off x="2894013" y="1971675"/>
            <a:ext cx="6278562" cy="4157663"/>
          </a:xfrm>
          <a:prstGeom prst="ellipse">
            <a:avLst/>
          </a:prstGeom>
          <a:gradFill rotWithShape="1">
            <a:gsLst>
              <a:gs pos="0">
                <a:srgbClr val="753328"/>
              </a:gs>
              <a:gs pos="50000">
                <a:srgbClr val="FC6E56"/>
              </a:gs>
              <a:gs pos="100000">
                <a:srgbClr val="753328"/>
              </a:gs>
            </a:gsLst>
            <a:lin ang="5400000" scaled="1"/>
          </a:gradFill>
          <a:ln w="0">
            <a:solidFill>
              <a:schemeClr val="tx1"/>
            </a:solidFill>
            <a:round/>
            <a:headEnd/>
            <a:tailEnd/>
          </a:ln>
        </p:spPr>
        <p:txBody>
          <a:bodyPr wrap="none" anchor="ctr"/>
          <a:lstStyle/>
          <a:p>
            <a:pPr algn="ctr"/>
            <a:endParaRPr lang="en-US" sz="2400">
              <a:solidFill>
                <a:srgbClr val="C9B29F"/>
              </a:solidFill>
              <a:cs typeface="Arial" charset="0"/>
            </a:endParaRPr>
          </a:p>
        </p:txBody>
      </p:sp>
      <p:sp>
        <p:nvSpPr>
          <p:cNvPr id="33798" name="Rectangle 5"/>
          <p:cNvSpPr>
            <a:spLocks noChangeArrowheads="1"/>
          </p:cNvSpPr>
          <p:nvPr/>
        </p:nvSpPr>
        <p:spPr bwMode="auto">
          <a:xfrm>
            <a:off x="3581400" y="2859088"/>
            <a:ext cx="1363663"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en-US" sz="1600" b="1" dirty="0">
                <a:solidFill>
                  <a:schemeClr val="bg1"/>
                </a:solidFill>
                <a:cs typeface="Arial" charset="0"/>
              </a:rPr>
              <a:t>Socio-cultural</a:t>
            </a:r>
          </a:p>
          <a:p>
            <a:pPr algn="ctr"/>
            <a:r>
              <a:rPr lang="en-US" sz="1600" b="1" dirty="0">
                <a:solidFill>
                  <a:schemeClr val="bg1"/>
                </a:solidFill>
                <a:cs typeface="Arial" charset="0"/>
              </a:rPr>
              <a:t>Forces</a:t>
            </a:r>
            <a:endParaRPr lang="en-US" sz="1600" b="1" i="1" dirty="0">
              <a:solidFill>
                <a:schemeClr val="bg1"/>
              </a:solidFill>
              <a:cs typeface="Arial" charset="0"/>
            </a:endParaRPr>
          </a:p>
        </p:txBody>
      </p:sp>
      <p:sp>
        <p:nvSpPr>
          <p:cNvPr id="33799" name="Rectangle 6"/>
          <p:cNvSpPr>
            <a:spLocks noChangeArrowheads="1"/>
          </p:cNvSpPr>
          <p:nvPr/>
        </p:nvSpPr>
        <p:spPr bwMode="auto">
          <a:xfrm>
            <a:off x="8080375" y="4395788"/>
            <a:ext cx="1079500"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en-US" sz="1600" b="1" dirty="0">
                <a:solidFill>
                  <a:schemeClr val="bg1"/>
                </a:solidFill>
                <a:cs typeface="Arial" charset="0"/>
              </a:rPr>
              <a:t>Economic</a:t>
            </a:r>
          </a:p>
          <a:p>
            <a:pPr algn="ctr"/>
            <a:r>
              <a:rPr lang="en-US" sz="1600" b="1" dirty="0">
                <a:solidFill>
                  <a:schemeClr val="bg1"/>
                </a:solidFill>
                <a:cs typeface="Arial" charset="0"/>
              </a:rPr>
              <a:t>Forces</a:t>
            </a:r>
            <a:endParaRPr lang="en-US" sz="1600" b="1" i="1" dirty="0">
              <a:solidFill>
                <a:schemeClr val="bg1"/>
              </a:solidFill>
              <a:cs typeface="Arial" charset="0"/>
            </a:endParaRPr>
          </a:p>
        </p:txBody>
      </p:sp>
      <p:sp>
        <p:nvSpPr>
          <p:cNvPr id="33800" name="Rectangle 7"/>
          <p:cNvSpPr>
            <a:spLocks noChangeArrowheads="1"/>
          </p:cNvSpPr>
          <p:nvPr/>
        </p:nvSpPr>
        <p:spPr bwMode="auto">
          <a:xfrm>
            <a:off x="7732713" y="3567113"/>
            <a:ext cx="1450975"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en-US" sz="1600" b="1" dirty="0">
                <a:solidFill>
                  <a:schemeClr val="bg1"/>
                </a:solidFill>
                <a:cs typeface="Arial" charset="0"/>
              </a:rPr>
              <a:t>Technological</a:t>
            </a:r>
          </a:p>
          <a:p>
            <a:pPr algn="ctr"/>
            <a:r>
              <a:rPr lang="en-US" sz="1600" b="1" dirty="0">
                <a:solidFill>
                  <a:schemeClr val="bg1"/>
                </a:solidFill>
                <a:cs typeface="Arial" charset="0"/>
              </a:rPr>
              <a:t>Forces</a:t>
            </a:r>
            <a:endParaRPr lang="en-US" sz="1600" b="1" i="1" dirty="0">
              <a:solidFill>
                <a:schemeClr val="bg1"/>
              </a:solidFill>
              <a:cs typeface="Arial" charset="0"/>
            </a:endParaRPr>
          </a:p>
        </p:txBody>
      </p:sp>
      <p:sp>
        <p:nvSpPr>
          <p:cNvPr id="33801" name="Rectangle 8"/>
          <p:cNvSpPr>
            <a:spLocks noChangeArrowheads="1"/>
          </p:cNvSpPr>
          <p:nvPr/>
        </p:nvSpPr>
        <p:spPr bwMode="auto">
          <a:xfrm>
            <a:off x="2728913" y="3662363"/>
            <a:ext cx="1462087"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en-US" sz="1600" b="1" dirty="0">
                <a:solidFill>
                  <a:schemeClr val="bg1"/>
                </a:solidFill>
                <a:cs typeface="Arial" charset="0"/>
              </a:rPr>
              <a:t>Political/</a:t>
            </a:r>
          </a:p>
          <a:p>
            <a:pPr algn="ctr"/>
            <a:r>
              <a:rPr lang="en-US" sz="1600" b="1" dirty="0">
                <a:solidFill>
                  <a:schemeClr val="bg1"/>
                </a:solidFill>
                <a:cs typeface="Arial" charset="0"/>
              </a:rPr>
              <a:t>Legal /</a:t>
            </a:r>
          </a:p>
          <a:p>
            <a:pPr algn="ctr"/>
            <a:r>
              <a:rPr lang="en-US" sz="1600" b="1" dirty="0">
                <a:solidFill>
                  <a:schemeClr val="bg1"/>
                </a:solidFill>
                <a:cs typeface="Arial" charset="0"/>
              </a:rPr>
              <a:t>Regulatory Forces</a:t>
            </a:r>
            <a:endParaRPr lang="en-US" sz="1600" b="1" i="1" dirty="0">
              <a:solidFill>
                <a:schemeClr val="bg1"/>
              </a:solidFill>
              <a:cs typeface="Arial" charset="0"/>
            </a:endParaRPr>
          </a:p>
        </p:txBody>
      </p:sp>
      <p:sp>
        <p:nvSpPr>
          <p:cNvPr id="33802" name="Rectangle 9"/>
          <p:cNvSpPr>
            <a:spLocks noChangeArrowheads="1"/>
          </p:cNvSpPr>
          <p:nvPr/>
        </p:nvSpPr>
        <p:spPr bwMode="auto">
          <a:xfrm>
            <a:off x="4470400" y="2344738"/>
            <a:ext cx="3113088"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en-US" sz="2200" b="1" dirty="0">
                <a:solidFill>
                  <a:schemeClr val="bg1"/>
                </a:solidFill>
                <a:cs typeface="Arial" charset="0"/>
              </a:rPr>
              <a:t>Macro Environment</a:t>
            </a:r>
            <a:endParaRPr lang="en-US" sz="1600" b="1" dirty="0">
              <a:solidFill>
                <a:schemeClr val="bg1"/>
              </a:solidFill>
              <a:cs typeface="Arial" charset="0"/>
            </a:endParaRPr>
          </a:p>
        </p:txBody>
      </p:sp>
      <p:sp>
        <p:nvSpPr>
          <p:cNvPr id="750602" name="Oval 10"/>
          <p:cNvSpPr>
            <a:spLocks noChangeArrowheads="1"/>
          </p:cNvSpPr>
          <p:nvPr/>
        </p:nvSpPr>
        <p:spPr bwMode="auto">
          <a:xfrm>
            <a:off x="5154613" y="4289425"/>
            <a:ext cx="1746250" cy="1271588"/>
          </a:xfrm>
          <a:prstGeom prst="ellipse">
            <a:avLst/>
          </a:prstGeom>
          <a:solidFill>
            <a:schemeClr val="tx1">
              <a:lumMod val="50000"/>
              <a:lumOff val="50000"/>
            </a:schemeClr>
          </a:solidFill>
          <a:ln w="0">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US" altLang="en-US" sz="2400">
              <a:ea typeface="+mn-ea"/>
              <a:cs typeface="Arial" panose="020B0604020202020204" pitchFamily="34" charset="0"/>
            </a:endParaRPr>
          </a:p>
        </p:txBody>
      </p:sp>
      <p:sp>
        <p:nvSpPr>
          <p:cNvPr id="33814" name="Rectangle 21"/>
          <p:cNvSpPr>
            <a:spLocks noChangeArrowheads="1"/>
          </p:cNvSpPr>
          <p:nvPr/>
        </p:nvSpPr>
        <p:spPr bwMode="auto">
          <a:xfrm>
            <a:off x="5146675" y="4495800"/>
            <a:ext cx="1774825"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en-US" sz="2200" b="1" dirty="0">
                <a:cs typeface="Arial" charset="0"/>
              </a:rPr>
              <a:t>The</a:t>
            </a:r>
          </a:p>
          <a:p>
            <a:pPr algn="ctr">
              <a:lnSpc>
                <a:spcPct val="80000"/>
              </a:lnSpc>
            </a:pPr>
            <a:r>
              <a:rPr lang="en-US" sz="2200" b="1" dirty="0">
                <a:cs typeface="Arial" charset="0"/>
              </a:rPr>
              <a:t>Organization</a:t>
            </a:r>
          </a:p>
        </p:txBody>
      </p:sp>
      <p:sp>
        <p:nvSpPr>
          <p:cNvPr id="33816" name="Rectangle 6"/>
          <p:cNvSpPr>
            <a:spLocks noChangeArrowheads="1"/>
          </p:cNvSpPr>
          <p:nvPr/>
        </p:nvSpPr>
        <p:spPr bwMode="auto">
          <a:xfrm>
            <a:off x="7191375" y="2801938"/>
            <a:ext cx="1495425"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en-US" sz="1600" b="1" dirty="0">
                <a:solidFill>
                  <a:schemeClr val="bg1"/>
                </a:solidFill>
                <a:cs typeface="Arial" charset="0"/>
              </a:rPr>
              <a:t>Environmental</a:t>
            </a:r>
          </a:p>
          <a:p>
            <a:pPr algn="ctr"/>
            <a:r>
              <a:rPr lang="en-US" sz="1600" b="1" dirty="0">
                <a:solidFill>
                  <a:schemeClr val="bg1"/>
                </a:solidFill>
                <a:cs typeface="Arial" charset="0"/>
              </a:rPr>
              <a:t>Forces</a:t>
            </a:r>
            <a:endParaRPr lang="en-US" sz="1600" b="1" i="1" dirty="0">
              <a:solidFill>
                <a:schemeClr val="bg1"/>
              </a:solidFill>
              <a:cs typeface="Arial" charset="0"/>
            </a:endParaRPr>
          </a:p>
        </p:txBody>
      </p:sp>
      <p:sp>
        <p:nvSpPr>
          <p:cNvPr id="2" name="Footer Placeholder 1"/>
          <p:cNvSpPr>
            <a:spLocks noGrp="1"/>
          </p:cNvSpPr>
          <p:nvPr>
            <p:ph type="ftr" sz="quarter" idx="11"/>
          </p:nvPr>
        </p:nvSpPr>
        <p:spPr/>
        <p:txBody>
          <a:bodyPr/>
          <a:lstStyle/>
          <a:p>
            <a:pPr>
              <a:defRPr/>
            </a:pPr>
            <a:r>
              <a:rPr lang="en-US" altLang="en-US"/>
              <a:t>© LBL Strategies. All Rights Reserved.</a:t>
            </a:r>
          </a:p>
        </p:txBody>
      </p:sp>
      <p:sp>
        <p:nvSpPr>
          <p:cNvPr id="14" name="Star: 5 Points 13">
            <a:extLst>
              <a:ext uri="{FF2B5EF4-FFF2-40B4-BE49-F238E27FC236}">
                <a16:creationId xmlns:a16="http://schemas.microsoft.com/office/drawing/2014/main" id="{503F7714-2466-4B56-963E-B6E938EC2625}"/>
              </a:ext>
            </a:extLst>
          </p:cNvPr>
          <p:cNvSpPr/>
          <p:nvPr/>
        </p:nvSpPr>
        <p:spPr>
          <a:xfrm>
            <a:off x="11713947" y="6514760"/>
            <a:ext cx="221381" cy="222924"/>
          </a:xfrm>
          <a:prstGeom prst="star5">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7CA3A9E-F14E-4531-9FF9-7C892C7260E0}"/>
              </a:ext>
            </a:extLst>
          </p:cNvPr>
          <p:cNvSpPr>
            <a:spLocks noGrp="1"/>
          </p:cNvSpPr>
          <p:nvPr>
            <p:ph type="sldNum" sz="quarter" idx="4"/>
          </p:nvPr>
        </p:nvSpPr>
        <p:spPr/>
        <p:txBody>
          <a:bodyPr/>
          <a:lstStyle/>
          <a:p>
            <a:fld id="{5885B58E-D970-664C-B93D-84E3ABD022AB}" type="slidenum">
              <a:rPr lang="en-US" smtClean="0"/>
              <a:pPr/>
              <a:t>6</a:t>
            </a:fld>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wipe(down)">
                                      <p:cBhvr>
                                        <p:cTn id="7" dur="500"/>
                                        <p:tgtEl>
                                          <p:spTgt spid="3379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802"/>
                                        </p:tgtEl>
                                        <p:attrNameLst>
                                          <p:attrName>style.visibility</p:attrName>
                                        </p:attrNameLst>
                                      </p:cBhvr>
                                      <p:to>
                                        <p:strVal val="visible"/>
                                      </p:to>
                                    </p:set>
                                    <p:animEffect transition="in" filter="wipe(down)">
                                      <p:cBhvr>
                                        <p:cTn id="10" dur="500"/>
                                        <p:tgtEl>
                                          <p:spTgt spid="338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798"/>
                                        </p:tgtEl>
                                        <p:attrNameLst>
                                          <p:attrName>style.visibility</p:attrName>
                                        </p:attrNameLst>
                                      </p:cBhvr>
                                      <p:to>
                                        <p:strVal val="visible"/>
                                      </p:to>
                                    </p:set>
                                    <p:animEffect transition="in" filter="fade">
                                      <p:cBhvr>
                                        <p:cTn id="15" dur="500"/>
                                        <p:tgtEl>
                                          <p:spTgt spid="3379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816"/>
                                        </p:tgtEl>
                                        <p:attrNameLst>
                                          <p:attrName>style.visibility</p:attrName>
                                        </p:attrNameLst>
                                      </p:cBhvr>
                                      <p:to>
                                        <p:strVal val="visible"/>
                                      </p:to>
                                    </p:set>
                                    <p:animEffect transition="in" filter="fade">
                                      <p:cBhvr>
                                        <p:cTn id="20" dur="500"/>
                                        <p:tgtEl>
                                          <p:spTgt spid="338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3800"/>
                                        </p:tgtEl>
                                        <p:attrNameLst>
                                          <p:attrName>style.visibility</p:attrName>
                                        </p:attrNameLst>
                                      </p:cBhvr>
                                      <p:to>
                                        <p:strVal val="visible"/>
                                      </p:to>
                                    </p:set>
                                    <p:animEffect transition="in" filter="fade">
                                      <p:cBhvr>
                                        <p:cTn id="25" dur="500"/>
                                        <p:tgtEl>
                                          <p:spTgt spid="3380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799"/>
                                        </p:tgtEl>
                                        <p:attrNameLst>
                                          <p:attrName>style.visibility</p:attrName>
                                        </p:attrNameLst>
                                      </p:cBhvr>
                                      <p:to>
                                        <p:strVal val="visible"/>
                                      </p:to>
                                    </p:set>
                                    <p:animEffect transition="in" filter="fade">
                                      <p:cBhvr>
                                        <p:cTn id="30" dur="500"/>
                                        <p:tgtEl>
                                          <p:spTgt spid="3379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801"/>
                                        </p:tgtEl>
                                        <p:attrNameLst>
                                          <p:attrName>style.visibility</p:attrName>
                                        </p:attrNameLst>
                                      </p:cBhvr>
                                      <p:to>
                                        <p:strVal val="visible"/>
                                      </p:to>
                                    </p:set>
                                    <p:animEffect transition="in" filter="fade">
                                      <p:cBhvr>
                                        <p:cTn id="35" dur="500"/>
                                        <p:tgtEl>
                                          <p:spTgt spid="33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nimBg="1"/>
      <p:bldP spid="33798" grpId="0"/>
      <p:bldP spid="33799" grpId="0"/>
      <p:bldP spid="33800" grpId="0"/>
      <p:bldP spid="33801" grpId="0"/>
      <p:bldP spid="33802" grpId="0"/>
      <p:bldP spid="338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image001">
            <a:extLst>
              <a:ext uri="{FF2B5EF4-FFF2-40B4-BE49-F238E27FC236}">
                <a16:creationId xmlns:a16="http://schemas.microsoft.com/office/drawing/2014/main" id="{1B56C361-9B8E-4469-8E47-D72FC8AB170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84983" y="455865"/>
            <a:ext cx="4486802" cy="2573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23922F5-46AC-4171-849B-E893B414E2F9}"/>
              </a:ext>
            </a:extLst>
          </p:cNvPr>
          <p:cNvSpPr>
            <a:spLocks noGrp="1"/>
          </p:cNvSpPr>
          <p:nvPr>
            <p:ph type="title"/>
          </p:nvPr>
        </p:nvSpPr>
        <p:spPr/>
        <p:txBody>
          <a:bodyPr>
            <a:normAutofit/>
          </a:bodyPr>
          <a:lstStyle/>
          <a:p>
            <a:r>
              <a:rPr lang="en-US" sz="4000" dirty="0"/>
              <a:t>Macro Trends Examples</a:t>
            </a:r>
            <a:br>
              <a:rPr lang="en-US" sz="4000" dirty="0"/>
            </a:br>
            <a:endParaRPr lang="en-US" sz="4000" dirty="0"/>
          </a:p>
        </p:txBody>
      </p:sp>
      <p:sp>
        <p:nvSpPr>
          <p:cNvPr id="4" name="Footer Placeholder 3">
            <a:extLst>
              <a:ext uri="{FF2B5EF4-FFF2-40B4-BE49-F238E27FC236}">
                <a16:creationId xmlns:a16="http://schemas.microsoft.com/office/drawing/2014/main" id="{9B5ED0C8-6E12-4DA5-95E6-580220A84BAD}"/>
              </a:ext>
            </a:extLst>
          </p:cNvPr>
          <p:cNvSpPr>
            <a:spLocks noGrp="1"/>
          </p:cNvSpPr>
          <p:nvPr>
            <p:ph type="ftr" sz="quarter" idx="11"/>
          </p:nvPr>
        </p:nvSpPr>
        <p:spPr/>
        <p:txBody>
          <a:bodyPr/>
          <a:lstStyle/>
          <a:p>
            <a:pPr>
              <a:defRPr/>
            </a:pPr>
            <a:r>
              <a:rPr lang="en-US" altLang="en-US"/>
              <a:t>© LBL Strategies. All Rights Reserved.</a:t>
            </a:r>
          </a:p>
        </p:txBody>
      </p:sp>
      <p:sp>
        <p:nvSpPr>
          <p:cNvPr id="5" name="Slide Number Placeholder 4">
            <a:extLst>
              <a:ext uri="{FF2B5EF4-FFF2-40B4-BE49-F238E27FC236}">
                <a16:creationId xmlns:a16="http://schemas.microsoft.com/office/drawing/2014/main" id="{DA3752DA-E3D3-4283-A3CA-583E4B3D489C}"/>
              </a:ext>
            </a:extLst>
          </p:cNvPr>
          <p:cNvSpPr>
            <a:spLocks noGrp="1"/>
          </p:cNvSpPr>
          <p:nvPr>
            <p:ph type="sldNum" sz="quarter" idx="4"/>
          </p:nvPr>
        </p:nvSpPr>
        <p:spPr/>
        <p:txBody>
          <a:bodyPr/>
          <a:lstStyle/>
          <a:p>
            <a:fld id="{5885B58E-D970-664C-B93D-84E3ABD022AB}" type="slidenum">
              <a:rPr lang="en-US" smtClean="0"/>
              <a:pPr/>
              <a:t>7</a:t>
            </a:fld>
            <a:endParaRPr lang="en-US"/>
          </a:p>
        </p:txBody>
      </p:sp>
      <p:sp>
        <p:nvSpPr>
          <p:cNvPr id="7" name="TextBox 6">
            <a:extLst>
              <a:ext uri="{FF2B5EF4-FFF2-40B4-BE49-F238E27FC236}">
                <a16:creationId xmlns:a16="http://schemas.microsoft.com/office/drawing/2014/main" id="{BDF5DE2A-8786-489C-A722-EEF45A509E49}"/>
              </a:ext>
            </a:extLst>
          </p:cNvPr>
          <p:cNvSpPr txBox="1"/>
          <p:nvPr/>
        </p:nvSpPr>
        <p:spPr>
          <a:xfrm>
            <a:off x="10471785" y="1379751"/>
            <a:ext cx="1605826" cy="646331"/>
          </a:xfrm>
          <a:prstGeom prst="rect">
            <a:avLst/>
          </a:prstGeom>
          <a:noFill/>
        </p:spPr>
        <p:txBody>
          <a:bodyPr wrap="square" rtlCol="0">
            <a:spAutoFit/>
          </a:bodyPr>
          <a:lstStyle/>
          <a:p>
            <a:pPr algn="ctr"/>
            <a:r>
              <a:rPr lang="en-US" b="1" dirty="0"/>
              <a:t>Global GDP Trend</a:t>
            </a:r>
          </a:p>
        </p:txBody>
      </p:sp>
      <p:sp>
        <p:nvSpPr>
          <p:cNvPr id="8" name="Rectangle 7">
            <a:extLst>
              <a:ext uri="{FF2B5EF4-FFF2-40B4-BE49-F238E27FC236}">
                <a16:creationId xmlns:a16="http://schemas.microsoft.com/office/drawing/2014/main" id="{4475B111-FBA6-43D0-ADBF-76D6E794ABF2}"/>
              </a:ext>
            </a:extLst>
          </p:cNvPr>
          <p:cNvSpPr/>
          <p:nvPr/>
        </p:nvSpPr>
        <p:spPr>
          <a:xfrm>
            <a:off x="263556" y="4464988"/>
            <a:ext cx="4308446" cy="369332"/>
          </a:xfrm>
          <a:prstGeom prst="rect">
            <a:avLst/>
          </a:prstGeom>
        </p:spPr>
        <p:txBody>
          <a:bodyPr wrap="square">
            <a:spAutoFit/>
          </a:bodyPr>
          <a:lstStyle/>
          <a:p>
            <a:pPr algn="ctr"/>
            <a:r>
              <a:rPr lang="en-US" b="1" dirty="0"/>
              <a:t>World Population Growth Projections</a:t>
            </a:r>
          </a:p>
        </p:txBody>
      </p:sp>
      <p:pic>
        <p:nvPicPr>
          <p:cNvPr id="9" name="Picture 8">
            <a:extLst>
              <a:ext uri="{FF2B5EF4-FFF2-40B4-BE49-F238E27FC236}">
                <a16:creationId xmlns:a16="http://schemas.microsoft.com/office/drawing/2014/main" id="{E855AF3D-CC52-47B3-A446-D396BE274CD1}"/>
              </a:ext>
            </a:extLst>
          </p:cNvPr>
          <p:cNvPicPr>
            <a:picLocks noChangeAspect="1"/>
          </p:cNvPicPr>
          <p:nvPr/>
        </p:nvPicPr>
        <p:blipFill>
          <a:blip r:embed="rId5"/>
          <a:stretch>
            <a:fillRect/>
          </a:stretch>
        </p:blipFill>
        <p:spPr>
          <a:xfrm>
            <a:off x="767628" y="1352017"/>
            <a:ext cx="4882289" cy="30331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3">
            <a:extLst>
              <a:ext uri="{FF2B5EF4-FFF2-40B4-BE49-F238E27FC236}">
                <a16:creationId xmlns:a16="http://schemas.microsoft.com/office/drawing/2014/main" id="{D0269554-3464-45AB-B64B-C3FF3651A065}"/>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228384" y="2745796"/>
            <a:ext cx="3602557" cy="2533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D6EC2055-67E4-4421-86D3-29FEDC1442D1}"/>
              </a:ext>
            </a:extLst>
          </p:cNvPr>
          <p:cNvSpPr txBox="1"/>
          <p:nvPr/>
        </p:nvSpPr>
        <p:spPr>
          <a:xfrm>
            <a:off x="6377289" y="5367401"/>
            <a:ext cx="5333944" cy="369332"/>
          </a:xfrm>
          <a:prstGeom prst="rect">
            <a:avLst/>
          </a:prstGeom>
          <a:noFill/>
        </p:spPr>
        <p:txBody>
          <a:bodyPr wrap="square" rtlCol="0">
            <a:spAutoFit/>
          </a:bodyPr>
          <a:lstStyle/>
          <a:p>
            <a:pPr algn="ctr"/>
            <a:r>
              <a:rPr lang="en-US" b="1" dirty="0"/>
              <a:t>                                        Climate Change</a:t>
            </a:r>
          </a:p>
        </p:txBody>
      </p:sp>
      <p:pic>
        <p:nvPicPr>
          <p:cNvPr id="15" name="Picture 14" descr="A picture containing text&#10;&#10;Description generated with high confidence">
            <a:extLst>
              <a:ext uri="{FF2B5EF4-FFF2-40B4-BE49-F238E27FC236}">
                <a16:creationId xmlns:a16="http://schemas.microsoft.com/office/drawing/2014/main" id="{19ABD88A-8281-4EAA-84AA-3BB7BD53C7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8110" y="3381772"/>
            <a:ext cx="3575628" cy="2379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id="{18CDFA13-8182-459B-B21C-9A0178E4FE35}"/>
              </a:ext>
            </a:extLst>
          </p:cNvPr>
          <p:cNvSpPr txBox="1"/>
          <p:nvPr/>
        </p:nvSpPr>
        <p:spPr>
          <a:xfrm>
            <a:off x="3498952" y="5840978"/>
            <a:ext cx="5333944" cy="369332"/>
          </a:xfrm>
          <a:prstGeom prst="rect">
            <a:avLst/>
          </a:prstGeom>
          <a:noFill/>
        </p:spPr>
        <p:txBody>
          <a:bodyPr wrap="square" rtlCol="0">
            <a:spAutoFit/>
          </a:bodyPr>
          <a:lstStyle/>
          <a:p>
            <a:pPr algn="ctr"/>
            <a:r>
              <a:rPr lang="en-US" b="1" dirty="0"/>
              <a:t>Artificial Intelligence</a:t>
            </a:r>
            <a:endParaRPr lang="en-US" sz="1100" dirty="0">
              <a:solidFill>
                <a:schemeClr val="tx1">
                  <a:lumMod val="50000"/>
                  <a:lumOff val="50000"/>
                </a:schemeClr>
              </a:solidFill>
            </a:endParaRPr>
          </a:p>
        </p:txBody>
      </p:sp>
      <p:sp>
        <p:nvSpPr>
          <p:cNvPr id="17" name="Rectangle 16">
            <a:extLst>
              <a:ext uri="{FF2B5EF4-FFF2-40B4-BE49-F238E27FC236}">
                <a16:creationId xmlns:a16="http://schemas.microsoft.com/office/drawing/2014/main" id="{2E9B2934-2094-4D84-B789-57AE17560A07}"/>
              </a:ext>
            </a:extLst>
          </p:cNvPr>
          <p:cNvSpPr/>
          <p:nvPr/>
        </p:nvSpPr>
        <p:spPr>
          <a:xfrm>
            <a:off x="607194" y="5005368"/>
            <a:ext cx="3261638" cy="1277273"/>
          </a:xfrm>
          <a:prstGeom prst="rect">
            <a:avLst/>
          </a:prstGeom>
        </p:spPr>
        <p:txBody>
          <a:bodyPr wrap="square">
            <a:spAutoFit/>
          </a:bodyPr>
          <a:lstStyle/>
          <a:p>
            <a:r>
              <a:rPr lang="en-US" sz="1100" dirty="0">
                <a:solidFill>
                  <a:schemeClr val="tx1">
                    <a:lumMod val="50000"/>
                    <a:lumOff val="50000"/>
                  </a:schemeClr>
                </a:solidFill>
              </a:rPr>
              <a:t>Reference:</a:t>
            </a:r>
          </a:p>
          <a:p>
            <a:r>
              <a:rPr lang="en-US" sz="1100" dirty="0">
                <a:solidFill>
                  <a:schemeClr val="tx1">
                    <a:lumMod val="50000"/>
                    <a:lumOff val="50000"/>
                  </a:schemeClr>
                </a:solidFill>
              </a:rPr>
              <a:t>© Greg Schweitzer, Hillshire Brands.</a:t>
            </a:r>
            <a:r>
              <a:rPr lang="zh-CN" altLang="en-US" sz="1100" dirty="0">
                <a:solidFill>
                  <a:schemeClr val="tx1">
                    <a:lumMod val="50000"/>
                    <a:lumOff val="50000"/>
                  </a:schemeClr>
                </a:solidFill>
              </a:rPr>
              <a:t> </a:t>
            </a:r>
            <a:r>
              <a:rPr lang="en-US" sz="1100" dirty="0">
                <a:solidFill>
                  <a:schemeClr val="tx1">
                    <a:lumMod val="50000"/>
                    <a:lumOff val="50000"/>
                  </a:schemeClr>
                </a:solidFill>
              </a:rPr>
              <a:t>Used and adapted with permission by LBL Strategies, Ltd.</a:t>
            </a:r>
          </a:p>
          <a:p>
            <a:r>
              <a:rPr lang="en-US" sz="1100" dirty="0">
                <a:solidFill>
                  <a:schemeClr val="tx1">
                    <a:lumMod val="50000"/>
                    <a:lumOff val="50000"/>
                  </a:schemeClr>
                </a:solidFill>
              </a:rPr>
              <a:t>© Dr. Don </a:t>
            </a:r>
            <a:r>
              <a:rPr lang="en-US" sz="1100" dirty="0" err="1">
                <a:solidFill>
                  <a:schemeClr val="tx1">
                    <a:lumMod val="50000"/>
                    <a:lumOff val="50000"/>
                  </a:schemeClr>
                </a:solidFill>
              </a:rPr>
              <a:t>Wuebbles</a:t>
            </a:r>
            <a:r>
              <a:rPr lang="en-US" sz="1100" dirty="0">
                <a:solidFill>
                  <a:schemeClr val="tx1">
                    <a:lumMod val="50000"/>
                    <a:lumOff val="50000"/>
                  </a:schemeClr>
                </a:solidFill>
              </a:rPr>
              <a:t>, UIUC.</a:t>
            </a:r>
            <a:r>
              <a:rPr lang="zh-CN" altLang="en-US" sz="1100" dirty="0">
                <a:solidFill>
                  <a:schemeClr val="tx1">
                    <a:lumMod val="50000"/>
                    <a:lumOff val="50000"/>
                  </a:schemeClr>
                </a:solidFill>
              </a:rPr>
              <a:t> </a:t>
            </a:r>
            <a:r>
              <a:rPr lang="en-US" sz="1100" dirty="0">
                <a:solidFill>
                  <a:schemeClr val="tx1">
                    <a:lumMod val="50000"/>
                    <a:lumOff val="50000"/>
                  </a:schemeClr>
                </a:solidFill>
              </a:rPr>
              <a:t>Used and adapted with permission by LBL Strategies, Ltd. </a:t>
            </a:r>
          </a:p>
          <a:p>
            <a:r>
              <a:rPr lang="en-US" sz="1100" dirty="0">
                <a:solidFill>
                  <a:schemeClr val="tx1">
                    <a:lumMod val="50000"/>
                    <a:lumOff val="50000"/>
                  </a:schemeClr>
                </a:solidFill>
              </a:rPr>
              <a:t>http://www.imf.org/external/datamapper/NGDP_RPCH@WEO/OEMDC/ADVEC/WEOWORLD</a:t>
            </a:r>
          </a:p>
        </p:txBody>
      </p:sp>
    </p:spTree>
    <p:custDataLst>
      <p:tags r:id="rId1"/>
    </p:custDataLst>
    <p:extLst>
      <p:ext uri="{BB962C8B-B14F-4D97-AF65-F5344CB8AC3E}">
        <p14:creationId xmlns:p14="http://schemas.microsoft.com/office/powerpoint/2010/main" val="155905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7586"/>
                                        </p:tgtEl>
                                        <p:attrNameLst>
                                          <p:attrName>style.visibility</p:attrName>
                                        </p:attrNameLst>
                                      </p:cBhvr>
                                      <p:to>
                                        <p:strVal val="visible"/>
                                      </p:to>
                                    </p:set>
                                    <p:anim calcmode="lin" valueType="num">
                                      <p:cBhvr additive="base">
                                        <p:cTn id="17" dur="500" fill="hold"/>
                                        <p:tgtEl>
                                          <p:spTgt spid="67586"/>
                                        </p:tgtEl>
                                        <p:attrNameLst>
                                          <p:attrName>ppt_x</p:attrName>
                                        </p:attrNameLst>
                                      </p:cBhvr>
                                      <p:tavLst>
                                        <p:tav tm="0">
                                          <p:val>
                                            <p:strVal val="#ppt_x"/>
                                          </p:val>
                                        </p:tav>
                                        <p:tav tm="100000">
                                          <p:val>
                                            <p:strVal val="#ppt_x"/>
                                          </p:val>
                                        </p:tav>
                                      </p:tavLst>
                                    </p:anim>
                                    <p:anim calcmode="lin" valueType="num">
                                      <p:cBhvr additive="base">
                                        <p:cTn id="18" dur="500" fill="hold"/>
                                        <p:tgtEl>
                                          <p:spTgt spid="6758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E260D-8690-4D35-9BEB-536BC8D046D9}"/>
              </a:ext>
            </a:extLst>
          </p:cNvPr>
          <p:cNvSpPr>
            <a:spLocks noGrp="1"/>
          </p:cNvSpPr>
          <p:nvPr>
            <p:ph type="title"/>
          </p:nvPr>
        </p:nvSpPr>
        <p:spPr/>
        <p:txBody>
          <a:bodyPr/>
          <a:lstStyle/>
          <a:p>
            <a:endParaRPr lang="en-US"/>
          </a:p>
        </p:txBody>
      </p:sp>
      <p:pic>
        <p:nvPicPr>
          <p:cNvPr id="6" name="Did you know in 2028">
            <a:hlinkClick r:id="" action="ppaction://media"/>
            <a:extLst>
              <a:ext uri="{FF2B5EF4-FFF2-40B4-BE49-F238E27FC236}">
                <a16:creationId xmlns:a16="http://schemas.microsoft.com/office/drawing/2014/main" id="{EE49D012-5867-4FFA-9D4F-00CFCF520A26}"/>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0" y="-1"/>
            <a:ext cx="12192000" cy="6857845"/>
          </a:xfrm>
        </p:spPr>
      </p:pic>
      <p:sp>
        <p:nvSpPr>
          <p:cNvPr id="4" name="Footer Placeholder 3">
            <a:extLst>
              <a:ext uri="{FF2B5EF4-FFF2-40B4-BE49-F238E27FC236}">
                <a16:creationId xmlns:a16="http://schemas.microsoft.com/office/drawing/2014/main" id="{A2BE1DE6-8878-4370-9128-CFAFEBB9D924}"/>
              </a:ext>
            </a:extLst>
          </p:cNvPr>
          <p:cNvSpPr>
            <a:spLocks noGrp="1"/>
          </p:cNvSpPr>
          <p:nvPr>
            <p:ph type="ftr" sz="quarter" idx="11"/>
          </p:nvPr>
        </p:nvSpPr>
        <p:spPr/>
        <p:txBody>
          <a:bodyPr/>
          <a:lstStyle/>
          <a:p>
            <a:pPr>
              <a:defRPr/>
            </a:pPr>
            <a:r>
              <a:rPr lang="en-US" altLang="en-US"/>
              <a:t>© LBL Strategies. All Rights Reserved.</a:t>
            </a:r>
          </a:p>
        </p:txBody>
      </p:sp>
      <p:sp>
        <p:nvSpPr>
          <p:cNvPr id="5" name="Slide Number Placeholder 4">
            <a:extLst>
              <a:ext uri="{FF2B5EF4-FFF2-40B4-BE49-F238E27FC236}">
                <a16:creationId xmlns:a16="http://schemas.microsoft.com/office/drawing/2014/main" id="{718A5D94-85F8-4A70-913F-FBAD8ADB474B}"/>
              </a:ext>
            </a:extLst>
          </p:cNvPr>
          <p:cNvSpPr>
            <a:spLocks noGrp="1"/>
          </p:cNvSpPr>
          <p:nvPr>
            <p:ph type="sldNum" sz="quarter" idx="4"/>
          </p:nvPr>
        </p:nvSpPr>
        <p:spPr/>
        <p:txBody>
          <a:bodyPr/>
          <a:lstStyle/>
          <a:p>
            <a:fld id="{5885B58E-D970-664C-B93D-84E3ABD022AB}" type="slidenum">
              <a:rPr lang="en-US" smtClean="0"/>
              <a:pPr/>
              <a:t>8</a:t>
            </a:fld>
            <a:endParaRPr lang="en-US"/>
          </a:p>
        </p:txBody>
      </p:sp>
    </p:spTree>
    <p:custDataLst>
      <p:tags r:id="rId1"/>
    </p:custDataLst>
    <p:extLst>
      <p:ext uri="{BB962C8B-B14F-4D97-AF65-F5344CB8AC3E}">
        <p14:creationId xmlns:p14="http://schemas.microsoft.com/office/powerpoint/2010/main" val="2752824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Key Environmental Variables</a:t>
            </a:r>
          </a:p>
          <a:p>
            <a:pPr algn="ctr"/>
            <a:r>
              <a:rPr lang="en-US" sz="3200" dirty="0">
                <a:solidFill>
                  <a:schemeClr val="accent5"/>
                </a:solidFill>
              </a:rPr>
              <a:t>Micro level trends</a:t>
            </a:r>
          </a:p>
        </p:txBody>
      </p:sp>
      <p:sp>
        <p:nvSpPr>
          <p:cNvPr id="33795" name="Oval 2"/>
          <p:cNvSpPr>
            <a:spLocks noChangeArrowheads="1"/>
          </p:cNvSpPr>
          <p:nvPr/>
        </p:nvSpPr>
        <p:spPr bwMode="auto">
          <a:xfrm>
            <a:off x="2894013" y="1971675"/>
            <a:ext cx="6278562" cy="4157663"/>
          </a:xfrm>
          <a:prstGeom prst="ellipse">
            <a:avLst/>
          </a:prstGeom>
          <a:solidFill>
            <a:schemeClr val="bg1">
              <a:lumMod val="65000"/>
            </a:schemeClr>
          </a:solidFill>
          <a:ln w="0">
            <a:solidFill>
              <a:schemeClr val="tx1"/>
            </a:solidFill>
            <a:round/>
            <a:headEnd/>
            <a:tailEnd/>
          </a:ln>
        </p:spPr>
        <p:txBody>
          <a:bodyPr wrap="none" anchor="ctr"/>
          <a:lstStyle/>
          <a:p>
            <a:pPr algn="ctr"/>
            <a:endParaRPr lang="en-US" sz="2400">
              <a:solidFill>
                <a:srgbClr val="C9B29F"/>
              </a:solidFill>
              <a:cs typeface="Arial" charset="0"/>
            </a:endParaRPr>
          </a:p>
        </p:txBody>
      </p:sp>
      <p:sp>
        <p:nvSpPr>
          <p:cNvPr id="33797" name="Oval 4"/>
          <p:cNvSpPr>
            <a:spLocks noChangeArrowheads="1"/>
          </p:cNvSpPr>
          <p:nvPr/>
        </p:nvSpPr>
        <p:spPr bwMode="auto">
          <a:xfrm>
            <a:off x="3886200" y="3127375"/>
            <a:ext cx="4297363" cy="2900363"/>
          </a:xfrm>
          <a:prstGeom prst="ellipse">
            <a:avLst/>
          </a:prstGeom>
          <a:gradFill rotWithShape="1">
            <a:gsLst>
              <a:gs pos="0">
                <a:schemeClr val="accent5">
                  <a:lumMod val="40000"/>
                  <a:lumOff val="60000"/>
                </a:schemeClr>
              </a:gs>
              <a:gs pos="50000">
                <a:schemeClr val="accent5"/>
              </a:gs>
              <a:gs pos="100000">
                <a:schemeClr val="accent5"/>
              </a:gs>
            </a:gsLst>
            <a:lin ang="5400000" scaled="1"/>
          </a:gradFill>
          <a:ln w="0">
            <a:solidFill>
              <a:schemeClr val="tx1"/>
            </a:solidFill>
            <a:round/>
            <a:headEnd/>
            <a:tailEnd/>
          </a:ln>
        </p:spPr>
        <p:txBody>
          <a:bodyPr wrap="none" anchor="ctr"/>
          <a:lstStyle/>
          <a:p>
            <a:pPr algn="ctr"/>
            <a:endParaRPr lang="en-US" sz="2400" dirty="0">
              <a:solidFill>
                <a:schemeClr val="accent2"/>
              </a:solidFill>
              <a:cs typeface="Arial" charset="0"/>
            </a:endParaRPr>
          </a:p>
        </p:txBody>
      </p:sp>
      <p:sp>
        <p:nvSpPr>
          <p:cNvPr id="33798" name="Rectangle 5"/>
          <p:cNvSpPr>
            <a:spLocks noChangeArrowheads="1"/>
          </p:cNvSpPr>
          <p:nvPr/>
        </p:nvSpPr>
        <p:spPr bwMode="auto">
          <a:xfrm>
            <a:off x="3581400" y="2859088"/>
            <a:ext cx="1363663"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en-US" sz="1600" b="1" dirty="0">
                <a:solidFill>
                  <a:schemeClr val="bg1"/>
                </a:solidFill>
                <a:cs typeface="Arial" charset="0"/>
              </a:rPr>
              <a:t>Socio-cultural</a:t>
            </a:r>
          </a:p>
          <a:p>
            <a:pPr algn="ctr"/>
            <a:r>
              <a:rPr lang="en-US" sz="1600" b="1" dirty="0">
                <a:solidFill>
                  <a:schemeClr val="bg1"/>
                </a:solidFill>
                <a:cs typeface="Arial" charset="0"/>
              </a:rPr>
              <a:t>Forces</a:t>
            </a:r>
            <a:endParaRPr lang="en-US" sz="1600" b="1" i="1" dirty="0">
              <a:solidFill>
                <a:schemeClr val="bg1"/>
              </a:solidFill>
              <a:cs typeface="Arial" charset="0"/>
            </a:endParaRPr>
          </a:p>
        </p:txBody>
      </p:sp>
      <p:sp>
        <p:nvSpPr>
          <p:cNvPr id="33799" name="Rectangle 6"/>
          <p:cNvSpPr>
            <a:spLocks noChangeArrowheads="1"/>
          </p:cNvSpPr>
          <p:nvPr/>
        </p:nvSpPr>
        <p:spPr bwMode="auto">
          <a:xfrm>
            <a:off x="8080375" y="4395788"/>
            <a:ext cx="1079500"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en-US" sz="1600" b="1" dirty="0">
                <a:solidFill>
                  <a:schemeClr val="bg1"/>
                </a:solidFill>
                <a:cs typeface="Arial" charset="0"/>
              </a:rPr>
              <a:t>Economic</a:t>
            </a:r>
          </a:p>
          <a:p>
            <a:pPr algn="ctr"/>
            <a:r>
              <a:rPr lang="en-US" sz="1600" b="1" dirty="0">
                <a:solidFill>
                  <a:schemeClr val="bg1"/>
                </a:solidFill>
                <a:cs typeface="Arial" charset="0"/>
              </a:rPr>
              <a:t>Forces</a:t>
            </a:r>
            <a:endParaRPr lang="en-US" sz="1600" b="1" i="1" dirty="0">
              <a:solidFill>
                <a:schemeClr val="bg1"/>
              </a:solidFill>
              <a:cs typeface="Arial" charset="0"/>
            </a:endParaRPr>
          </a:p>
        </p:txBody>
      </p:sp>
      <p:sp>
        <p:nvSpPr>
          <p:cNvPr id="33800" name="Rectangle 7"/>
          <p:cNvSpPr>
            <a:spLocks noChangeArrowheads="1"/>
          </p:cNvSpPr>
          <p:nvPr/>
        </p:nvSpPr>
        <p:spPr bwMode="auto">
          <a:xfrm>
            <a:off x="7732713" y="3567113"/>
            <a:ext cx="1450975"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en-US" sz="1600" b="1" dirty="0">
                <a:solidFill>
                  <a:schemeClr val="bg1"/>
                </a:solidFill>
                <a:cs typeface="Arial" charset="0"/>
              </a:rPr>
              <a:t>Technological</a:t>
            </a:r>
          </a:p>
          <a:p>
            <a:pPr algn="ctr"/>
            <a:r>
              <a:rPr lang="en-US" sz="1600" b="1" dirty="0">
                <a:solidFill>
                  <a:schemeClr val="bg1"/>
                </a:solidFill>
                <a:cs typeface="Arial" charset="0"/>
              </a:rPr>
              <a:t>Forces</a:t>
            </a:r>
            <a:endParaRPr lang="en-US" sz="1600" b="1" i="1" dirty="0">
              <a:solidFill>
                <a:schemeClr val="bg1"/>
              </a:solidFill>
              <a:cs typeface="Arial" charset="0"/>
            </a:endParaRPr>
          </a:p>
        </p:txBody>
      </p:sp>
      <p:sp>
        <p:nvSpPr>
          <p:cNvPr id="33801" name="Rectangle 8"/>
          <p:cNvSpPr>
            <a:spLocks noChangeArrowheads="1"/>
          </p:cNvSpPr>
          <p:nvPr/>
        </p:nvSpPr>
        <p:spPr bwMode="auto">
          <a:xfrm>
            <a:off x="2728913" y="3662363"/>
            <a:ext cx="1462087"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en-US" sz="1600" b="1" dirty="0">
                <a:solidFill>
                  <a:schemeClr val="bg1"/>
                </a:solidFill>
                <a:cs typeface="Arial" charset="0"/>
              </a:rPr>
              <a:t>Political/</a:t>
            </a:r>
          </a:p>
          <a:p>
            <a:pPr algn="ctr"/>
            <a:r>
              <a:rPr lang="en-US" sz="1600" b="1" dirty="0">
                <a:solidFill>
                  <a:schemeClr val="bg1"/>
                </a:solidFill>
                <a:cs typeface="Arial" charset="0"/>
              </a:rPr>
              <a:t>Legal /</a:t>
            </a:r>
          </a:p>
          <a:p>
            <a:pPr algn="ctr"/>
            <a:r>
              <a:rPr lang="en-US" sz="1600" b="1" dirty="0">
                <a:solidFill>
                  <a:schemeClr val="bg1"/>
                </a:solidFill>
                <a:cs typeface="Arial" charset="0"/>
              </a:rPr>
              <a:t>Regulatory Forces</a:t>
            </a:r>
            <a:endParaRPr lang="en-US" sz="1600" b="1" i="1" dirty="0">
              <a:solidFill>
                <a:schemeClr val="bg1"/>
              </a:solidFill>
              <a:cs typeface="Arial" charset="0"/>
            </a:endParaRPr>
          </a:p>
        </p:txBody>
      </p:sp>
      <p:sp>
        <p:nvSpPr>
          <p:cNvPr id="33802" name="Rectangle 9"/>
          <p:cNvSpPr>
            <a:spLocks noChangeArrowheads="1"/>
          </p:cNvSpPr>
          <p:nvPr/>
        </p:nvSpPr>
        <p:spPr bwMode="auto">
          <a:xfrm>
            <a:off x="4470400" y="2344738"/>
            <a:ext cx="3113088"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en-US" sz="2200" b="1" dirty="0">
                <a:solidFill>
                  <a:schemeClr val="bg1"/>
                </a:solidFill>
                <a:cs typeface="Arial" charset="0"/>
              </a:rPr>
              <a:t>Macro Environment</a:t>
            </a:r>
            <a:endParaRPr lang="en-US" sz="1600" b="1" dirty="0">
              <a:solidFill>
                <a:schemeClr val="bg1"/>
              </a:solidFill>
              <a:cs typeface="Arial" charset="0"/>
            </a:endParaRPr>
          </a:p>
        </p:txBody>
      </p:sp>
      <p:sp>
        <p:nvSpPr>
          <p:cNvPr id="750602" name="Oval 10"/>
          <p:cNvSpPr>
            <a:spLocks noChangeArrowheads="1"/>
          </p:cNvSpPr>
          <p:nvPr/>
        </p:nvSpPr>
        <p:spPr bwMode="auto">
          <a:xfrm>
            <a:off x="5154613" y="4289425"/>
            <a:ext cx="1746250" cy="1271588"/>
          </a:xfrm>
          <a:prstGeom prst="ellipse">
            <a:avLst/>
          </a:prstGeom>
          <a:solidFill>
            <a:schemeClr val="tx1">
              <a:lumMod val="50000"/>
              <a:lumOff val="50000"/>
            </a:schemeClr>
          </a:solidFill>
          <a:ln w="0">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US" altLang="en-US" sz="2400">
              <a:ea typeface="+mn-ea"/>
              <a:cs typeface="Arial" panose="020B0604020202020204" pitchFamily="34" charset="0"/>
            </a:endParaRPr>
          </a:p>
        </p:txBody>
      </p:sp>
      <p:sp>
        <p:nvSpPr>
          <p:cNvPr id="33804" name="Rectangle 11"/>
          <p:cNvSpPr>
            <a:spLocks noChangeArrowheads="1"/>
          </p:cNvSpPr>
          <p:nvPr/>
        </p:nvSpPr>
        <p:spPr bwMode="auto">
          <a:xfrm>
            <a:off x="4478338" y="3887788"/>
            <a:ext cx="1249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sz="1400" dirty="0">
                <a:cs typeface="Arial" charset="0"/>
              </a:rPr>
              <a:t>Stockholders</a:t>
            </a:r>
          </a:p>
        </p:txBody>
      </p:sp>
      <p:sp>
        <p:nvSpPr>
          <p:cNvPr id="33805" name="Rectangle 12"/>
          <p:cNvSpPr>
            <a:spLocks noChangeArrowheads="1"/>
          </p:cNvSpPr>
          <p:nvPr/>
        </p:nvSpPr>
        <p:spPr bwMode="auto">
          <a:xfrm>
            <a:off x="4156075" y="4227513"/>
            <a:ext cx="125253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sz="1400">
                <a:cs typeface="Arial" charset="0"/>
              </a:rPr>
              <a:t>Governments</a:t>
            </a:r>
          </a:p>
        </p:txBody>
      </p:sp>
      <p:sp>
        <p:nvSpPr>
          <p:cNvPr id="33806" name="Rectangle 13"/>
          <p:cNvSpPr>
            <a:spLocks noChangeArrowheads="1"/>
          </p:cNvSpPr>
          <p:nvPr/>
        </p:nvSpPr>
        <p:spPr bwMode="auto">
          <a:xfrm>
            <a:off x="7059613" y="4772025"/>
            <a:ext cx="939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sz="1400">
                <a:cs typeface="Arial" charset="0"/>
              </a:rPr>
              <a:t>Suppliers</a:t>
            </a:r>
          </a:p>
        </p:txBody>
      </p:sp>
      <p:sp>
        <p:nvSpPr>
          <p:cNvPr id="33807" name="Rectangle 14"/>
          <p:cNvSpPr>
            <a:spLocks noChangeArrowheads="1"/>
          </p:cNvSpPr>
          <p:nvPr/>
        </p:nvSpPr>
        <p:spPr bwMode="auto">
          <a:xfrm>
            <a:off x="5049838" y="5646738"/>
            <a:ext cx="19605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en-US" sz="1400">
                <a:solidFill>
                  <a:schemeClr val="bg1"/>
                </a:solidFill>
                <a:cs typeface="Arial" charset="0"/>
              </a:rPr>
              <a:t>Special Interest Groups</a:t>
            </a:r>
          </a:p>
        </p:txBody>
      </p:sp>
      <p:sp>
        <p:nvSpPr>
          <p:cNvPr id="33808" name="Rectangle 15"/>
          <p:cNvSpPr>
            <a:spLocks noChangeArrowheads="1"/>
          </p:cNvSpPr>
          <p:nvPr/>
        </p:nvSpPr>
        <p:spPr bwMode="auto">
          <a:xfrm>
            <a:off x="4410075" y="5294313"/>
            <a:ext cx="115728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sz="1400">
                <a:cs typeface="Arial" charset="0"/>
              </a:rPr>
              <a:t>Communities</a:t>
            </a:r>
          </a:p>
        </p:txBody>
      </p:sp>
      <p:sp>
        <p:nvSpPr>
          <p:cNvPr id="23569" name="Rectangle 16"/>
          <p:cNvSpPr>
            <a:spLocks noChangeArrowheads="1"/>
          </p:cNvSpPr>
          <p:nvPr/>
        </p:nvSpPr>
        <p:spPr bwMode="auto">
          <a:xfrm>
            <a:off x="6472238" y="3881438"/>
            <a:ext cx="1276350"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sz="1600" b="1" dirty="0">
                <a:solidFill>
                  <a:srgbClr val="E72E09"/>
                </a:solidFill>
                <a:cs typeface="Arial" charset="0"/>
              </a:rPr>
              <a:t>Competitors</a:t>
            </a:r>
          </a:p>
        </p:txBody>
      </p:sp>
      <p:sp>
        <p:nvSpPr>
          <p:cNvPr id="33810" name="Rectangle 17"/>
          <p:cNvSpPr>
            <a:spLocks noChangeArrowheads="1"/>
          </p:cNvSpPr>
          <p:nvPr/>
        </p:nvSpPr>
        <p:spPr bwMode="auto">
          <a:xfrm>
            <a:off x="6873875" y="4222750"/>
            <a:ext cx="126682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en-US" sz="1400">
                <a:cs typeface="Arial" charset="0"/>
              </a:rPr>
              <a:t>Employees/</a:t>
            </a:r>
          </a:p>
          <a:p>
            <a:pPr algn="ctr"/>
            <a:r>
              <a:rPr lang="en-US" sz="1400">
                <a:cs typeface="Arial" charset="0"/>
              </a:rPr>
              <a:t>Labor Unions</a:t>
            </a:r>
          </a:p>
        </p:txBody>
      </p:sp>
      <p:sp>
        <p:nvSpPr>
          <p:cNvPr id="33811" name="Rectangle 18"/>
          <p:cNvSpPr>
            <a:spLocks noChangeArrowheads="1"/>
          </p:cNvSpPr>
          <p:nvPr/>
        </p:nvSpPr>
        <p:spPr bwMode="auto">
          <a:xfrm>
            <a:off x="6586538" y="5126038"/>
            <a:ext cx="1296987"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lnSpc>
                <a:spcPct val="90000"/>
              </a:lnSpc>
            </a:pPr>
            <a:r>
              <a:rPr lang="en-US" sz="1400">
                <a:cs typeface="Arial" charset="0"/>
              </a:rPr>
              <a:t>Trade</a:t>
            </a:r>
          </a:p>
          <a:p>
            <a:pPr algn="ctr">
              <a:lnSpc>
                <a:spcPct val="90000"/>
              </a:lnSpc>
            </a:pPr>
            <a:r>
              <a:rPr lang="en-US" sz="1400">
                <a:cs typeface="Arial" charset="0"/>
              </a:rPr>
              <a:t>Associations</a:t>
            </a:r>
          </a:p>
        </p:txBody>
      </p:sp>
      <p:sp>
        <p:nvSpPr>
          <p:cNvPr id="33812" name="Rectangle 19"/>
          <p:cNvSpPr>
            <a:spLocks noChangeArrowheads="1"/>
          </p:cNvSpPr>
          <p:nvPr/>
        </p:nvSpPr>
        <p:spPr bwMode="auto">
          <a:xfrm>
            <a:off x="4232275" y="4941888"/>
            <a:ext cx="91598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sz="1400">
                <a:cs typeface="Arial" charset="0"/>
              </a:rPr>
              <a:t>Creditors</a:t>
            </a:r>
          </a:p>
        </p:txBody>
      </p:sp>
      <p:sp>
        <p:nvSpPr>
          <p:cNvPr id="33813" name="Rectangle 20"/>
          <p:cNvSpPr>
            <a:spLocks noChangeArrowheads="1"/>
          </p:cNvSpPr>
          <p:nvPr/>
        </p:nvSpPr>
        <p:spPr bwMode="auto">
          <a:xfrm>
            <a:off x="4043363" y="4584700"/>
            <a:ext cx="1125537"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sz="1600" b="1" dirty="0">
                <a:solidFill>
                  <a:srgbClr val="92D050"/>
                </a:solidFill>
                <a:cs typeface="Arial" charset="0"/>
              </a:rPr>
              <a:t>Customers</a:t>
            </a:r>
          </a:p>
        </p:txBody>
      </p:sp>
      <p:sp>
        <p:nvSpPr>
          <p:cNvPr id="33814" name="Rectangle 21"/>
          <p:cNvSpPr>
            <a:spLocks noChangeArrowheads="1"/>
          </p:cNvSpPr>
          <p:nvPr/>
        </p:nvSpPr>
        <p:spPr bwMode="auto">
          <a:xfrm>
            <a:off x="5146675" y="4495800"/>
            <a:ext cx="1774825"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en-US" sz="2200" b="1" dirty="0">
                <a:cs typeface="Arial" charset="0"/>
              </a:rPr>
              <a:t>The</a:t>
            </a:r>
          </a:p>
          <a:p>
            <a:pPr algn="ctr">
              <a:lnSpc>
                <a:spcPct val="80000"/>
              </a:lnSpc>
            </a:pPr>
            <a:r>
              <a:rPr lang="en-US" sz="2200" b="1" dirty="0">
                <a:cs typeface="Arial" charset="0"/>
              </a:rPr>
              <a:t>Organization</a:t>
            </a:r>
          </a:p>
        </p:txBody>
      </p:sp>
      <p:sp>
        <p:nvSpPr>
          <p:cNvPr id="33815" name="Rectangle 22"/>
          <p:cNvSpPr>
            <a:spLocks noChangeArrowheads="1"/>
          </p:cNvSpPr>
          <p:nvPr/>
        </p:nvSpPr>
        <p:spPr bwMode="auto">
          <a:xfrm>
            <a:off x="4646613" y="3395663"/>
            <a:ext cx="271462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en-US" sz="2100" b="1">
                <a:cs typeface="Arial" charset="0"/>
              </a:rPr>
              <a:t>Micro Environment</a:t>
            </a:r>
          </a:p>
        </p:txBody>
      </p:sp>
      <p:sp>
        <p:nvSpPr>
          <p:cNvPr id="33816" name="Rectangle 6"/>
          <p:cNvSpPr>
            <a:spLocks noChangeArrowheads="1"/>
          </p:cNvSpPr>
          <p:nvPr/>
        </p:nvSpPr>
        <p:spPr bwMode="auto">
          <a:xfrm>
            <a:off x="7191375" y="2801938"/>
            <a:ext cx="1495425"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en-US" sz="1600" b="1" dirty="0">
                <a:solidFill>
                  <a:schemeClr val="bg1"/>
                </a:solidFill>
                <a:cs typeface="Arial" charset="0"/>
              </a:rPr>
              <a:t>Environmental</a:t>
            </a:r>
          </a:p>
          <a:p>
            <a:pPr algn="ctr"/>
            <a:r>
              <a:rPr lang="en-US" sz="1600" b="1" dirty="0">
                <a:solidFill>
                  <a:schemeClr val="bg1"/>
                </a:solidFill>
                <a:cs typeface="Arial" charset="0"/>
              </a:rPr>
              <a:t>Forces</a:t>
            </a:r>
            <a:endParaRPr lang="en-US" sz="1600" b="1" i="1" dirty="0">
              <a:solidFill>
                <a:schemeClr val="bg1"/>
              </a:solidFill>
              <a:cs typeface="Arial" charset="0"/>
            </a:endParaRPr>
          </a:p>
        </p:txBody>
      </p:sp>
      <p:sp>
        <p:nvSpPr>
          <p:cNvPr id="2" name="Footer Placeholder 1"/>
          <p:cNvSpPr>
            <a:spLocks noGrp="1"/>
          </p:cNvSpPr>
          <p:nvPr>
            <p:ph type="ftr" sz="quarter" idx="11"/>
          </p:nvPr>
        </p:nvSpPr>
        <p:spPr/>
        <p:txBody>
          <a:bodyPr/>
          <a:lstStyle/>
          <a:p>
            <a:pPr>
              <a:defRPr/>
            </a:pPr>
            <a:r>
              <a:rPr lang="en-US" altLang="en-US"/>
              <a:t>© LBL Strategies. All Rights Reserved.</a:t>
            </a:r>
          </a:p>
        </p:txBody>
      </p:sp>
      <p:sp>
        <p:nvSpPr>
          <p:cNvPr id="26" name="Star: 5 Points 25">
            <a:extLst>
              <a:ext uri="{FF2B5EF4-FFF2-40B4-BE49-F238E27FC236}">
                <a16:creationId xmlns:a16="http://schemas.microsoft.com/office/drawing/2014/main" id="{21799383-C0C6-4327-97EA-586FE91ED4FA}"/>
              </a:ext>
            </a:extLst>
          </p:cNvPr>
          <p:cNvSpPr/>
          <p:nvPr/>
        </p:nvSpPr>
        <p:spPr>
          <a:xfrm>
            <a:off x="11713947" y="6514760"/>
            <a:ext cx="221381" cy="222924"/>
          </a:xfrm>
          <a:prstGeom prst="star5">
            <a:avLst/>
          </a:prstGeom>
          <a:solidFill>
            <a:srgbClr val="F9F99D"/>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A0CE4E9-4F0E-4921-A5AA-476BAF7B4B5B}"/>
              </a:ext>
            </a:extLst>
          </p:cNvPr>
          <p:cNvSpPr>
            <a:spLocks noGrp="1"/>
          </p:cNvSpPr>
          <p:nvPr>
            <p:ph type="sldNum" sz="quarter" idx="4"/>
          </p:nvPr>
        </p:nvSpPr>
        <p:spPr/>
        <p:txBody>
          <a:bodyPr/>
          <a:lstStyle/>
          <a:p>
            <a:fld id="{5885B58E-D970-664C-B93D-84E3ABD022AB}" type="slidenum">
              <a:rPr lang="en-US" smtClean="0"/>
              <a:pPr/>
              <a:t>9</a:t>
            </a:fld>
            <a:endParaRPr lang="en-US"/>
          </a:p>
        </p:txBody>
      </p:sp>
    </p:spTree>
    <p:custDataLst>
      <p:tags r:id="rId1"/>
    </p:custDataLst>
    <p:extLst>
      <p:ext uri="{BB962C8B-B14F-4D97-AF65-F5344CB8AC3E}">
        <p14:creationId xmlns:p14="http://schemas.microsoft.com/office/powerpoint/2010/main" val="356164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wipe(down)">
                                      <p:cBhvr>
                                        <p:cTn id="7" dur="500"/>
                                        <p:tgtEl>
                                          <p:spTgt spid="3379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815"/>
                                        </p:tgtEl>
                                        <p:attrNameLst>
                                          <p:attrName>style.visibility</p:attrName>
                                        </p:attrNameLst>
                                      </p:cBhvr>
                                      <p:to>
                                        <p:strVal val="visible"/>
                                      </p:to>
                                    </p:set>
                                    <p:animEffect transition="in" filter="wipe(down)">
                                      <p:cBhvr>
                                        <p:cTn id="10" dur="500"/>
                                        <p:tgtEl>
                                          <p:spTgt spid="338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3804"/>
                                        </p:tgtEl>
                                        <p:attrNameLst>
                                          <p:attrName>style.visibility</p:attrName>
                                        </p:attrNameLst>
                                      </p:cBhvr>
                                      <p:to>
                                        <p:strVal val="visible"/>
                                      </p:to>
                                    </p:set>
                                    <p:animEffect transition="in" filter="fade">
                                      <p:cBhvr>
                                        <p:cTn id="14" dur="500"/>
                                        <p:tgtEl>
                                          <p:spTgt spid="3380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805"/>
                                        </p:tgtEl>
                                        <p:attrNameLst>
                                          <p:attrName>style.visibility</p:attrName>
                                        </p:attrNameLst>
                                      </p:cBhvr>
                                      <p:to>
                                        <p:strVal val="visible"/>
                                      </p:to>
                                    </p:set>
                                    <p:animEffect transition="in" filter="fade">
                                      <p:cBhvr>
                                        <p:cTn id="17" dur="500"/>
                                        <p:tgtEl>
                                          <p:spTgt spid="3380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3812"/>
                                        </p:tgtEl>
                                        <p:attrNameLst>
                                          <p:attrName>style.visibility</p:attrName>
                                        </p:attrNameLst>
                                      </p:cBhvr>
                                      <p:to>
                                        <p:strVal val="visible"/>
                                      </p:to>
                                    </p:set>
                                    <p:animEffect transition="in" filter="fade">
                                      <p:cBhvr>
                                        <p:cTn id="20" dur="500"/>
                                        <p:tgtEl>
                                          <p:spTgt spid="338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808"/>
                                        </p:tgtEl>
                                        <p:attrNameLst>
                                          <p:attrName>style.visibility</p:attrName>
                                        </p:attrNameLst>
                                      </p:cBhvr>
                                      <p:to>
                                        <p:strVal val="visible"/>
                                      </p:to>
                                    </p:set>
                                    <p:animEffect transition="in" filter="fade">
                                      <p:cBhvr>
                                        <p:cTn id="23" dur="500"/>
                                        <p:tgtEl>
                                          <p:spTgt spid="3380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807"/>
                                        </p:tgtEl>
                                        <p:attrNameLst>
                                          <p:attrName>style.visibility</p:attrName>
                                        </p:attrNameLst>
                                      </p:cBhvr>
                                      <p:to>
                                        <p:strVal val="visible"/>
                                      </p:to>
                                    </p:set>
                                    <p:animEffect transition="in" filter="fade">
                                      <p:cBhvr>
                                        <p:cTn id="26" dur="500"/>
                                        <p:tgtEl>
                                          <p:spTgt spid="3380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811"/>
                                        </p:tgtEl>
                                        <p:attrNameLst>
                                          <p:attrName>style.visibility</p:attrName>
                                        </p:attrNameLst>
                                      </p:cBhvr>
                                      <p:to>
                                        <p:strVal val="visible"/>
                                      </p:to>
                                    </p:set>
                                    <p:animEffect transition="in" filter="fade">
                                      <p:cBhvr>
                                        <p:cTn id="29" dur="500"/>
                                        <p:tgtEl>
                                          <p:spTgt spid="338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806"/>
                                        </p:tgtEl>
                                        <p:attrNameLst>
                                          <p:attrName>style.visibility</p:attrName>
                                        </p:attrNameLst>
                                      </p:cBhvr>
                                      <p:to>
                                        <p:strVal val="visible"/>
                                      </p:to>
                                    </p:set>
                                    <p:animEffect transition="in" filter="fade">
                                      <p:cBhvr>
                                        <p:cTn id="32" dur="500"/>
                                        <p:tgtEl>
                                          <p:spTgt spid="3380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810"/>
                                        </p:tgtEl>
                                        <p:attrNameLst>
                                          <p:attrName>style.visibility</p:attrName>
                                        </p:attrNameLst>
                                      </p:cBhvr>
                                      <p:to>
                                        <p:strVal val="visible"/>
                                      </p:to>
                                    </p:set>
                                    <p:animEffect transition="in" filter="fade">
                                      <p:cBhvr>
                                        <p:cTn id="35" dur="500"/>
                                        <p:tgtEl>
                                          <p:spTgt spid="338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3813"/>
                                        </p:tgtEl>
                                        <p:attrNameLst>
                                          <p:attrName>style.visibility</p:attrName>
                                        </p:attrNameLst>
                                      </p:cBhvr>
                                      <p:to>
                                        <p:strVal val="visible"/>
                                      </p:to>
                                    </p:set>
                                    <p:animEffect transition="in" filter="fade">
                                      <p:cBhvr>
                                        <p:cTn id="40" dur="500"/>
                                        <p:tgtEl>
                                          <p:spTgt spid="338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569"/>
                                        </p:tgtEl>
                                        <p:attrNameLst>
                                          <p:attrName>style.visibility</p:attrName>
                                        </p:attrNameLst>
                                      </p:cBhvr>
                                      <p:to>
                                        <p:strVal val="visible"/>
                                      </p:to>
                                    </p:set>
                                    <p:animEffect transition="in" filter="fade">
                                      <p:cBhvr>
                                        <p:cTn id="45" dur="500"/>
                                        <p:tgtEl>
                                          <p:spTgt spid="23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p:bldP spid="33804" grpId="0"/>
      <p:bldP spid="33805" grpId="0"/>
      <p:bldP spid="33806" grpId="0"/>
      <p:bldP spid="33807" grpId="0"/>
      <p:bldP spid="33808" grpId="0"/>
      <p:bldP spid="23569" grpId="0"/>
      <p:bldP spid="33810" grpId="0"/>
      <p:bldP spid="33811" grpId="0"/>
      <p:bldP spid="33812" grpId="0"/>
      <p:bldP spid="33813" grpId="0"/>
      <p:bldP spid="338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SECTOMILLISECCONVERTED" val="1"/>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504&quot;/&gt;&lt;/object&gt;&lt;object type=&quot;3&quot; unique_id=&quot;10004&quot;&gt;&lt;property id=&quot;20148&quot; value=&quot;5&quot;/&gt;&lt;property id=&quot;20300&quot; value=&quot;Slide 2 - &amp;quot;Aesop’s Fables &amp;quot;&quot;/&gt;&lt;property id=&quot;20307&quot; value=&quot;327&quot;/&gt;&lt;/object&gt;&lt;object type=&quot;3&quot; unique_id=&quot;10007&quot;&gt;&lt;property id=&quot;20148&quot; value=&quot;5&quot;/&gt;&lt;property id=&quot;20300&quot; value=&quot;Slide 5 - &amp;quot;Phase II Outline&amp;quot;&quot;/&gt;&lt;property id=&quot;20307&quot; value=&quot;508&quot;/&gt;&lt;/object&gt;&lt;object type=&quot;3&quot; unique_id=&quot;10008&quot;&gt;&lt;property id=&quot;20148&quot; value=&quot;5&quot;/&gt;&lt;property id=&quot;20300&quot; value=&quot;Slide 6 - &amp;quot;Phase II Learning Objectives&amp;quot;&quot;/&gt;&lt;property id=&quot;20307&quot; value=&quot;509&quot;/&gt;&lt;/object&gt;&lt;object type=&quot;3&quot; unique_id=&quot;10009&quot;&gt;&lt;property id=&quot;20148&quot; value=&quot;5&quot;/&gt;&lt;property id=&quot;20300&quot; value=&quot;Slide 7 - &amp;quot;Assessment = Analysis + Evaluation  &amp;quot;&quot;/&gt;&lt;property id=&quot;20307&quot; value=&quot;395&quot;/&gt;&lt;/object&gt;&lt;object type=&quot;3&quot; unique_id=&quot;10010&quot;&gt;&lt;property id=&quot;20148&quot; value=&quot;5&quot;/&gt;&lt;property id=&quot;20300&quot; value=&quot;Slide 8&quot;/&gt;&lt;property id=&quot;20307&quot; value=&quot;398&quot;/&gt;&lt;/object&gt;&lt;object type=&quot;3&quot; unique_id=&quot;10011&quot;&gt;&lt;property id=&quot;20148&quot; value=&quot;5&quot;/&gt;&lt;property id=&quot;20300&quot; value=&quot;Slide 9 - &amp;quot;Task 1: Conduct External Strategic Analyses &amp;quot;&quot;/&gt;&lt;property id=&quot;20307&quot; value=&quot;339&quot;/&gt;&lt;/object&gt;&lt;object type=&quot;3&quot; unique_id=&quot;10012&quot;&gt;&lt;property id=&quot;20148&quot; value=&quot;5&quot;/&gt;&lt;property id=&quot;20300&quot; value=&quot;Slide 10&quot;/&gt;&lt;property id=&quot;20307&quot; value=&quot;409&quot;/&gt;&lt;/object&gt;&lt;object type=&quot;3&quot; unique_id=&quot;10013&quot;&gt;&lt;property id=&quot;20148&quot; value=&quot;5&quot;/&gt;&lt;property id=&quot;20300&quot; value=&quot;Slide 11 - &amp;quot;Level the Strategic Playing Field&amp;quot;&quot;/&gt;&lt;property id=&quot;20307&quot; value=&quot;456&quot;/&gt;&lt;/object&gt;&lt;object type=&quot;3&quot; unique_id=&quot;10014&quot;&gt;&lt;property id=&quot;20148&quot; value=&quot;5&quot;/&gt;&lt;property id=&quot;20300&quot; value=&quot;Slide 12&quot;/&gt;&lt;property id=&quot;20307&quot; value=&quot;340&quot;/&gt;&lt;/object&gt;&lt;object type=&quot;3&quot; unique_id=&quot;10015&quot;&gt;&lt;property id=&quot;20148&quot; value=&quot;5&quot;/&gt;&lt;property id=&quot;20300&quot; value=&quot;Slide 13 - &amp;quot;PESTLE and STEEPLE &amp;quot;&quot;/&gt;&lt;property id=&quot;20307&quot; value=&quot;560&quot;/&gt;&lt;/object&gt;&lt;object type=&quot;3&quot; unique_id=&quot;10016&quot;&gt;&lt;property id=&quot;20148&quot; value=&quot;5&quot;/&gt;&lt;property id=&quot;20300&quot; value=&quot;Slide 14&quot;/&gt;&lt;property id=&quot;20307&quot; value=&quot;548&quot;/&gt;&lt;/object&gt;&lt;object type=&quot;3&quot; unique_id=&quot;10017&quot;&gt;&lt;property id=&quot;20148&quot; value=&quot;5&quot;/&gt;&lt;property id=&quot;20300&quot; value=&quot;Slide 15 - &amp;quot;Agriculture and Food Industries&amp;quot;&quot;/&gt;&lt;property id=&quot;20307&quot; value=&quot;373&quot;/&gt;&lt;/object&gt;&lt;object type=&quot;3&quot; unique_id=&quot;10018&quot;&gt;&lt;property id=&quot;20148&quot; value=&quot;5&quot;/&gt;&lt;property id=&quot;20300&quot; value=&quot;Slide 16 - &amp;quot;Key Environmental Variables&amp;quot;&quot;/&gt;&lt;property id=&quot;20307&quot; value=&quot;374&quot;/&gt;&lt;/object&gt;&lt;object type=&quot;3&quot; unique_id=&quot;10019&quot;&gt;&lt;property id=&quot;20148&quot; value=&quot;5&quot;/&gt;&lt;property id=&quot;20300&quot; value=&quot;Slide 17 - &amp;quot;World Population Growth Projections &amp;quot;&quot;/&gt;&lt;property id=&quot;20307&quot; value=&quot;375&quot;/&gt;&lt;/object&gt;&lt;object type=&quot;3&quot; unique_id=&quot;10020&quot;&gt;&lt;property id=&quot;20148&quot; value=&quot;5&quot;/&gt;&lt;property id=&quot;20300&quot; value=&quot;Slide 18 - &amp;quot;Huge Population Growth Over Next Decade Top 10 countries to add 422 million people by 2020&amp;quot;&quot;/&gt;&lt;property id=&quot;20307&quot; value=&quot;376&quot;/&gt;&lt;/object&gt;&lt;object type=&quot;3&quot; unique_id=&quot;10021&quot;&gt;&lt;property id=&quot;20148&quot; value=&quot;5&quot;/&gt;&lt;property id=&quot;20300&quot; value=&quot;Slide 19 - &amp;quot;Sustainability Movement &amp;quot;&quot;/&gt;&lt;property id=&quot;20307&quot; value=&quot;377&quot;/&gt;&lt;/object&gt;&lt;object type=&quot;3&quot; unique_id=&quot;10022&quot;&gt;&lt;property id=&quot;20148&quot; value=&quot;5&quot;/&gt;&lt;property id=&quot;20300&quot; value=&quot;Slide 20&quot;/&gt;&lt;property id=&quot;20307&quot; value=&quot;379&quot;/&gt;&lt;/object&gt;&lt;object type=&quot;3&quot; unique_id=&quot;10023&quot;&gt;&lt;property id=&quot;20148&quot; value=&quot;5&quot;/&gt;&lt;property id=&quot;20300&quot; value=&quot;Slide 21 - &amp;quot;Migrating Illinois Climate Over 21st Century&amp;quot;&quot;/&gt;&lt;property id=&quot;20307&quot; value=&quot;380&quot;/&gt;&lt;/object&gt;&lt;object type=&quot;3&quot; unique_id=&quot;10024&quot;&gt;&lt;property id=&quot;20148&quot; value=&quot;5&quot;/&gt;&lt;property id=&quot;20300&quot; value=&quot;Slide 22 - &amp;quot;2035 Intermodal Rail Car Volumes &amp;quot;&quot;/&gt;&lt;property id=&quot;20307&quot; value=&quot;403&quot;/&gt;&lt;/object&gt;&lt;object type=&quot;3&quot; unique_id=&quot;10025&quot;&gt;&lt;property id=&quot;20148&quot; value=&quot;5&quot;/&gt;&lt;property id=&quot;20300&quot; value=&quot;Slide 23 - &amp;quot;Midwest Fast Freight Rail System (MFFRS) &amp;quot;&quot;/&gt;&lt;property id=&quot;20307&quot; value=&quot;384&quot;/&gt;&lt;/object&gt;&lt;object type=&quot;3&quot; unique_id=&quot;10026&quot;&gt;&lt;property id=&quot;20148&quot; value=&quot;5&quot;/&gt;&lt;property id=&quot;20300&quot; value=&quot;Slide 24 - &amp;quot;Panama Canal is a Vital Link for  Food and Grain Exports &amp;quot;&quot;/&gt;&lt;property id=&quot;20307&quot; value=&quot;404&quot;/&gt;&lt;/object&gt;&lt;object type=&quot;3&quot; unique_id=&quot;10027&quot;&gt;&lt;property id=&quot;20148&quot; value=&quot;5&quot;/&gt;&lt;property id=&quot;20300&quot; value=&quot;Slide 25&quot;/&gt;&lt;property id=&quot;20307&quot; value=&quot;382&quot;/&gt;&lt;/object&gt;&lt;object type=&quot;3&quot; unique_id=&quot;10028&quot;&gt;&lt;property id=&quot;20148&quot; value=&quot;5&quot;/&gt;&lt;property id=&quot;20300&quot; value=&quot;Slide 26&quot;/&gt;&lt;property id=&quot;20307&quot; value=&quot;559&quot;/&gt;&lt;/object&gt;&lt;object type=&quot;3&quot; unique_id=&quot;10029&quot;&gt;&lt;property id=&quot;20148&quot; value=&quot;5&quot;/&gt;&lt;property id=&quot;20300&quot; value=&quot;Slide 27&quot;/&gt;&lt;property id=&quot;20307&quot; value=&quot;344&quot;/&gt;&lt;/object&gt;&lt;object type=&quot;3&quot; unique_id=&quot;10030&quot;&gt;&lt;property id=&quot;20148&quot; value=&quot;5&quot;/&gt;&lt;property id=&quot;20300&quot; value=&quot;Slide 28 - &amp;quot;Needs, Wants and Expectations of Your Stakeholders&amp;quot;&quot;/&gt;&lt;property id=&quot;20307&quot; value=&quot;457&quot;/&gt;&lt;/object&gt;&lt;object type=&quot;3&quot; unique_id=&quot;10031&quot;&gt;&lt;property id=&quot;20148&quot; value=&quot;5&quot;/&gt;&lt;property id=&quot;20300&quot; value=&quot;Slide 29 - &amp;quot;Due Diligence Required for Competitive Environment&amp;quot;&quot;/&gt;&lt;property id=&quot;20307&quot; value=&quot;511&quot;/&gt;&lt;/object&gt;&lt;object type=&quot;3&quot; unique_id=&quot;10032&quot;&gt;&lt;property id=&quot;20148&quot; value=&quot;5&quot;/&gt;&lt;property id=&quot;20300&quot; value=&quot;Slide 30 - &amp;quot;Competitive Analysis Conceptual Models&amp;quot;&quot;/&gt;&lt;property id=&quot;20307&quot; value=&quot;573&quot;/&gt;&lt;/object&gt;&lt;object type=&quot;3&quot; unique_id=&quot;10033&quot;&gt;&lt;property id=&quot;20148&quot; value=&quot;5&quot;/&gt;&lt;property id=&quot;20300&quot; value=&quot;Slide 31 - &amp;quot;Porter’s Five Forces Example (Coca-Cola)&amp;quot;&quot;/&gt;&lt;property id=&quot;20307&quot; value=&quot;381&quot;/&gt;&lt;/object&gt;&lt;object type=&quot;3&quot; unique_id=&quot;10034&quot;&gt;&lt;property id=&quot;20148&quot; value=&quot;5&quot;/&gt;&lt;property id=&quot;20300&quot; value=&quot;Slide 32 - &amp;quot; &amp;quot;&quot;/&gt;&lt;property id=&quot;20307&quot; value=&quot;343&quot;/&gt;&lt;/object&gt;&lt;object type=&quot;3&quot; unique_id=&quot;10035&quot;&gt;&lt;property id=&quot;20148&quot; value=&quot;5&quot;/&gt;&lt;property id=&quot;20300&quot; value=&quot;Slide 33&quot;/&gt;&lt;property id=&quot;20307&quot; value=&quot;342&quot;/&gt;&lt;/object&gt;&lt;object type=&quot;3&quot; unique_id=&quot;10037&quot;&gt;&lt;property id=&quot;20148&quot; value=&quot;5&quot;/&gt;&lt;property id=&quot;20300&quot; value=&quot;Slide 36 - &amp;quot;Scenario Planning Process&amp;quot;&quot;/&gt;&lt;property id=&quot;20307&quot; value=&quot;510&quot;/&gt;&lt;/object&gt;&lt;object type=&quot;3&quot; unique_id=&quot;10038&quot;&gt;&lt;property id=&quot;20148&quot; value=&quot;5&quot;/&gt;&lt;property id=&quot;20300&quot; value=&quot;Slide 37 - &amp;quot;History of Scenario Planning&amp;quot;&quot;/&gt;&lt;property id=&quot;20307&quot; value=&quot;533&quot;/&gt;&lt;/object&gt;&lt;object type=&quot;3&quot; unique_id=&quot;10039&quot;&gt;&lt;property id=&quot;20148&quot; value=&quot;5&quot;/&gt;&lt;property id=&quot;20300&quot; value=&quot;Slide 38 - &amp;quot;Definition of Scenario Planning&amp;quot;&quot;/&gt;&lt;property id=&quot;20307&quot; value=&quot;534&quot;/&gt;&lt;/object&gt;&lt;object type=&quot;3&quot; unique_id=&quot;10040&quot;&gt;&lt;property id=&quot;20148&quot; value=&quot;5&quot;/&gt;&lt;property id=&quot;20300&quot; value=&quot;Slide 39 - &amp;quot;What are Scenarios?&amp;quot;&quot;/&gt;&lt;property id=&quot;20307&quot; value=&quot;535&quot;/&gt;&lt;/object&gt;&lt;object type=&quot;3&quot; unique_id=&quot;10041&quot;&gt;&lt;property id=&quot;20148&quot; value=&quot;5&quot;/&gt;&lt;property id=&quot;20300&quot; value=&quot;Slide 40 - &amp;quot;How to Define Scenarios&amp;quot;&quot;/&gt;&lt;property id=&quot;20307&quot; value=&quot;536&quot;/&gt;&lt;/object&gt;&lt;object type=&quot;3&quot; unique_id=&quot;10042&quot;&gt;&lt;property id=&quot;20148&quot; value=&quot;5&quot;/&gt;&lt;property id=&quot;20300&quot; value=&quot;Slide 41 - &amp;quot;The Scenario Planning Process&amp;quot;&quot;/&gt;&lt;property id=&quot;20307&quot; value=&quot;540&quot;/&gt;&lt;/object&gt;&lt;object type=&quot;3&quot; unique_id=&quot;10043&quot;&gt;&lt;property id=&quot;20148&quot; value=&quot;5&quot;/&gt;&lt;property id=&quot;20300&quot; value=&quot;Slide 42&quot;/&gt;&lt;property id=&quot;20307&quot; value=&quot;542&quot;/&gt;&lt;/object&gt;&lt;object type=&quot;3&quot; unique_id=&quot;10045&quot;&gt;&lt;property id=&quot;20148&quot; value=&quot;5&quot;/&gt;&lt;property id=&quot;20300&quot; value=&quot;Slide 44&quot;/&gt;&lt;property id=&quot;20307&quot; value=&quot;544&quot;/&gt;&lt;/object&gt;&lt;object type=&quot;3&quot; unique_id=&quot;10046&quot;&gt;&lt;property id=&quot;20148&quot; value=&quot;5&quot;/&gt;&lt;property id=&quot;20300&quot; value=&quot;Slide 45 - &amp;quot;ISA Scenarios&amp;quot;&quot;/&gt;&lt;property id=&quot;20307&quot; value=&quot;538&quot;/&gt;&lt;/object&gt;&lt;object type=&quot;3&quot; unique_id=&quot;10047&quot;&gt;&lt;property id=&quot;20148&quot; value=&quot;5&quot;/&gt;&lt;property id=&quot;20300&quot; value=&quot;Slide 46 - &amp;quot;ISA Scenarios&amp;quot;&quot;/&gt;&lt;property id=&quot;20307&quot; value=&quot;546&quot;/&gt;&lt;/object&gt;&lt;object type=&quot;3&quot; unique_id=&quot;10048&quot;&gt;&lt;property id=&quot;20148&quot; value=&quot;5&quot;/&gt;&lt;property id=&quot;20300&quot; value=&quot;Slide 47 - &amp;quot;Task 1: Conduct External Strategic Analyses &amp;quot;&quot;/&gt;&lt;property id=&quot;20307&quot; value=&quot;512&quot;/&gt;&lt;/object&gt;&lt;object type=&quot;3&quot; unique_id=&quot;10049&quot;&gt;&lt;property id=&quot;20148&quot; value=&quot;5&quot;/&gt;&lt;property id=&quot;20300&quot; value=&quot;Slide 48&quot;/&gt;&lt;property id=&quot;20307&quot; value=&quot;405&quot;/&gt;&lt;/object&gt;&lt;object type=&quot;3&quot; unique_id=&quot;10050&quot;&gt;&lt;property id=&quot;20148&quot; value=&quot;5&quot;/&gt;&lt;property id=&quot;20300&quot; value=&quot;Slide 49&quot;/&gt;&lt;property id=&quot;20307&quot; value=&quot;406&quot;/&gt;&lt;/object&gt;&lt;object type=&quot;3&quot; unique_id=&quot;10051&quot;&gt;&lt;property id=&quot;20148&quot; value=&quot;5&quot;/&gt;&lt;property id=&quot;20300&quot; value=&quot;Slide 50&quot;/&gt;&lt;property id=&quot;20307&quot; value=&quot;514&quot;/&gt;&lt;/object&gt;&lt;object type=&quot;3&quot; unique_id=&quot;10052&quot;&gt;&lt;property id=&quot;20148&quot; value=&quot;5&quot;/&gt;&lt;property id=&quot;20300&quot; value=&quot;Slide 51 - &amp;quot;Task 2: Conduct Internal Strategic Analyses &amp;quot;&quot;/&gt;&lt;property id=&quot;20307&quot; value=&quot;515&quot;/&gt;&lt;/object&gt;&lt;object type=&quot;3&quot; unique_id=&quot;10053&quot;&gt;&lt;property id=&quot;20148&quot; value=&quot;5&quot;/&gt;&lt;property id=&quot;20300&quot; value=&quot;Slide 52&quot;/&gt;&lt;property id=&quot;20307&quot; value=&quot;513&quot;/&gt;&lt;/object&gt;&lt;object type=&quot;3&quot; unique_id=&quot;10054&quot;&gt;&lt;property id=&quot;20148&quot; value=&quot;5&quot;/&gt;&lt;property id=&quot;20300&quot; value=&quot;Slide 53 - &amp;quot;Assessment = Analysis + Evaluation  &amp;quot;&quot;/&gt;&lt;property id=&quot;20307&quot; value=&quot;517&quot;/&gt;&lt;/object&gt;&lt;object type=&quot;3&quot; unique_id=&quot;10055&quot;&gt;&lt;property id=&quot;20148&quot; value=&quot;5&quot;/&gt;&lt;property id=&quot;20300&quot; value=&quot;Slide 54&quot;/&gt;&lt;property id=&quot;20307&quot; value=&quot;518&quot;/&gt;&lt;/object&gt;&lt;object type=&quot;3&quot; unique_id=&quot;10056&quot;&gt;&lt;property id=&quot;20148&quot; value=&quot;5&quot;/&gt;&lt;property id=&quot;20300&quot; value=&quot;Slide 55&quot;/&gt;&lt;property id=&quot;20307&quot; value=&quot;423&quot;/&gt;&lt;/object&gt;&lt;object type=&quot;3&quot; unique_id=&quot;10057&quot;&gt;&lt;property id=&quot;20148&quot; value=&quot;5&quot;/&gt;&lt;property id=&quot;20300&quot; value=&quot;Slide 56 - &amp;quot;History of Core Competencies&amp;quot;&quot;/&gt;&lt;property id=&quot;20307&quot; value=&quot;551&quot;/&gt;&lt;/object&gt;&lt;object type=&quot;3&quot; unique_id=&quot;10058&quot;&gt;&lt;property id=&quot;20148&quot; value=&quot;5&quot;/&gt;&lt;property id=&quot;20300&quot; value=&quot;Slide 57 - &amp;quot;Three Factors of Core Competency &amp;quot;&quot;/&gt;&lt;property id=&quot;20307&quot; value=&quot;479&quot;/&gt;&lt;/object&gt;&lt;object type=&quot;3&quot; unique_id=&quot;10059&quot;&gt;&lt;property id=&quot;20148&quot; value=&quot;5&quot;/&gt;&lt;property id=&quot;20300&quot; value=&quot;Slide 58 - &amp;quot;Core Competency – Getting Information &amp;quot;&quot;/&gt;&lt;property id=&quot;20307&quot; value=&quot;480&quot;/&gt;&lt;/object&gt;&lt;object type=&quot;3&quot; unique_id=&quot;10060&quot;&gt;&lt;property id=&quot;20148&quot; value=&quot;5&quot;/&gt;&lt;property id=&quot;20300&quot; value=&quot;Slide 59 - &amp;quot;Core Competency Examples&amp;quot;&quot;/&gt;&lt;property id=&quot;20307&quot; value=&quot;562&quot;/&gt;&lt;/object&gt;&lt;object type=&quot;3&quot; unique_id=&quot;10061&quot;&gt;&lt;property id=&quot;20148&quot; value=&quot;5&quot;/&gt;&lt;property id=&quot;20300&quot; value=&quot;Slide 60 - &amp;quot;Collins’ Hedgehog Concept&amp;quot;&quot;/&gt;&lt;property id=&quot;20307&quot; value=&quot;424&quot;/&gt;&lt;/object&gt;&lt;object type=&quot;3&quot; unique_id=&quot;10062&quot;&gt;&lt;property id=&quot;20148&quot; value=&quot;5&quot;/&gt;&lt;property id=&quot;20300&quot; value=&quot;Slide 61 - &amp;quot;Work Environment Considerations &amp;amp;#x09;&amp;quot;&quot;/&gt;&lt;property id=&quot;20307&quot; value=&quot;561&quot;/&gt;&lt;/object&gt;&lt;object type=&quot;3&quot; unique_id=&quot;10063&quot;&gt;&lt;property id=&quot;20148&quot; value=&quot;5&quot;/&gt;&lt;property id=&quot;20300&quot; value=&quot;Slide 62&quot;/&gt;&lt;property id=&quot;20307&quot; value=&quot;427&quot;/&gt;&lt;/object&gt;&lt;object type=&quot;3&quot; unique_id=&quot;10064&quot;&gt;&lt;property id=&quot;20148&quot; value=&quot;5&quot;/&gt;&lt;property id=&quot;20300&quot; value=&quot;Slide 63&quot;/&gt;&lt;property id=&quot;20307&quot; value=&quot;428&quot;/&gt;&lt;/object&gt;&lt;object type=&quot;3&quot; unique_id=&quot;10065&quot;&gt;&lt;property id=&quot;20148&quot; value=&quot;5&quot;/&gt;&lt;property id=&quot;20300&quot; value=&quot;Slide 64&quot;/&gt;&lt;property id=&quot;20307&quot; value=&quot;429&quot;/&gt;&lt;/object&gt;&lt;object type=&quot;3&quot; unique_id=&quot;10066&quot;&gt;&lt;property id=&quot;20148&quot; value=&quot;5&quot;/&gt;&lt;property id=&quot;20300&quot; value=&quot;Slide 65 - &amp;quot;Location and Resources Availability&amp;quot;&quot;/&gt;&lt;property id=&quot;20307&quot; value=&quot;550&quot;/&gt;&lt;/object&gt;&lt;object type=&quot;3&quot; unique_id=&quot;10068&quot;&gt;&lt;property id=&quot;20148&quot; value=&quot;5&quot;/&gt;&lt;property id=&quot;20300&quot; value=&quot;Slide 67 - &amp;quot;Group Discussion&amp;quot;&quot;/&gt;&lt;property id=&quot;20307&quot; value=&quot;584&quot;/&gt;&lt;/object&gt;&lt;object type=&quot;3&quot; unique_id=&quot;10069&quot;&gt;&lt;property id=&quot;20148&quot; value=&quot;5&quot;/&gt;&lt;property id=&quot;20300&quot; value=&quot;Slide 68 - &amp;quot;Task 2: Conduct Internal Strategic Analyses &amp;quot;&quot;/&gt;&lt;property id=&quot;20307&quot; value=&quot;520&quot;/&gt;&lt;/object&gt;&lt;object type=&quot;3&quot; unique_id=&quot;10070&quot;&gt;&lt;property id=&quot;20148&quot; value=&quot;5&quot;/&gt;&lt;property id=&quot;20300&quot; value=&quot;Slide 69&quot;/&gt;&lt;property id=&quot;20307&quot; value=&quot;433&quot;/&gt;&lt;/object&gt;&lt;object type=&quot;3&quot; unique_id=&quot;10122&quot;&gt;&lt;property id=&quot;20148&quot; value=&quot;5&quot;/&gt;&lt;property id=&quot;20300&quot; value=&quot;Slide 122 - &amp;quot;Thank You!&amp;quot;&quot;/&gt;&lt;property id=&quot;20307&quot; value=&quot;532&quot;/&gt;&lt;/object&gt;&lt;object type=&quot;3&quot; unique_id=&quot;16804&quot;&gt;&lt;property id=&quot;20148&quot; value=&quot;5&quot;/&gt;&lt;property id=&quot;20300&quot; value=&quot;Slide 3 - &amp;quot;Strategic Management Performance System (SMPS) Framework&amp;quot;&quot;/&gt;&lt;property id=&quot;20307&quot; value=&quot;580&quot;/&gt;&lt;/object&gt;&lt;object type=&quot;3&quot; unique_id=&quot;16805&quot;&gt;&lt;property id=&quot;20148&quot; value=&quot;5&quot;/&gt;&lt;property id=&quot;20300&quot; value=&quot;Slide 4 - &amp;quot;Think&amp;quot;&quot;/&gt;&lt;property id=&quot;20307&quot; value=&quot;391&quot;/&gt;&lt;/object&gt;&lt;object type=&quot;3&quot; unique_id=&quot;16806&quot;&gt;&lt;property id=&quot;20148&quot; value=&quot;5&quot;/&gt;&lt;property id=&quot;20300&quot; value=&quot;Slide 34 - &amp;quot;Breakout Group Exercise&amp;quot;&quot;/&gt;&lt;property id=&quot;20307&quot; value=&quot;582&quot;/&gt;&lt;/object&gt;&lt;object type=&quot;3&quot; unique_id=&quot;16807&quot;&gt;&lt;property id=&quot;20148&quot; value=&quot;5&quot;/&gt;&lt;property id=&quot;20300&quot; value=&quot;Slide 43 - &amp;quot;ISA Key Environmental Variables&amp;quot;&quot;/&gt;&lt;property id=&quot;20307&quot; value=&quot;556&quot;/&gt;&lt;/object&gt;&lt;object type=&quot;3&quot; unique_id=&quot;16808&quot;&gt;&lt;property id=&quot;20148&quot; value=&quot;5&quot;/&gt;&lt;property id=&quot;20300&quot; value=&quot;Slide 66 - &amp;quot;Breakout Group Exercise&amp;quot;&quot;/&gt;&lt;property id=&quot;20307&quot; value=&quot;583&quot;/&gt;&lt;/object&gt;&lt;object type=&quot;3&quot; unique_id=&quot;16809&quot;&gt;&lt;property id=&quot;20148&quot; value=&quot;5&quot;/&gt;&lt;property id=&quot;20300&quot; value=&quot;Slide 70&quot;/&gt;&lt;property id=&quot;20307&quot; value=&quot;521&quot;/&gt;&lt;/object&gt;&lt;object type=&quot;3&quot; unique_id=&quot;16810&quot;&gt;&lt;property id=&quot;20148&quot; value=&quot;5&quot;/&gt;&lt;property id=&quot;20300&quot; value=&quot;Slide 71 - &amp;quot;Task 3: Evaluate SWOT (OTSW)&amp;quot;&quot;/&gt;&lt;property id=&quot;20307&quot; value=&quot;524&quot;/&gt;&lt;/object&gt;&lt;object type=&quot;3&quot; unique_id=&quot;16811&quot;&gt;&lt;property id=&quot;20148&quot; value=&quot;5&quot;/&gt;&lt;property id=&quot;20300&quot; value=&quot;Slide 72 - &amp;quot;Assessment = Analysis + Evaluation  &amp;quot;&quot;/&gt;&lt;property id=&quot;20307&quot; value=&quot;523&quot;/&gt;&lt;/object&gt;&lt;object type=&quot;3&quot; unique_id=&quot;16812&quot;&gt;&lt;property id=&quot;20148&quot; value=&quot;5&quot;/&gt;&lt;property id=&quot;20300&quot; value=&quot;Slide 73&quot;/&gt;&lt;property id=&quot;20307&quot; value=&quot;527&quot;/&gt;&lt;/object&gt;&lt;object type=&quot;3&quot; unique_id=&quot;16813&quot;&gt;&lt;property id=&quot;20148&quot; value=&quot;5&quot;/&gt;&lt;property id=&quot;20300&quot; value=&quot;Slide 74&quot;/&gt;&lt;property id=&quot;20307&quot; value=&quot;473&quot;/&gt;&lt;/object&gt;&lt;object type=&quot;3&quot; unique_id=&quot;16814&quot;&gt;&lt;property id=&quot;20148&quot; value=&quot;5&quot;/&gt;&lt;property id=&quot;20300&quot; value=&quot;Slide 75 - &amp;quot;SWOT History&amp;quot;&quot;/&gt;&lt;property id=&quot;20307&quot; value=&quot;563&quot;/&gt;&lt;/object&gt;&lt;object type=&quot;3&quot; unique_id=&quot;16815&quot;&gt;&lt;property id=&quot;20148&quot; value=&quot;5&quot;/&gt;&lt;property id=&quot;20300&quot; value=&quot;Slide 76 - &amp;quot;SWOT (OTSW) Evaluation &amp;quot;&quot;/&gt;&lt;property id=&quot;20307&quot; value=&quot;466&quot;/&gt;&lt;/object&gt;&lt;object type=&quot;3&quot; unique_id=&quot;16816&quot;&gt;&lt;property id=&quot;20148&quot; value=&quot;5&quot;/&gt;&lt;property id=&quot;20300&quot; value=&quot;Slide 77 - &amp;quot;Viewing OTSW Evaluation Results as  Enablers &amp;amp; Challenges&amp;quot;&quot;/&gt;&lt;property id=&quot;20307&quot; value=&quot;467&quot;/&gt;&lt;/object&gt;&lt;object type=&quot;3&quot; unique_id=&quot;16817&quot;&gt;&lt;property id=&quot;20148&quot; value=&quot;5&quot;/&gt;&lt;property id=&quot;20300&quot; value=&quot;Slide 78&quot;/&gt;&lt;property id=&quot;20307&quot; value=&quot;469&quot;/&gt;&lt;/object&gt;&lt;object type=&quot;3&quot; unique_id=&quot;16818&quot;&gt;&lt;property id=&quot;20148&quot; value=&quot;5&quot;/&gt;&lt;property id=&quot;20300&quot; value=&quot;Slide 79&quot;/&gt;&lt;property id=&quot;20307&quot; value=&quot;482&quot;/&gt;&lt;/object&gt;&lt;object type=&quot;3&quot; unique_id=&quot;16819&quot;&gt;&lt;property id=&quot;20148&quot; value=&quot;5&quot;/&gt;&lt;property id=&quot;20300&quot; value=&quot;Slide 80 - &amp;quot;Review External Scan Level the Strategic Playing Field&amp;quot;&quot;/&gt;&lt;property id=&quot;20307&quot; value=&quot;471&quot;/&gt;&lt;/object&gt;&lt;object type=&quot;3&quot; unique_id=&quot;16820&quot;&gt;&lt;property id=&quot;20148&quot; value=&quot;5&quot;/&gt;&lt;property id=&quot;20300&quot; value=&quot;Slide 81 - &amp;quot;Opportunities Evaluation&amp;quot;&quot;/&gt;&lt;property id=&quot;20307&quot; value=&quot;569&quot;/&gt;&lt;/object&gt;&lt;object type=&quot;3&quot; unique_id=&quot;16821&quot;&gt;&lt;property id=&quot;20148&quot; value=&quot;5&quot;/&gt;&lt;property id=&quot;20300&quot; value=&quot;Slide 82&quot;/&gt;&lt;property id=&quot;20307&quot; value=&quot;475&quot;/&gt;&lt;/object&gt;&lt;object type=&quot;3&quot; unique_id=&quot;16822&quot;&gt;&lt;property id=&quot;20148&quot; value=&quot;5&quot;/&gt;&lt;property id=&quot;20300&quot; value=&quot;Slide 83 - &amp;quot;Igor Ansoff’s Grid Example Windy City Shoes Opportunities&amp;quot;&quot;/&gt;&lt;property id=&quot;20307&quot; value=&quot;564&quot;/&gt;&lt;/object&gt;&lt;object type=&quot;3&quot; unique_id=&quot;16823&quot;&gt;&lt;property id=&quot;20148&quot; value=&quot;5&quot;/&gt;&lt;property id=&quot;20300&quot; value=&quot;Slide 84&quot;/&gt;&lt;property id=&quot;20307&quot; value=&quot;528&quot;/&gt;&lt;/object&gt;&lt;object type=&quot;3&quot; unique_id=&quot;16824&quot;&gt;&lt;property id=&quot;20148&quot; value=&quot;5&quot;/&gt;&lt;property id=&quot;20300&quot; value=&quot;Slide 85&quot;/&gt;&lt;property id=&quot;20307&quot; value=&quot;579&quot;/&gt;&lt;/object&gt;&lt;object type=&quot;3&quot; unique_id=&quot;16825&quot;&gt;&lt;property id=&quot;20148&quot; value=&quot;5&quot;/&gt;&lt;property id=&quot;20300&quot; value=&quot;Slide 86&quot;/&gt;&lt;property id=&quot;20307&quot; value=&quot;477&quot;/&gt;&lt;/object&gt;&lt;object type=&quot;3&quot; unique_id=&quot;16826&quot;&gt;&lt;property id=&quot;20148&quot; value=&quot;5&quot;/&gt;&lt;property id=&quot;20300&quot; value=&quot;Slide 87 - &amp;quot;Threats Evaluation&amp;quot;&quot;/&gt;&lt;property id=&quot;20307&quot; value=&quot;574&quot;/&gt;&lt;/object&gt;&lt;object type=&quot;3&quot; unique_id=&quot;16827&quot;&gt;&lt;property id=&quot;20148&quot; value=&quot;5&quot;/&gt;&lt;property id=&quot;20300&quot; value=&quot;Slide 88 - &amp;quot;Exposure Matrix &amp;quot;&quot;/&gt;&lt;property id=&quot;20307&quot; value=&quot;575&quot;/&gt;&lt;/object&gt;&lt;object type=&quot;3&quot; unique_id=&quot;16828&quot;&gt;&lt;property id=&quot;20148&quot; value=&quot;5&quot;/&gt;&lt;property id=&quot;20300&quot; value=&quot;Slide 89 - &amp;quot;Other Things to Consider when Prioritizing Threats&amp;quot;&quot;/&gt;&lt;property id=&quot;20307&quot; value=&quot;577&quot;/&gt;&lt;/object&gt;&lt;object type=&quot;3&quot; unique_id=&quot;16829&quot;&gt;&lt;property id=&quot;20148&quot; value=&quot;5&quot;/&gt;&lt;property id=&quot;20300&quot; value=&quot;Slide 90 - &amp;quot;Risk Appetite vs. Risk Tolerance&amp;quot;&quot;/&gt;&lt;property id=&quot;20307&quot; value=&quot;578&quot;/&gt;&lt;/object&gt;&lt;object type=&quot;3&quot; unique_id=&quot;16830&quot;&gt;&lt;property id=&quot;20148&quot; value=&quot;5&quot;/&gt;&lt;property id=&quot;20300&quot; value=&quot;Slide 91 - &amp;quot;Breakout Group Exercise&amp;quot;&quot;/&gt;&lt;property id=&quot;20307&quot; value=&quot;585&quot;/&gt;&lt;/object&gt;&lt;object type=&quot;3&quot; unique_id=&quot;16831&quot;&gt;&lt;property id=&quot;20148&quot; value=&quot;5&quot;/&gt;&lt;property id=&quot;20300&quot; value=&quot;Slide 92&quot;/&gt;&lt;property id=&quot;20307&quot; value=&quot;483&quot;/&gt;&lt;/object&gt;&lt;object type=&quot;3&quot; unique_id=&quot;16832&quot;&gt;&lt;property id=&quot;20148&quot; value=&quot;5&quot;/&gt;&lt;property id=&quot;20300&quot; value=&quot;Slide 93&quot;/&gt;&lt;property id=&quot;20307&quot; value=&quot;484&quot;/&gt;&lt;/object&gt;&lt;object type=&quot;3&quot; unique_id=&quot;16833&quot;&gt;&lt;property id=&quot;20148&quot; value=&quot;5&quot;/&gt;&lt;property id=&quot;20300&quot; value=&quot;Slide 94&quot;/&gt;&lt;property id=&quot;20307&quot; value=&quot;485&quot;/&gt;&lt;/object&gt;&lt;object type=&quot;3&quot; unique_id=&quot;16834&quot;&gt;&lt;property id=&quot;20148&quot; value=&quot;5&quot;/&gt;&lt;property id=&quot;20300&quot; value=&quot;Slide 95&quot;/&gt;&lt;property id=&quot;20307&quot; value=&quot;486&quot;/&gt;&lt;/object&gt;&lt;object type=&quot;3&quot; unique_id=&quot;16835&quot;&gt;&lt;property id=&quot;20148&quot; value=&quot;5&quot;/&gt;&lt;property id=&quot;20300&quot; value=&quot;Slide 96 - &amp;quot;Prioritize Internal Strengths and Weaknesses&amp;quot;&quot;/&gt;&lt;property id=&quot;20307&quot; value=&quot;487&quot;/&gt;&lt;/object&gt;&lt;object type=&quot;3&quot; unique_id=&quot;16836&quot;&gt;&lt;property id=&quot;20148&quot; value=&quot;5&quot;/&gt;&lt;property id=&quot;20300&quot; value=&quot;Slide 97 - &amp;quot;Breakout Group Exercise&amp;quot;&quot;/&gt;&lt;property id=&quot;20307&quot; value=&quot;586&quot;/&gt;&lt;/object&gt;&lt;object type=&quot;3&quot; unique_id=&quot;16837&quot;&gt;&lt;property id=&quot;20148&quot; value=&quot;5&quot;/&gt;&lt;property id=&quot;20300&quot; value=&quot;Slide 98&quot;/&gt;&lt;property id=&quot;20307&quot; value=&quot;489&quot;/&gt;&lt;/object&gt;&lt;object type=&quot;3&quot; unique_id=&quot;16838&quot;&gt;&lt;property id=&quot;20148&quot; value=&quot;5&quot;/&gt;&lt;property id=&quot;20300&quot; value=&quot;Slide 99&quot;/&gt;&lt;property id=&quot;20307&quot; value=&quot;492&quot;/&gt;&lt;/object&gt;&lt;object type=&quot;3&quot; unique_id=&quot;16839&quot;&gt;&lt;property id=&quot;20148&quot; value=&quot;5&quot;/&gt;&lt;property id=&quot;20300&quot; value=&quot;Slide 100&quot;/&gt;&lt;property id=&quot;20307&quot; value=&quot;493&quot;/&gt;&lt;/object&gt;&lt;object type=&quot;3&quot; unique_id=&quot;16840&quot;&gt;&lt;property id=&quot;20148&quot; value=&quot;5&quot;/&gt;&lt;property id=&quot;20300&quot; value=&quot;Slide 101 - &amp;quot;Create Your Strategic Management Baseline Using the Strategic Management Maturity Model™&amp;quot;&quot;/&gt;&lt;property id=&quot;20307&quot; value=&quot;494&quot;/&gt;&lt;/object&gt;&lt;object type=&quot;3&quot; unique_id=&quot;16841&quot;&gt;&lt;property id=&quot;20148&quot; value=&quot;5&quot;/&gt;&lt;property id=&quot;20300&quot; value=&quot;Slide 102 - &amp;quot;Strategic Planning Maturity Model™ &amp;quot;&quot;/&gt;&lt;property id=&quot;20307&quot; value=&quot;495&quot;/&gt;&lt;/object&gt;&lt;object type=&quot;3&quot; unique_id=&quot;16842&quot;&gt;&lt;property id=&quot;20148&quot; value=&quot;5&quot;/&gt;&lt;property id=&quot;20300&quot; value=&quot;Slide 103 - &amp;quot; Strategic Management Maturity Model Example   &amp;quot;&quot;/&gt;&lt;property id=&quot;20307&quot; value=&quot;565&quot;/&gt;&lt;/object&gt;&lt;object type=&quot;3&quot; unique_id=&quot;16843&quot;&gt;&lt;property id=&quot;20148&quot; value=&quot;5&quot;/&gt;&lt;property id=&quot;20300&quot; value=&quot;Slide 104 - &amp;quot;Individual  Exercise (optional)&amp;quot;&quot;/&gt;&lt;property id=&quot;20307&quot; value=&quot;587&quot;/&gt;&lt;/object&gt;&lt;object type=&quot;3&quot; unique_id=&quot;16844&quot;&gt;&lt;property id=&quot;20148&quot; value=&quot;5&quot;/&gt;&lt;property id=&quot;20300&quot; value=&quot;Slide 106 - &amp;quot;Task 3: Evaluate SWOT (OTSW)&amp;quot;&quot;/&gt;&lt;property id=&quot;20307&quot; value=&quot;530&quot;/&gt;&lt;/object&gt;&lt;object type=&quot;3&quot; unique_id=&quot;16845&quot;&gt;&lt;property id=&quot;20148&quot; value=&quot;5&quot;/&gt;&lt;property id=&quot;20300&quot; value=&quot;Slide 107&quot;/&gt;&lt;property id=&quot;20307&quot; value=&quot;501&quot;/&gt;&lt;/object&gt;&lt;object type=&quot;3&quot; unique_id=&quot;16846&quot;&gt;&lt;property id=&quot;20148&quot; value=&quot;5&quot;/&gt;&lt;property id=&quot;20300&quot; value=&quot;Slide 108&quot;/&gt;&lt;property id=&quot;20307&quot; value=&quot;531&quot;/&gt;&lt;/object&gt;&lt;object type=&quot;3&quot; unique_id=&quot;16847&quot;&gt;&lt;property id=&quot;20148&quot; value=&quot;5&quot;/&gt;&lt;property id=&quot;20300&quot; value=&quot;Slide 109&quot;/&gt;&lt;property id=&quot;20307&quot; value=&quot;552&quot;/&gt;&lt;/object&gt;&lt;object type=&quot;3&quot; unique_id=&quot;16848&quot;&gt;&lt;property id=&quot;20148&quot; value=&quot;5&quot;/&gt;&lt;property id=&quot;20300&quot; value=&quot;Slide 110 - &amp;quot;Why is a strategic information system needed?&amp;quot;&quot;/&gt;&lt;property id=&quot;20307&quot; value=&quot;441&quot;/&gt;&lt;/object&gt;&lt;object type=&quot;3&quot; unique_id=&quot;16849&quot;&gt;&lt;property id=&quot;20148&quot; value=&quot;5&quot;/&gt;&lt;property id=&quot;20300&quot; value=&quot;Slide 111 - &amp;quot;Basic Features of a  Strategic Information System&amp;quot;&quot;/&gt;&lt;property id=&quot;20307&quot; value=&quot;442&quot;/&gt;&lt;/object&gt;&lt;object type=&quot;3&quot; unique_id=&quot;16850&quot;&gt;&lt;property id=&quot;20148&quot; value=&quot;5&quot;/&gt;&lt;property id=&quot;20300&quot; value=&quot;Slide 112 - &amp;quot;Select the Right Automation Tool (3“Knows” for Automation Tool Selection)&amp;quot;&quot;/&gt;&lt;property id=&quot;20307&quot; value=&quot;443&quot;/&gt;&lt;/object&gt;&lt;object type=&quot;3&quot; unique_id=&quot;16851&quot;&gt;&lt;property id=&quot;20148&quot; value=&quot;5&quot;/&gt;&lt;property id=&quot;20300&quot; value=&quot;Slide 113 - &amp;quot;User Consideration Checklist (Know What You Need)&amp;quot;&quot;/&gt;&lt;property id=&quot;20307&quot; value=&quot;444&quot;/&gt;&lt;/object&gt;&lt;object type=&quot;3&quot; unique_id=&quot;16852&quot;&gt;&lt;property id=&quot;20148&quot; value=&quot;5&quot;/&gt;&lt;property id=&quot;20300&quot; value=&quot;Slide 114 - &amp;quot;Software Feature Checklist (Know What Your Options Are)&amp;quot;&quot;/&gt;&lt;property id=&quot;20307&quot; value=&quot;445&quot;/&gt;&lt;/object&gt;&lt;object type=&quot;3&quot; unique_id=&quot;16853&quot;&gt;&lt;property id=&quot;20148&quot; value=&quot;5&quot;/&gt;&lt;property id=&quot;20300&quot; value=&quot;Slide 115 - &amp;quot;IT Consideration Checklist  (No Surprises!)&amp;quot;&quot;/&gt;&lt;property id=&quot;20307&quot; value=&quot;446&quot;/&gt;&lt;/object&gt;&lt;object type=&quot;3&quot; unique_id=&quot;16854&quot;&gt;&lt;property id=&quot;20148&quot; value=&quot;5&quot;/&gt;&lt;property id=&quot;20300&quot; value=&quot;Slide 116 - &amp;quot;Magic Quadrant for Strategic Corporate Performance Management Solutions&amp;quot;&quot;/&gt;&lt;property id=&quot;20307&quot; value=&quot;447&quot;/&gt;&lt;/object&gt;&lt;object type=&quot;3&quot; unique_id=&quot;16855&quot;&gt;&lt;property id=&quot;20148&quot; value=&quot;5&quot;/&gt;&lt;property id=&quot;20300&quot; value=&quot;Slide 117 - &amp;quot;Major Performance Management Software Providers&amp;quot;&quot;/&gt;&lt;property id=&quot;20307&quot; value=&quot;448&quot;/&gt;&lt;/object&gt;&lt;object type=&quot;3&quot; unique_id=&quot;16856&quot;&gt;&lt;property id=&quot;20148&quot; value=&quot;5&quot;/&gt;&lt;property id=&quot;20300&quot; value=&quot;Slide 118&quot;/&gt;&lt;property id=&quot;20307&quot; value=&quot;449&quot;/&gt;&lt;/object&gt;&lt;object type=&quot;3&quot; unique_id=&quot;16857&quot;&gt;&lt;property id=&quot;20148&quot; value=&quot;5&quot;/&gt;&lt;property id=&quot;20300&quot; value=&quot;Slide 119 - &amp;quot;Design Strategic Management Information System&amp;quot;&quot;/&gt;&lt;property id=&quot;20307&quot; value=&quot;450&quot;/&gt;&lt;/object&gt;&lt;object type=&quot;3&quot; unique_id=&quot;16858&quot;&gt;&lt;property id=&quot;20148&quot; value=&quot;5&quot;/&gt;&lt;property id=&quot;20300&quot; value=&quot;Slide 120&quot;/&gt;&lt;property id=&quot;20307&quot; value=&quot;554&quot;/&gt;&lt;/object&gt;&lt;object type=&quot;3&quot; unique_id=&quot;16859&quot;&gt;&lt;property id=&quot;20148&quot; value=&quot;5&quot;/&gt;&lt;property id=&quot;20300&quot; value=&quot;Slide 121 - &amp;quot;Make the Time Investment Upfront&amp;quot;&quot;/&gt;&lt;property id=&quot;20307&quot; value=&quot;555&quot;/&gt;&lt;/object&gt;&lt;object type=&quot;3&quot; unique_id=&quot;17871&quot;&gt;&lt;property id=&quot;20148&quot; value=&quot;5&quot;/&gt;&lt;property id=&quot;20300&quot; value=&quot;Slide 35 - &amp;quot;Homework Exercise&amp;quot;&quot;/&gt;&lt;property id=&quot;20307&quot; value=&quot;588&quot;/&gt;&lt;/object&gt;&lt;object type=&quot;3&quot; unique_id=&quot;17872&quot;&gt;&lt;property id=&quot;20148&quot; value=&quot;5&quot;/&gt;&lt;property id=&quot;20300&quot; value=&quot;Slide 105 - &amp;quot;Homework  Exercise&amp;quot;&quot;/&gt;&lt;property id=&quot;20307&quot; value=&quot;589&quot;/&gt;&lt;/object&gt;&lt;/object&gt;&lt;object type=&quot;8&quot; unique_id=&quot;10244&quot;&gt;&lt;/object&gt;&lt;/object&gt;&lt;/database&gt;"/>
  <p:tag name="ARTICULATE_PROJECT_OPEN" val="0"/>
  <p:tag name="ARTICULATE_SLIDE_COUNT" val="5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5F152BF0-63EC-4C19-9435-0DDA29FB6D27}" vid="{1A769F2C-A2EA-4FEC-9CE2-8A3F9DB61B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A688E9AF51D249A893FD149D89B0D2" ma:contentTypeVersion="13" ma:contentTypeDescription="Create a new document." ma:contentTypeScope="" ma:versionID="b2e175c391a79c0fafec386c8f7e9cff">
  <xsd:schema xmlns:xsd="http://www.w3.org/2001/XMLSchema" xmlns:xs="http://www.w3.org/2001/XMLSchema" xmlns:p="http://schemas.microsoft.com/office/2006/metadata/properties" xmlns:ns3="1803b629-c036-4443-a2d6-84664da2345c" xmlns:ns4="ab79c106-68bb-4ae6-a013-ae961c63ef46" targetNamespace="http://schemas.microsoft.com/office/2006/metadata/properties" ma:root="true" ma:fieldsID="8967db493205ca675ec74d3cd7d46f84" ns3:_="" ns4:_="">
    <xsd:import namespace="1803b629-c036-4443-a2d6-84664da2345c"/>
    <xsd:import namespace="ab79c106-68bb-4ae6-a013-ae961c63ef4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03b629-c036-4443-a2d6-84664da2345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79c106-68bb-4ae6-a013-ae961c63ef4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6FBC95-CFC1-48BC-AEFD-0924F5ACDEB4}">
  <ds:schemaRefs>
    <ds:schemaRef ds:uri="http://schemas.microsoft.com/office/2006/documentManagement/types"/>
    <ds:schemaRef ds:uri="http://purl.org/dc/terms/"/>
    <ds:schemaRef ds:uri="http://www.w3.org/XML/1998/namespace"/>
    <ds:schemaRef ds:uri="http://purl.org/dc/dcmitype/"/>
    <ds:schemaRef ds:uri="http://purl.org/dc/elements/1.1/"/>
    <ds:schemaRef ds:uri="1803b629-c036-4443-a2d6-84664da2345c"/>
    <ds:schemaRef ds:uri="ab79c106-68bb-4ae6-a013-ae961c63ef46"/>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F8D2B8CC-FFA4-4C10-8DEA-D8B968D20466}">
  <ds:schemaRefs>
    <ds:schemaRef ds:uri="http://schemas.microsoft.com/sharepoint/v3/contenttype/forms"/>
  </ds:schemaRefs>
</ds:datastoreItem>
</file>

<file path=customXml/itemProps3.xml><?xml version="1.0" encoding="utf-8"?>
<ds:datastoreItem xmlns:ds="http://schemas.openxmlformats.org/officeDocument/2006/customXml" ds:itemID="{CE146D31-315E-4BF3-917D-D8FB475C23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03b629-c036-4443-a2d6-84664da2345c"/>
    <ds:schemaRef ds:uri="ab79c106-68bb-4ae6-a013-ae961c63ef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9705</TotalTime>
  <Words>1451</Words>
  <Application>Microsoft Office PowerPoint</Application>
  <PresentationFormat>Widescreen</PresentationFormat>
  <Paragraphs>239</Paragraphs>
  <Slides>15</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Arial Black</vt:lpstr>
      <vt:lpstr>Arial Narrow</vt:lpstr>
      <vt:lpstr>Calibri</vt:lpstr>
      <vt:lpstr>Calibri Light</vt:lpstr>
      <vt:lpstr>Franklin Gothic Medium</vt:lpstr>
      <vt:lpstr>Symbol</vt:lpstr>
      <vt:lpstr>Wingdings</vt:lpstr>
      <vt:lpstr>Theme1</vt:lpstr>
      <vt:lpstr>Strategy Work Sessions Federal Foresight Community of Interest</vt:lpstr>
      <vt:lpstr>Doug Maris</vt:lpstr>
      <vt:lpstr>Who Are We and What We Do</vt:lpstr>
      <vt:lpstr>Agenda</vt:lpstr>
      <vt:lpstr>PowerPoint Presentation</vt:lpstr>
      <vt:lpstr>PowerPoint Presentation</vt:lpstr>
      <vt:lpstr>Macro Trends Examples </vt:lpstr>
      <vt:lpstr>PowerPoint Presentation</vt:lpstr>
      <vt:lpstr>PowerPoint Presentation</vt:lpstr>
      <vt:lpstr>Trend Cards – Robin Champ</vt:lpstr>
      <vt:lpstr>Break-out Exercise</vt:lpstr>
      <vt:lpstr>PowerPoint Presentation</vt:lpstr>
      <vt:lpstr>Igor Ansoff’s Grid Example Windy City Shoes Opportunities</vt:lpstr>
      <vt:lpstr> Break-out Exercise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Webster</dc:creator>
  <cp:lastModifiedBy>Sharaelle Grzesiak</cp:lastModifiedBy>
  <cp:revision>521</cp:revision>
  <cp:lastPrinted>2014-10-08T19:06:21Z</cp:lastPrinted>
  <dcterms:created xsi:type="dcterms:W3CDTF">2014-08-21T06:23:42Z</dcterms:created>
  <dcterms:modified xsi:type="dcterms:W3CDTF">2019-10-24T17:19:06Z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39C46AF5-6E38-428F-94CB-DE6158AB5478</vt:lpwstr>
  </property>
  <property fmtid="{D5CDD505-2E9C-101B-9397-08002B2CF9AE}" pid="3" name="ArticulatePath">
    <vt:lpwstr>Phase 2_Environmental Assessment 9.7.17</vt:lpwstr>
  </property>
  <property fmtid="{D5CDD505-2E9C-101B-9397-08002B2CF9AE}" pid="4" name="ContentTypeId">
    <vt:lpwstr>0x0101007CA688E9AF51D249A893FD149D89B0D2</vt:lpwstr>
  </property>
</Properties>
</file>