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52" r:id="rId4"/>
  </p:sldMasterIdLst>
  <p:notesMasterIdLst>
    <p:notesMasterId r:id="rId15"/>
  </p:notesMasterIdLst>
  <p:handoutMasterIdLst>
    <p:handoutMasterId r:id="rId16"/>
  </p:handoutMasterIdLst>
  <p:sldIdLst>
    <p:sldId id="1726" r:id="rId5"/>
    <p:sldId id="1727" r:id="rId6"/>
    <p:sldId id="1728" r:id="rId7"/>
    <p:sldId id="1356" r:id="rId8"/>
    <p:sldId id="430" r:id="rId9"/>
    <p:sldId id="431" r:id="rId10"/>
    <p:sldId id="427" r:id="rId11"/>
    <p:sldId id="429" r:id="rId12"/>
    <p:sldId id="426" r:id="rId13"/>
    <p:sldId id="1725" r:id="rId14"/>
  </p:sldIdLst>
  <p:sldSz cx="12192000" cy="6858000"/>
  <p:notesSz cx="7010400" cy="92964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ndall Rollinson" initials="RR" lastIdx="10" clrIdx="0">
    <p:extLst>
      <p:ext uri="{19B8F6BF-5375-455C-9EA6-DF929625EA0E}">
        <p15:presenceInfo xmlns:p15="http://schemas.microsoft.com/office/powerpoint/2012/main" userId="S-1-5-21-1911755928-3132260510-2217606079-1138" providerId="AD"/>
      </p:ext>
    </p:extLst>
  </p:cmAuthor>
  <p:cmAuthor id="2" name="Amy Yu" initials="AY" lastIdx="176" clrIdx="1">
    <p:extLst>
      <p:ext uri="{19B8F6BF-5375-455C-9EA6-DF929625EA0E}">
        <p15:presenceInfo xmlns:p15="http://schemas.microsoft.com/office/powerpoint/2012/main" userId="S-1-5-21-1911755928-3132260510-2217606079-1134" providerId="AD"/>
      </p:ext>
    </p:extLst>
  </p:cmAuthor>
  <p:cmAuthor id="3" name="Doug Maris" initials="DM" lastIdx="12" clrIdx="2">
    <p:extLst>
      <p:ext uri="{19B8F6BF-5375-455C-9EA6-DF929625EA0E}">
        <p15:presenceInfo xmlns:p15="http://schemas.microsoft.com/office/powerpoint/2012/main" userId="S-1-5-21-1911755928-3132260510-2217606079-1129" providerId="AD"/>
      </p:ext>
    </p:extLst>
  </p:cmAuthor>
  <p:cmAuthor id="4" name="Amy Hsieh" initials="AH" lastIdx="55" clrIdx="3">
    <p:extLst>
      <p:ext uri="{19B8F6BF-5375-455C-9EA6-DF929625EA0E}">
        <p15:presenceInfo xmlns:p15="http://schemas.microsoft.com/office/powerpoint/2012/main" userId="Amy Hsieh" providerId="None"/>
      </p:ext>
    </p:extLst>
  </p:cmAuthor>
  <p:cmAuthor id="5" name="Doug Maris" initials="DM [2]" lastIdx="24" clrIdx="4">
    <p:extLst>
      <p:ext uri="{19B8F6BF-5375-455C-9EA6-DF929625EA0E}">
        <p15:presenceInfo xmlns:p15="http://schemas.microsoft.com/office/powerpoint/2012/main" userId="S::dmaris@lblstrategies.com::4b656ae2-b6a1-47c1-825b-28c07f62de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610"/>
    <a:srgbClr val="70AD47"/>
    <a:srgbClr val="987ECF"/>
    <a:srgbClr val="C27070"/>
    <a:srgbClr val="67BC7B"/>
    <a:srgbClr val="F9F99D"/>
    <a:srgbClr val="6393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93817" autoAdjust="0"/>
  </p:normalViewPr>
  <p:slideViewPr>
    <p:cSldViewPr snapToGrid="0">
      <p:cViewPr varScale="1">
        <p:scale>
          <a:sx n="60" d="100"/>
          <a:sy n="60" d="100"/>
        </p:scale>
        <p:origin x="52" y="48"/>
      </p:cViewPr>
      <p:guideLst>
        <p:guide orient="horz" pos="2160"/>
        <p:guide pos="3840"/>
      </p:guideLst>
    </p:cSldViewPr>
  </p:slideViewPr>
  <p:outlineViewPr>
    <p:cViewPr>
      <p:scale>
        <a:sx n="33" d="100"/>
        <a:sy n="33" d="100"/>
      </p:scale>
      <p:origin x="0" y="-1488"/>
    </p:cViewPr>
  </p:outlineViewPr>
  <p:notesTextViewPr>
    <p:cViewPr>
      <p:scale>
        <a:sx n="3" d="2"/>
        <a:sy n="3" d="2"/>
      </p:scale>
      <p:origin x="0" y="0"/>
    </p:cViewPr>
  </p:notesTextViewPr>
  <p:sorterViewPr>
    <p:cViewPr varScale="1">
      <p:scale>
        <a:sx n="1" d="1"/>
        <a:sy n="1" d="1"/>
      </p:scale>
      <p:origin x="0" y="-2122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wrap="square" lIns="93177" tIns="46589" rIns="93177" bIns="46589" numCol="1" anchor="t" anchorCtr="0" compatLnSpc="1">
            <a:prstTxWarp prst="textNoShape">
              <a:avLst/>
            </a:prstTxWarp>
          </a:bodyPr>
          <a:lstStyle>
            <a:lvl1pPr>
              <a:defRPr sz="1200">
                <a:latin typeface="Calibri" panose="020F0502020204030204" pitchFamily="34" charset="0"/>
                <a:ea typeface="+mn-ea"/>
              </a:defRPr>
            </a:lvl1pPr>
          </a:lstStyle>
          <a:p>
            <a:pPr>
              <a:defRPr/>
            </a:pPr>
            <a:endParaRPr lang="en-US" altLang="en-US"/>
          </a:p>
        </p:txBody>
      </p:sp>
      <p:sp>
        <p:nvSpPr>
          <p:cNvPr id="3" name="Date Placeholder 2"/>
          <p:cNvSpPr>
            <a:spLocks noGrp="1"/>
          </p:cNvSpPr>
          <p:nvPr>
            <p:ph type="dt" sz="quarter" idx="1"/>
          </p:nvPr>
        </p:nvSpPr>
        <p:spPr>
          <a:xfrm>
            <a:off x="3970338" y="0"/>
            <a:ext cx="3038475" cy="466725"/>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1CCD837B-FDE0-0144-B73C-A7187431874B}" type="datetimeFigureOut">
              <a:rPr lang="en-US"/>
              <a:pPr/>
              <a:t>10/24/2019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wrap="square" lIns="93177" tIns="46589" rIns="93177" bIns="46589" numCol="1" anchor="b" anchorCtr="0" compatLnSpc="1">
            <a:prstTxWarp prst="textNoShape">
              <a:avLst/>
            </a:prstTxWarp>
          </a:bodyPr>
          <a:lstStyle>
            <a:lvl1pPr>
              <a:defRPr sz="1200">
                <a:latin typeface="Calibri" panose="020F0502020204030204" pitchFamily="34" charset="0"/>
                <a:ea typeface="+mn-ea"/>
              </a:defRPr>
            </a:lvl1pPr>
          </a:lstStyle>
          <a:p>
            <a:pPr>
              <a:defRPr/>
            </a:pPr>
            <a:endParaRPr lang="en-US" alt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33F75D08-CA46-154F-9EE8-1D822F3F24E8}" type="slidenum">
              <a:rPr lang="en-US"/>
              <a:pPr/>
              <a:t>‹#›</a:t>
            </a:fld>
            <a:endParaRPr lang="en-US"/>
          </a:p>
        </p:txBody>
      </p:sp>
    </p:spTree>
    <p:extLst>
      <p:ext uri="{BB962C8B-B14F-4D97-AF65-F5344CB8AC3E}">
        <p14:creationId xmlns:p14="http://schemas.microsoft.com/office/powerpoint/2010/main" val="36911366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wrap="square" lIns="93177" tIns="46589" rIns="93177" bIns="46589" numCol="1" anchor="t" anchorCtr="0" compatLnSpc="1">
            <a:prstTxWarp prst="textNoShape">
              <a:avLst/>
            </a:prstTxWarp>
          </a:bodyPr>
          <a:lstStyle>
            <a:lvl1pPr eaLnBrk="1" hangingPunct="1">
              <a:defRPr sz="1200">
                <a:latin typeface="Calibri" panose="020F0502020204030204" pitchFamily="34" charset="0"/>
                <a:ea typeface="+mn-ea"/>
              </a:defRPr>
            </a:lvl1pPr>
          </a:lstStyle>
          <a:p>
            <a:pPr>
              <a:defRPr/>
            </a:pPr>
            <a:endParaRPr lang="en-US" altLang="en-US"/>
          </a:p>
        </p:txBody>
      </p:sp>
      <p:sp>
        <p:nvSpPr>
          <p:cNvPr id="3" name="Date Placeholder 2"/>
          <p:cNvSpPr>
            <a:spLocks noGrp="1"/>
          </p:cNvSpPr>
          <p:nvPr>
            <p:ph type="dt" idx="1"/>
          </p:nvPr>
        </p:nvSpPr>
        <p:spPr>
          <a:xfrm>
            <a:off x="3970338" y="0"/>
            <a:ext cx="3038475" cy="466725"/>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fld id="{2E1995D3-89A3-4D40-8073-F8E4876B2A6B}" type="datetimeFigureOut">
              <a:rPr lang="en-US"/>
              <a:pPr/>
              <a:t>10/24/2019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wrap="square" lIns="93177" tIns="46589" rIns="93177" bIns="46589" numCol="1" anchor="b" anchorCtr="0" compatLnSpc="1">
            <a:prstTxWarp prst="textNoShape">
              <a:avLst/>
            </a:prstTxWarp>
          </a:bodyPr>
          <a:lstStyle>
            <a:lvl1pPr eaLnBrk="1" hangingPunct="1">
              <a:defRPr sz="1200">
                <a:latin typeface="Calibri" panose="020F0502020204030204" pitchFamily="34" charset="0"/>
                <a:ea typeface="+mn-ea"/>
              </a:defRPr>
            </a:lvl1pPr>
          </a:lstStyle>
          <a:p>
            <a:pPr>
              <a:defRPr/>
            </a:pPr>
            <a:endParaRPr lang="en-US" alt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E018FD10-8338-314D-8704-45352481D8E4}" type="slidenum">
              <a:rPr lang="en-US"/>
              <a:pPr/>
              <a:t>‹#›</a:t>
            </a:fld>
            <a:endParaRPr lang="en-US"/>
          </a:p>
        </p:txBody>
      </p:sp>
    </p:spTree>
    <p:extLst>
      <p:ext uri="{BB962C8B-B14F-4D97-AF65-F5344CB8AC3E}">
        <p14:creationId xmlns:p14="http://schemas.microsoft.com/office/powerpoint/2010/main" val="278443261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mn-cs"/>
              </a:rPr>
              <a:t>Welcome to Phase 2 of our Mastering Strategy course.  Once the scope of the strategic management program has been determined by your team, as outlined in Phase 1, the process of strategic management moves into thoughtful analysis and evaluation of the strategic environment facing the organization.</a:t>
            </a:r>
          </a:p>
          <a:p>
            <a:r>
              <a:rPr lang="en-US" sz="1200" kern="1200" dirty="0">
                <a:solidFill>
                  <a:schemeClr val="tx1"/>
                </a:solidFill>
                <a:effectLst/>
                <a:latin typeface="+mn-lt"/>
                <a:ea typeface="ＭＳ Ｐゴシック" charset="0"/>
                <a:cs typeface="+mn-cs"/>
              </a:rPr>
              <a:t> </a:t>
            </a:r>
          </a:p>
          <a:p>
            <a:r>
              <a:rPr lang="en-US" sz="1200" kern="1200" dirty="0">
                <a:solidFill>
                  <a:schemeClr val="tx1"/>
                </a:solidFill>
                <a:effectLst/>
                <a:latin typeface="+mn-lt"/>
                <a:ea typeface="ＭＳ Ｐゴシック" charset="0"/>
                <a:cs typeface="+mn-cs"/>
              </a:rPr>
              <a:t>Now, let’s get started with Phase 2:  Environmental Assessment. </a:t>
            </a:r>
          </a:p>
          <a:p>
            <a:endParaRPr lang="en-US" dirty="0"/>
          </a:p>
        </p:txBody>
      </p:sp>
      <p:sp>
        <p:nvSpPr>
          <p:cNvPr id="4" name="Slide Number Placeholder 3"/>
          <p:cNvSpPr>
            <a:spLocks noGrp="1"/>
          </p:cNvSpPr>
          <p:nvPr>
            <p:ph type="sldNum" sz="quarter" idx="10"/>
          </p:nvPr>
        </p:nvSpPr>
        <p:spPr/>
        <p:txBody>
          <a:bodyPr/>
          <a:lstStyle/>
          <a:p>
            <a:fld id="{E018FD10-8338-314D-8704-45352481D8E4}" type="slidenum">
              <a:rPr lang="en-US" smtClean="0"/>
              <a:pPr/>
              <a:t>3</a:t>
            </a:fld>
            <a:endParaRPr lang="en-US"/>
          </a:p>
        </p:txBody>
      </p:sp>
    </p:spTree>
    <p:extLst>
      <p:ext uri="{BB962C8B-B14F-4D97-AF65-F5344CB8AC3E}">
        <p14:creationId xmlns:p14="http://schemas.microsoft.com/office/powerpoint/2010/main" val="3934952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mn-cs"/>
              </a:rPr>
              <a:t>The wisdom of “prioritization” now becomes critically important.  Why?  Because RESOURCES ARE LIMITED!!!</a:t>
            </a:r>
          </a:p>
          <a:p>
            <a:r>
              <a:rPr lang="en-US" sz="1200" kern="1200" dirty="0">
                <a:solidFill>
                  <a:schemeClr val="tx1"/>
                </a:solidFill>
                <a:effectLst/>
                <a:latin typeface="+mn-lt"/>
                <a:ea typeface="ＭＳ Ｐゴシック" charset="0"/>
                <a:cs typeface="+mn-cs"/>
              </a:rPr>
              <a:t>Sheryl Sandberg, COO of Facebook got it right making this point.   “I strongly believe in ruthless prioritization.  Sometimes people think of prioritization as only doing things that will have a positive impact on your business. But ruthless prioritization means only focusing on the very best ideas. It means figuring out the 10 things on your list and, if you can’t do all 10, doing the top two well.  Ruthlessly prioritizing can get hard because you’re always trying to do more, but it’s one of the best and most important ways to stay focused.”</a:t>
            </a:r>
          </a:p>
          <a:p>
            <a:r>
              <a:rPr lang="en-US" sz="1200" kern="1200" dirty="0">
                <a:solidFill>
                  <a:schemeClr val="tx1"/>
                </a:solidFill>
                <a:effectLst/>
                <a:latin typeface="+mn-lt"/>
                <a:ea typeface="ＭＳ Ｐゴシック" charset="0"/>
                <a:cs typeface="+mn-cs"/>
              </a:rPr>
              <a:t>Take a moment now to consider whether your team is good at prioritizing.</a:t>
            </a:r>
          </a:p>
          <a:p>
            <a:endParaRPr lang="en-US" dirty="0"/>
          </a:p>
        </p:txBody>
      </p:sp>
      <p:sp>
        <p:nvSpPr>
          <p:cNvPr id="4" name="Slide Number Placeholder 3"/>
          <p:cNvSpPr>
            <a:spLocks noGrp="1"/>
          </p:cNvSpPr>
          <p:nvPr>
            <p:ph type="sldNum" sz="quarter" idx="5"/>
          </p:nvPr>
        </p:nvSpPr>
        <p:spPr/>
        <p:txBody>
          <a:bodyPr/>
          <a:lstStyle/>
          <a:p>
            <a:fld id="{E018FD10-8338-314D-8704-45352481D8E4}" type="slidenum">
              <a:rPr lang="en-US" smtClean="0"/>
              <a:pPr/>
              <a:t>4</a:t>
            </a:fld>
            <a:endParaRPr lang="en-US"/>
          </a:p>
        </p:txBody>
      </p:sp>
    </p:spTree>
    <p:extLst>
      <p:ext uri="{BB962C8B-B14F-4D97-AF65-F5344CB8AC3E}">
        <p14:creationId xmlns:p14="http://schemas.microsoft.com/office/powerpoint/2010/main" val="1971033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01854">
              <a:defRPr>
                <a:solidFill>
                  <a:schemeClr val="tx1"/>
                </a:solidFill>
                <a:latin typeface="Calibri" panose="020F0502020204030204" pitchFamily="34" charset="0"/>
              </a:defRPr>
            </a:lvl1pPr>
            <a:lvl2pPr marL="797120" indent="-305423" defTabSz="1001854">
              <a:defRPr>
                <a:solidFill>
                  <a:schemeClr val="tx1"/>
                </a:solidFill>
                <a:latin typeface="Calibri" panose="020F0502020204030204" pitchFamily="34" charset="0"/>
              </a:defRPr>
            </a:lvl2pPr>
            <a:lvl3pPr marL="1228403" indent="-243332" defTabSz="1001854">
              <a:defRPr>
                <a:solidFill>
                  <a:schemeClr val="tx1"/>
                </a:solidFill>
                <a:latin typeface="Calibri" panose="020F0502020204030204" pitchFamily="34" charset="0"/>
              </a:defRPr>
            </a:lvl3pPr>
            <a:lvl4pPr marL="1721778" indent="-243332" defTabSz="1001854">
              <a:defRPr>
                <a:solidFill>
                  <a:schemeClr val="tx1"/>
                </a:solidFill>
                <a:latin typeface="Calibri" panose="020F0502020204030204" pitchFamily="34" charset="0"/>
              </a:defRPr>
            </a:lvl4pPr>
            <a:lvl5pPr marL="2213475" indent="-243332" defTabSz="1001854">
              <a:defRPr>
                <a:solidFill>
                  <a:schemeClr val="tx1"/>
                </a:solidFill>
                <a:latin typeface="Calibri" panose="020F0502020204030204" pitchFamily="34" charset="0"/>
              </a:defRPr>
            </a:lvl5pPr>
            <a:lvl6pPr marL="2696782" indent="-243332" defTabSz="1001854" eaLnBrk="0" fontAlgn="base" hangingPunct="0">
              <a:spcBef>
                <a:spcPct val="0"/>
              </a:spcBef>
              <a:spcAft>
                <a:spcPct val="0"/>
              </a:spcAft>
              <a:defRPr>
                <a:solidFill>
                  <a:schemeClr val="tx1"/>
                </a:solidFill>
                <a:latin typeface="Calibri" panose="020F0502020204030204" pitchFamily="34" charset="0"/>
              </a:defRPr>
            </a:lvl6pPr>
            <a:lvl7pPr marL="3180088" indent="-243332" defTabSz="1001854" eaLnBrk="0" fontAlgn="base" hangingPunct="0">
              <a:spcBef>
                <a:spcPct val="0"/>
              </a:spcBef>
              <a:spcAft>
                <a:spcPct val="0"/>
              </a:spcAft>
              <a:defRPr>
                <a:solidFill>
                  <a:schemeClr val="tx1"/>
                </a:solidFill>
                <a:latin typeface="Calibri" panose="020F0502020204030204" pitchFamily="34" charset="0"/>
              </a:defRPr>
            </a:lvl7pPr>
            <a:lvl8pPr marL="3663394" indent="-243332" defTabSz="1001854" eaLnBrk="0" fontAlgn="base" hangingPunct="0">
              <a:spcBef>
                <a:spcPct val="0"/>
              </a:spcBef>
              <a:spcAft>
                <a:spcPct val="0"/>
              </a:spcAft>
              <a:defRPr>
                <a:solidFill>
                  <a:schemeClr val="tx1"/>
                </a:solidFill>
                <a:latin typeface="Calibri" panose="020F0502020204030204" pitchFamily="34" charset="0"/>
              </a:defRPr>
            </a:lvl8pPr>
            <a:lvl9pPr marL="4146700" indent="-243332" defTabSz="1001854"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E483784-E7DB-4E21-89F4-A0D796CF3E9C}" type="slidenum">
              <a:rPr lang="en-US" altLang="en-US" smtClean="0">
                <a:latin typeface="Arial" panose="020B0604020202020204" pitchFamily="34" charset="0"/>
                <a:cs typeface="Arial" panose="020B0604020202020204" pitchFamily="34" charset="0"/>
              </a:rPr>
              <a:pPr fontAlgn="base">
                <a:spcBef>
                  <a:spcPct val="0"/>
                </a:spcBef>
                <a:spcAft>
                  <a:spcPct val="0"/>
                </a:spcAft>
              </a:pPr>
              <a:t>7</a:t>
            </a:fld>
            <a:endParaRPr lang="en-US" altLang="en-US">
              <a:latin typeface="Arial" panose="020B0604020202020204" pitchFamily="34" charset="0"/>
              <a:cs typeface="Arial" panose="020B0604020202020204" pitchFamily="34" charset="0"/>
            </a:endParaRPr>
          </a:p>
        </p:txBody>
      </p:sp>
      <p:sp>
        <p:nvSpPr>
          <p:cNvPr id="96259" name="Slide Image Placeholder 1"/>
          <p:cNvSpPr>
            <a:spLocks noGrp="1" noRot="1" noChangeAspect="1" noTextEdit="1"/>
          </p:cNvSpPr>
          <p:nvPr>
            <p:ph type="sldImg"/>
          </p:nvPr>
        </p:nvSpPr>
        <p:spPr bwMode="auto">
          <a:xfrm>
            <a:off x="-469900" y="957263"/>
            <a:ext cx="8413750" cy="47339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6260" name="Notes Placeholder 2"/>
          <p:cNvSpPr>
            <a:spLocks noGrp="1"/>
          </p:cNvSpPr>
          <p:nvPr>
            <p:ph type="body" idx="1"/>
          </p:nvPr>
        </p:nvSpPr>
        <p:spPr bwMode="auto">
          <a:xfrm>
            <a:off x="992259" y="6015043"/>
            <a:ext cx="5481430" cy="569991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8172" tIns="48225" rIns="98172" bIns="48225" numCol="1" anchor="t" anchorCtr="0" compatLnSpc="1">
            <a:prstTxWarp prst="textNoShape">
              <a:avLst/>
            </a:prstTxWarp>
          </a:bodyPr>
          <a:lstStyle/>
          <a:p>
            <a:pPr eaLnBrk="1" hangingPunct="1">
              <a:buFont typeface="Calibri" panose="020F0502020204030204" pitchFamily="34" charset="0"/>
              <a:buAutoNum type="arabicPeriod"/>
            </a:pPr>
            <a:endParaRPr lang="en-US" altLang="en-US" i="1" dirty="0">
              <a:latin typeface="Arial" panose="020B0604020202020204" pitchFamily="34" charset="0"/>
            </a:endParaRPr>
          </a:p>
          <a:p>
            <a:pPr eaLnBrk="1" hangingPunct="1">
              <a:buFont typeface="Calibri" panose="020F0502020204030204" pitchFamily="34" charset="0"/>
              <a:buAutoNum type="arabicPeriod"/>
            </a:pPr>
            <a:endParaRPr lang="en-US" altLang="en-US" dirty="0">
              <a:latin typeface="Arial" panose="020B0604020202020204" pitchFamily="34" charset="0"/>
            </a:endParaRPr>
          </a:p>
          <a:p>
            <a:pPr eaLnBrk="1" hangingPunct="1">
              <a:buFont typeface="Calibri" panose="020F0502020204030204" pitchFamily="34" charset="0"/>
              <a:buAutoNum type="arabicPeriod"/>
            </a:pP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218733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Electric Health Record</a:t>
            </a:r>
          </a:p>
        </p:txBody>
      </p:sp>
      <p:sp>
        <p:nvSpPr>
          <p:cNvPr id="4" name="Slide Number Placeholder 3"/>
          <p:cNvSpPr>
            <a:spLocks noGrp="1"/>
          </p:cNvSpPr>
          <p:nvPr>
            <p:ph type="sldNum" sz="quarter" idx="10"/>
          </p:nvPr>
        </p:nvSpPr>
        <p:spPr/>
        <p:txBody>
          <a:bodyPr/>
          <a:lstStyle/>
          <a:p>
            <a:fld id="{C37F8F0B-5473-45BF-8B44-85BC1E3E8AF2}" type="slidenum">
              <a:rPr lang="en-US" smtClean="0"/>
              <a:t>8</a:t>
            </a:fld>
            <a:endParaRPr lang="en-US"/>
          </a:p>
        </p:txBody>
      </p:sp>
    </p:spTree>
    <p:extLst>
      <p:ext uri="{BB962C8B-B14F-4D97-AF65-F5344CB8AC3E}">
        <p14:creationId xmlns:p14="http://schemas.microsoft.com/office/powerpoint/2010/main" val="2151869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A2B11874-43C4-4D8C-9483-B901F564ABFB}"/>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A17A99EA-A5D7-4B99-8055-DDCC77088F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887419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6457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pPr>
              <a:defRPr/>
            </a:pPr>
            <a:r>
              <a:rPr lang="en-US" altLang="en-US"/>
              <a:t>© LBL Strategies. All Rights Reserved.</a:t>
            </a:r>
          </a:p>
        </p:txBody>
      </p:sp>
      <p:sp>
        <p:nvSpPr>
          <p:cNvPr id="7" name="Slide Number Placeholder 3"/>
          <p:cNvSpPr>
            <a:spLocks noGrp="1"/>
          </p:cNvSpPr>
          <p:nvPr>
            <p:ph type="sldNum" sz="quarter" idx="4"/>
          </p:nvPr>
        </p:nvSpPr>
        <p:spPr>
          <a:xfrm>
            <a:off x="4724400" y="6491513"/>
            <a:ext cx="2743200" cy="365125"/>
          </a:xfrm>
          <a:prstGeom prst="rect">
            <a:avLst/>
          </a:prstGeom>
        </p:spPr>
        <p:txBody>
          <a:bodyPr vert="horz" lIns="91440" tIns="45720" rIns="91440" bIns="45720" rtlCol="0" anchor="ctr"/>
          <a:lstStyle>
            <a:lvl1pPr algn="ctr">
              <a:defRPr sz="1400">
                <a:solidFill>
                  <a:schemeClr val="tx1">
                    <a:tint val="75000"/>
                  </a:schemeClr>
                </a:solidFill>
                <a:latin typeface="Arial Black" panose="020B0A04020102020204" pitchFamily="34" charset="0"/>
              </a:defRPr>
            </a:lvl1pPr>
          </a:lstStyle>
          <a:p>
            <a:fld id="{5885B58E-D970-664C-B93D-84E3ABD022AB}" type="slidenum">
              <a:rPr lang="en-US" smtClean="0"/>
              <a:pPr/>
              <a:t>‹#›</a:t>
            </a:fld>
            <a:endParaRPr lang="en-US"/>
          </a:p>
        </p:txBody>
      </p:sp>
    </p:spTree>
    <p:extLst>
      <p:ext uri="{BB962C8B-B14F-4D97-AF65-F5344CB8AC3E}">
        <p14:creationId xmlns:p14="http://schemas.microsoft.com/office/powerpoint/2010/main" val="2386350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pPr>
              <a:defRPr/>
            </a:pPr>
            <a:r>
              <a:rPr lang="en-US" altLang="en-US"/>
              <a:t>© LBL Strategies. All Rights Reserved.</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5914D6B-04BB-744D-A57C-C5F3B2CAFFDD}" type="slidenum">
              <a:rPr lang="en-US" smtClean="0"/>
              <a:pPr/>
              <a:t>‹#›</a:t>
            </a:fld>
            <a:endParaRPr lang="en-US"/>
          </a:p>
        </p:txBody>
      </p:sp>
    </p:spTree>
    <p:extLst>
      <p:ext uri="{BB962C8B-B14F-4D97-AF65-F5344CB8AC3E}">
        <p14:creationId xmlns:p14="http://schemas.microsoft.com/office/powerpoint/2010/main" val="2224148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pPr>
              <a:defRPr/>
            </a:pPr>
            <a:r>
              <a:rPr lang="en-US" altLang="en-US"/>
              <a:t>© LBL Strategies. All Rights Reserved.</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06B2703-CD27-D143-922F-5CE6F8B6F775}" type="slidenum">
              <a:rPr lang="en-US" smtClean="0"/>
              <a:pPr/>
              <a:t>‹#›</a:t>
            </a:fld>
            <a:endParaRPr lang="en-US"/>
          </a:p>
        </p:txBody>
      </p:sp>
    </p:spTree>
    <p:extLst>
      <p:ext uri="{BB962C8B-B14F-4D97-AF65-F5344CB8AC3E}">
        <p14:creationId xmlns:p14="http://schemas.microsoft.com/office/powerpoint/2010/main" val="1083913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pPr>
              <a:defRPr/>
            </a:pPr>
            <a:r>
              <a:rPr lang="en-US" altLang="en-US"/>
              <a:t>© LBL Strategies. All Rights Reserved.</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F46119E-2FFC-9442-BD4D-C3569BA2BC6B}" type="slidenum">
              <a:rPr lang="en-US" smtClean="0"/>
              <a:pPr/>
              <a:t>‹#›</a:t>
            </a:fld>
            <a:endParaRPr lang="en-US"/>
          </a:p>
        </p:txBody>
      </p:sp>
    </p:spTree>
    <p:extLst>
      <p:ext uri="{BB962C8B-B14F-4D97-AF65-F5344CB8AC3E}">
        <p14:creationId xmlns:p14="http://schemas.microsoft.com/office/powerpoint/2010/main" val="2447813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3" y="574182"/>
            <a:ext cx="12191999" cy="519975"/>
          </a:xfrm>
          <a:prstGeom prst="rect">
            <a:avLst/>
          </a:prstGeom>
        </p:spPr>
        <p:txBody>
          <a:bodyPr anchor="t" anchorCtr="0">
            <a:noAutofit/>
          </a:bodyPr>
          <a:lstStyle>
            <a:lvl1pPr marL="0" marR="0" indent="0" algn="ctr" defTabSz="342900" rtl="0" eaLnBrk="1" fontAlgn="auto" latinLnBrk="0" hangingPunct="1">
              <a:lnSpc>
                <a:spcPct val="80000"/>
              </a:lnSpc>
              <a:spcBef>
                <a:spcPts val="0"/>
              </a:spcBef>
              <a:spcAft>
                <a:spcPts val="0"/>
              </a:spcAft>
              <a:buClrTx/>
              <a:buSzTx/>
              <a:buFont typeface="Arial"/>
              <a:buNone/>
              <a:tabLst/>
              <a:defRPr sz="2100" b="0" cap="none" spc="-113" normalizeH="0" baseline="0">
                <a:solidFill>
                  <a:schemeClr val="tx1">
                    <a:lumMod val="85000"/>
                    <a:lumOff val="15000"/>
                  </a:schemeClr>
                </a:solidFill>
                <a:latin typeface="+mn-lt"/>
                <a:cs typeface="Calibri "/>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GB" dirty="0" err="1"/>
              <a:t>Lorem</a:t>
            </a:r>
            <a:r>
              <a:rPr lang="en-GB" dirty="0"/>
              <a:t> </a:t>
            </a:r>
            <a:r>
              <a:rPr lang="en-GB" dirty="0" err="1"/>
              <a:t>Ipsum</a:t>
            </a:r>
            <a:r>
              <a:rPr lang="en-GB" dirty="0"/>
              <a:t> </a:t>
            </a:r>
            <a:r>
              <a:rPr lang="en-GB" dirty="0" err="1"/>
              <a:t>Dolor</a:t>
            </a:r>
            <a:r>
              <a:rPr lang="en-GB" dirty="0"/>
              <a:t> </a:t>
            </a:r>
            <a:r>
              <a:rPr lang="en-GB" dirty="0" err="1"/>
              <a:t>Est</a:t>
            </a:r>
            <a:r>
              <a:rPr lang="en-GB" dirty="0"/>
              <a:t> </a:t>
            </a:r>
            <a:endParaRPr lang="en-US" dirty="0"/>
          </a:p>
        </p:txBody>
      </p:sp>
      <p:sp>
        <p:nvSpPr>
          <p:cNvPr id="10" name="Slide Number Placeholder 5"/>
          <p:cNvSpPr>
            <a:spLocks noGrp="1"/>
          </p:cNvSpPr>
          <p:nvPr>
            <p:ph type="sldNum" sz="quarter" idx="12"/>
          </p:nvPr>
        </p:nvSpPr>
        <p:spPr>
          <a:xfrm>
            <a:off x="5472303" y="6495138"/>
            <a:ext cx="1195295" cy="369722"/>
          </a:xfrm>
          <a:prstGeom prst="rect">
            <a:avLst/>
          </a:prstGeom>
        </p:spPr>
        <p:txBody>
          <a:bodyPr/>
          <a:lstStyle>
            <a:lvl1pPr algn="ctr">
              <a:defRPr sz="1200" normalizeH="1">
                <a:solidFill>
                  <a:schemeClr val="bg1"/>
                </a:solidFill>
                <a:latin typeface="Franklin Gothic Medium"/>
                <a:cs typeface="Franklin Gothic Medium"/>
              </a:defRPr>
            </a:lvl1pPr>
          </a:lstStyle>
          <a:p>
            <a:fld id="{5885B58E-D970-664C-B93D-84E3ABD022AB}" type="slidenum">
              <a:rPr lang="en-US" smtClean="0"/>
              <a:pPr/>
              <a:t>‹#›</a:t>
            </a:fld>
            <a:endParaRPr lang="en-US"/>
          </a:p>
        </p:txBody>
      </p:sp>
      <p:sp>
        <p:nvSpPr>
          <p:cNvPr id="7" name="Footer Placeholder 1"/>
          <p:cNvSpPr txBox="1">
            <a:spLocks/>
          </p:cNvSpPr>
          <p:nvPr/>
        </p:nvSpPr>
        <p:spPr>
          <a:xfrm>
            <a:off x="9020512" y="6542763"/>
            <a:ext cx="2910533" cy="3919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600" dirty="0">
                <a:solidFill>
                  <a:srgbClr val="FFFFFF"/>
                </a:solidFill>
              </a:rPr>
              <a:t>©1997-2016 Balanced Scorecard Institute.</a:t>
            </a:r>
          </a:p>
        </p:txBody>
      </p:sp>
    </p:spTree>
    <p:custDataLst>
      <p:tags r:id="rId1"/>
    </p:custDataLst>
    <p:extLst>
      <p:ext uri="{BB962C8B-B14F-4D97-AF65-F5344CB8AC3E}">
        <p14:creationId xmlns:p14="http://schemas.microsoft.com/office/powerpoint/2010/main" val="1659740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No Background">
    <p:bg>
      <p:bgPr>
        <a:solidFill>
          <a:schemeClr val="bg1"/>
        </a:solidFill>
        <a:effectLst/>
      </p:bgPr>
    </p:bg>
    <p:spTree>
      <p:nvGrpSpPr>
        <p:cNvPr id="1" name=""/>
        <p:cNvGrpSpPr/>
        <p:nvPr/>
      </p:nvGrpSpPr>
      <p:grpSpPr>
        <a:xfrm>
          <a:off x="0" y="0"/>
          <a:ext cx="0" cy="0"/>
          <a:chOff x="0" y="0"/>
          <a:chExt cx="0" cy="0"/>
        </a:xfrm>
      </p:grpSpPr>
      <p:grpSp>
        <p:nvGrpSpPr>
          <p:cNvPr id="15" name="Group 14"/>
          <p:cNvGrpSpPr/>
          <p:nvPr/>
        </p:nvGrpSpPr>
        <p:grpSpPr>
          <a:xfrm>
            <a:off x="0" y="-1"/>
            <a:ext cx="12192000" cy="6858001"/>
            <a:chOff x="0" y="-1"/>
            <a:chExt cx="12192000" cy="6858001"/>
          </a:xfrm>
        </p:grpSpPr>
        <p:sp>
          <p:nvSpPr>
            <p:cNvPr id="7" name="Rectangle 6"/>
            <p:cNvSpPr/>
            <p:nvPr/>
          </p:nvSpPr>
          <p:spPr>
            <a:xfrm>
              <a:off x="0" y="-1"/>
              <a:ext cx="12192000" cy="263525"/>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0" y="6265405"/>
              <a:ext cx="12192000" cy="592595"/>
              <a:chOff x="0" y="6265405"/>
              <a:chExt cx="12192000" cy="592595"/>
            </a:xfrm>
          </p:grpSpPr>
          <p:sp>
            <p:nvSpPr>
              <p:cNvPr id="8" name="Rectangle 7"/>
              <p:cNvSpPr/>
              <p:nvPr/>
            </p:nvSpPr>
            <p:spPr>
              <a:xfrm>
                <a:off x="0" y="6448302"/>
                <a:ext cx="12192000" cy="409698"/>
              </a:xfrm>
              <a:prstGeom prst="rect">
                <a:avLst/>
              </a:prstGeom>
              <a:solidFill>
                <a:schemeClr val="tx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5499" y="6265405"/>
                <a:ext cx="12181002" cy="181890"/>
                <a:chOff x="8102" y="4799076"/>
                <a:chExt cx="12181002" cy="489204"/>
              </a:xfrm>
            </p:grpSpPr>
            <p:sp>
              <p:nvSpPr>
                <p:cNvPr id="9" name="Rectangle 8"/>
                <p:cNvSpPr/>
                <p:nvPr/>
              </p:nvSpPr>
              <p:spPr>
                <a:xfrm>
                  <a:off x="8102" y="4799076"/>
                  <a:ext cx="3044952" cy="487679"/>
                </a:xfrm>
                <a:prstGeom prst="rect">
                  <a:avLst/>
                </a:prstGeom>
                <a:solidFill>
                  <a:srgbClr val="016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39173" y="4800600"/>
                  <a:ext cx="3044952" cy="487680"/>
                </a:xfrm>
                <a:prstGeom prst="rect">
                  <a:avLst/>
                </a:prstGeom>
                <a:solidFill>
                  <a:srgbClr val="00A7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84125" y="4799076"/>
                  <a:ext cx="3059875" cy="487680"/>
                </a:xfrm>
                <a:prstGeom prst="rect">
                  <a:avLst/>
                </a:prstGeom>
                <a:solidFill>
                  <a:srgbClr val="7F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130119" y="4799076"/>
                  <a:ext cx="3058985" cy="487679"/>
                </a:xfrm>
                <a:prstGeom prst="rect">
                  <a:avLst/>
                </a:prstGeom>
                <a:solidFill>
                  <a:srgbClr val="F9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228600" indent="-228600">
              <a:buClr>
                <a:srgbClr val="016AAF"/>
              </a:buClr>
              <a:buFont typeface="Wingdings" charset="2"/>
              <a:buChar char="§"/>
              <a:defRPr/>
            </a:lvl1pPr>
            <a:lvl2pPr marL="685800" indent="-228600">
              <a:buClr>
                <a:srgbClr val="00A750"/>
              </a:buClr>
              <a:buFont typeface="Wingdings" charset="2"/>
              <a:buChar char="§"/>
              <a:defRPr/>
            </a:lvl2pPr>
            <a:lvl3pPr marL="1143000" indent="-228600">
              <a:buFont typeface="Wingdings" charset="2"/>
              <a:buChar char="§"/>
              <a:defRPr/>
            </a:lvl3pPr>
            <a:lvl4pPr marL="1600200" indent="-228600">
              <a:buClr>
                <a:srgbClr val="7F4098"/>
              </a:buClr>
              <a:buFont typeface="Wingdings" charset="2"/>
              <a:buChar char="§"/>
              <a:defRPr/>
            </a:lvl4pPr>
            <a:lvl5pPr marL="2057400" indent="-228600">
              <a:buClr>
                <a:srgbClr val="F9921D"/>
              </a:buClr>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077256" y="6446728"/>
            <a:ext cx="4114800" cy="365125"/>
          </a:xfrm>
        </p:spPr>
        <p:txBody>
          <a:bodyPr/>
          <a:lstStyle/>
          <a:p>
            <a:pPr>
              <a:defRPr/>
            </a:pPr>
            <a:r>
              <a:rPr lang="en-US" altLang="en-US"/>
              <a:t>© LBL Strategies. All Rights Reserved.</a:t>
            </a:r>
          </a:p>
        </p:txBody>
      </p:sp>
      <p:sp>
        <p:nvSpPr>
          <p:cNvPr id="18" name="TextBox 17"/>
          <p:cNvSpPr txBox="1"/>
          <p:nvPr/>
        </p:nvSpPr>
        <p:spPr>
          <a:xfrm>
            <a:off x="838200" y="6412333"/>
            <a:ext cx="1968500" cy="369332"/>
          </a:xfrm>
          <a:prstGeom prst="rect">
            <a:avLst/>
          </a:prstGeom>
          <a:noFill/>
        </p:spPr>
        <p:txBody>
          <a:bodyPr wrap="square" rtlCol="0">
            <a:spAutoFit/>
          </a:bodyPr>
          <a:lstStyle/>
          <a:p>
            <a:pPr algn="l"/>
            <a:r>
              <a:rPr lang="en-US" dirty="0" err="1">
                <a:solidFill>
                  <a:schemeClr val="bg2"/>
                </a:solidFill>
              </a:rPr>
              <a:t>LBLStrategies.com</a:t>
            </a:r>
            <a:endParaRPr lang="en-US" dirty="0">
              <a:solidFill>
                <a:schemeClr val="bg2"/>
              </a:solidFill>
            </a:endParaRPr>
          </a:p>
        </p:txBody>
      </p:sp>
      <p:sp>
        <p:nvSpPr>
          <p:cNvPr id="17" name="Slide Number Placeholder 3"/>
          <p:cNvSpPr>
            <a:spLocks noGrp="1"/>
          </p:cNvSpPr>
          <p:nvPr>
            <p:ph type="sldNum" sz="quarter" idx="4"/>
          </p:nvPr>
        </p:nvSpPr>
        <p:spPr>
          <a:xfrm>
            <a:off x="4724400" y="6491513"/>
            <a:ext cx="2743200" cy="365125"/>
          </a:xfrm>
          <a:prstGeom prst="rect">
            <a:avLst/>
          </a:prstGeom>
        </p:spPr>
        <p:txBody>
          <a:bodyPr vert="horz" lIns="91440" tIns="45720" rIns="91440" bIns="45720" rtlCol="0" anchor="ctr"/>
          <a:lstStyle>
            <a:lvl1pPr algn="ctr">
              <a:defRPr sz="1400">
                <a:solidFill>
                  <a:schemeClr val="tx1">
                    <a:tint val="75000"/>
                  </a:schemeClr>
                </a:solidFill>
                <a:latin typeface="Arial Black" panose="020B0A04020102020204" pitchFamily="34" charset="0"/>
              </a:defRPr>
            </a:lvl1pPr>
          </a:lstStyle>
          <a:p>
            <a:fld id="{5885B58E-D970-664C-B93D-84E3ABD022AB}" type="slidenum">
              <a:rPr lang="en-US" smtClean="0"/>
              <a:pPr/>
              <a:t>‹#›</a:t>
            </a:fld>
            <a:endParaRPr lang="en-US"/>
          </a:p>
        </p:txBody>
      </p:sp>
    </p:spTree>
    <p:extLst>
      <p:ext uri="{BB962C8B-B14F-4D97-AF65-F5344CB8AC3E}">
        <p14:creationId xmlns:p14="http://schemas.microsoft.com/office/powerpoint/2010/main" val="355971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ith Background">
    <p:bg>
      <p:bgPr>
        <a:blipFill dpi="0" rotWithShape="1">
          <a:blip r:embed="rId2">
            <a:alphaModFix amt="15000"/>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0" y="-1"/>
            <a:ext cx="12192000" cy="6858001"/>
            <a:chOff x="0" y="-1"/>
            <a:chExt cx="12192000" cy="6858001"/>
          </a:xfrm>
        </p:grpSpPr>
        <p:sp>
          <p:nvSpPr>
            <p:cNvPr id="7" name="Rectangle 6"/>
            <p:cNvSpPr/>
            <p:nvPr/>
          </p:nvSpPr>
          <p:spPr>
            <a:xfrm>
              <a:off x="0" y="-1"/>
              <a:ext cx="12192000" cy="263525"/>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0" y="6265405"/>
              <a:ext cx="12192000" cy="592595"/>
              <a:chOff x="0" y="6265405"/>
              <a:chExt cx="12192000" cy="592595"/>
            </a:xfrm>
          </p:grpSpPr>
          <p:sp>
            <p:nvSpPr>
              <p:cNvPr id="8" name="Rectangle 7"/>
              <p:cNvSpPr/>
              <p:nvPr/>
            </p:nvSpPr>
            <p:spPr>
              <a:xfrm>
                <a:off x="0" y="6448302"/>
                <a:ext cx="12192000" cy="409698"/>
              </a:xfrm>
              <a:prstGeom prst="rect">
                <a:avLst/>
              </a:prstGeom>
              <a:solidFill>
                <a:schemeClr val="tx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5499" y="6265405"/>
                <a:ext cx="12181002" cy="181890"/>
                <a:chOff x="8102" y="4799076"/>
                <a:chExt cx="12181002" cy="489204"/>
              </a:xfrm>
            </p:grpSpPr>
            <p:sp>
              <p:nvSpPr>
                <p:cNvPr id="9" name="Rectangle 8"/>
                <p:cNvSpPr/>
                <p:nvPr/>
              </p:nvSpPr>
              <p:spPr>
                <a:xfrm>
                  <a:off x="8102" y="4799076"/>
                  <a:ext cx="3044952" cy="487679"/>
                </a:xfrm>
                <a:prstGeom prst="rect">
                  <a:avLst/>
                </a:prstGeom>
                <a:solidFill>
                  <a:srgbClr val="016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39173" y="4800600"/>
                  <a:ext cx="3044952" cy="487680"/>
                </a:xfrm>
                <a:prstGeom prst="rect">
                  <a:avLst/>
                </a:prstGeom>
                <a:solidFill>
                  <a:srgbClr val="00A7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84125" y="4799076"/>
                  <a:ext cx="3059875" cy="487680"/>
                </a:xfrm>
                <a:prstGeom prst="rect">
                  <a:avLst/>
                </a:prstGeom>
                <a:solidFill>
                  <a:srgbClr val="7F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130119" y="4799076"/>
                  <a:ext cx="3058985" cy="487679"/>
                </a:xfrm>
                <a:prstGeom prst="rect">
                  <a:avLst/>
                </a:prstGeom>
                <a:solidFill>
                  <a:srgbClr val="F9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228600" indent="-228600">
              <a:buClr>
                <a:srgbClr val="016AAF"/>
              </a:buClr>
              <a:buFont typeface="Wingdings" charset="2"/>
              <a:buChar char="§"/>
              <a:defRPr/>
            </a:lvl1pPr>
            <a:lvl2pPr marL="685800" indent="-228600">
              <a:buClr>
                <a:srgbClr val="00A750"/>
              </a:buClr>
              <a:buFont typeface="Wingdings" charset="2"/>
              <a:buChar char="§"/>
              <a:defRPr/>
            </a:lvl2pPr>
            <a:lvl3pPr marL="1143000" indent="-228600">
              <a:buFont typeface="Wingdings" charset="2"/>
              <a:buChar char="§"/>
              <a:defRPr/>
            </a:lvl3pPr>
            <a:lvl4pPr marL="1600200" indent="-228600">
              <a:buClr>
                <a:srgbClr val="7F4098"/>
              </a:buClr>
              <a:buFont typeface="Wingdings" charset="2"/>
              <a:buChar char="§"/>
              <a:defRPr/>
            </a:lvl4pPr>
            <a:lvl5pPr marL="2057400" indent="-228600">
              <a:buClr>
                <a:srgbClr val="F9921D"/>
              </a:buClr>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073997" y="6443841"/>
            <a:ext cx="4114800" cy="365125"/>
          </a:xfrm>
        </p:spPr>
        <p:txBody>
          <a:bodyPr/>
          <a:lstStyle/>
          <a:p>
            <a:pPr>
              <a:defRPr/>
            </a:pPr>
            <a:r>
              <a:rPr lang="en-US" altLang="en-US"/>
              <a:t>© LBL Strategies. All Rights Reserved.</a:t>
            </a:r>
          </a:p>
        </p:txBody>
      </p:sp>
      <p:sp>
        <p:nvSpPr>
          <p:cNvPr id="18" name="TextBox 17"/>
          <p:cNvSpPr txBox="1"/>
          <p:nvPr/>
        </p:nvSpPr>
        <p:spPr>
          <a:xfrm>
            <a:off x="838200" y="6412333"/>
            <a:ext cx="1968500" cy="369332"/>
          </a:xfrm>
          <a:prstGeom prst="rect">
            <a:avLst/>
          </a:prstGeom>
          <a:noFill/>
        </p:spPr>
        <p:txBody>
          <a:bodyPr wrap="square" rtlCol="0">
            <a:spAutoFit/>
          </a:bodyPr>
          <a:lstStyle/>
          <a:p>
            <a:pPr algn="l"/>
            <a:r>
              <a:rPr lang="en-US" dirty="0" err="1">
                <a:solidFill>
                  <a:schemeClr val="bg2"/>
                </a:solidFill>
              </a:rPr>
              <a:t>LBLStrategies.com</a:t>
            </a:r>
            <a:endParaRPr lang="en-US" dirty="0">
              <a:solidFill>
                <a:schemeClr val="bg2"/>
              </a:solidFill>
            </a:endParaRPr>
          </a:p>
        </p:txBody>
      </p:sp>
      <p:sp>
        <p:nvSpPr>
          <p:cNvPr id="17" name="Slide Number Placeholder 3"/>
          <p:cNvSpPr>
            <a:spLocks noGrp="1"/>
          </p:cNvSpPr>
          <p:nvPr>
            <p:ph type="sldNum" sz="quarter" idx="4"/>
          </p:nvPr>
        </p:nvSpPr>
        <p:spPr>
          <a:xfrm>
            <a:off x="4724400" y="6491513"/>
            <a:ext cx="2743200" cy="365125"/>
          </a:xfrm>
          <a:prstGeom prst="rect">
            <a:avLst/>
          </a:prstGeom>
        </p:spPr>
        <p:txBody>
          <a:bodyPr vert="horz" lIns="91440" tIns="45720" rIns="91440" bIns="45720" rtlCol="0" anchor="ctr"/>
          <a:lstStyle>
            <a:lvl1pPr algn="ctr">
              <a:defRPr sz="1400">
                <a:solidFill>
                  <a:schemeClr val="tx1">
                    <a:tint val="75000"/>
                  </a:schemeClr>
                </a:solidFill>
                <a:latin typeface="Arial Black" panose="020B0A04020102020204" pitchFamily="34" charset="0"/>
              </a:defRPr>
            </a:lvl1pPr>
          </a:lstStyle>
          <a:p>
            <a:fld id="{5885B58E-D970-664C-B93D-84E3ABD022AB}" type="slidenum">
              <a:rPr lang="en-US" smtClean="0"/>
              <a:pPr/>
              <a:t>‹#›</a:t>
            </a:fld>
            <a:endParaRPr lang="en-US"/>
          </a:p>
        </p:txBody>
      </p:sp>
    </p:spTree>
    <p:extLst>
      <p:ext uri="{BB962C8B-B14F-4D97-AF65-F5344CB8AC3E}">
        <p14:creationId xmlns:p14="http://schemas.microsoft.com/office/powerpoint/2010/main" val="830184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6"/>
          <p:cNvSpPr>
            <a:spLocks noGrp="1"/>
          </p:cNvSpPr>
          <p:nvPr>
            <p:ph type="ftr" sz="quarter" idx="10"/>
          </p:nvPr>
        </p:nvSpPr>
        <p:spPr/>
        <p:txBody>
          <a:bodyPr/>
          <a:lstStyle/>
          <a:p>
            <a:pPr>
              <a:defRPr/>
            </a:pPr>
            <a:r>
              <a:rPr lang="en-US" altLang="en-US"/>
              <a:t>© LBL Strategies. All Rights Reserved.</a:t>
            </a:r>
          </a:p>
        </p:txBody>
      </p:sp>
      <p:sp>
        <p:nvSpPr>
          <p:cNvPr id="8" name="Slide Number Placeholder 3"/>
          <p:cNvSpPr>
            <a:spLocks noGrp="1"/>
          </p:cNvSpPr>
          <p:nvPr>
            <p:ph type="sldNum" sz="quarter" idx="4"/>
          </p:nvPr>
        </p:nvSpPr>
        <p:spPr>
          <a:xfrm>
            <a:off x="4724400" y="6491513"/>
            <a:ext cx="2743200" cy="365125"/>
          </a:xfrm>
          <a:prstGeom prst="rect">
            <a:avLst/>
          </a:prstGeom>
        </p:spPr>
        <p:txBody>
          <a:bodyPr vert="horz" lIns="91440" tIns="45720" rIns="91440" bIns="45720" rtlCol="0" anchor="ctr"/>
          <a:lstStyle>
            <a:lvl1pPr algn="ctr">
              <a:defRPr sz="1400">
                <a:solidFill>
                  <a:schemeClr val="tx1">
                    <a:tint val="75000"/>
                  </a:schemeClr>
                </a:solidFill>
                <a:latin typeface="Arial Black" panose="020B0A04020102020204" pitchFamily="34" charset="0"/>
              </a:defRPr>
            </a:lvl1pPr>
          </a:lstStyle>
          <a:p>
            <a:fld id="{5885B58E-D970-664C-B93D-84E3ABD022AB}" type="slidenum">
              <a:rPr lang="en-US" smtClean="0"/>
              <a:pPr/>
              <a:t>‹#›</a:t>
            </a:fld>
            <a:endParaRPr lang="en-US"/>
          </a:p>
        </p:txBody>
      </p:sp>
    </p:spTree>
    <p:extLst>
      <p:ext uri="{BB962C8B-B14F-4D97-AF65-F5344CB8AC3E}">
        <p14:creationId xmlns:p14="http://schemas.microsoft.com/office/powerpoint/2010/main" val="657215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pPr>
              <a:defRPr/>
            </a:pPr>
            <a:r>
              <a:rPr lang="en-US" altLang="en-US"/>
              <a:t>© LBL Strategies. All Rights Reserved.</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BBC4D33-868E-7F47-A733-C04406292185}" type="slidenum">
              <a:rPr lang="en-US" smtClean="0"/>
              <a:pPr/>
              <a:t>‹#›</a:t>
            </a:fld>
            <a:endParaRPr lang="en-US"/>
          </a:p>
        </p:txBody>
      </p:sp>
      <p:sp>
        <p:nvSpPr>
          <p:cNvPr id="8" name="Slide Number Placeholder 3"/>
          <p:cNvSpPr txBox="1">
            <a:spLocks/>
          </p:cNvSpPr>
          <p:nvPr/>
        </p:nvSpPr>
        <p:spPr>
          <a:xfrm>
            <a:off x="4724400" y="6491513"/>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tx1">
                    <a:tint val="75000"/>
                  </a:schemeClr>
                </a:solidFill>
                <a:latin typeface="Arial Black" panose="020B0A04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2A6650-C51F-4DDD-841F-33D18A9B0543}" type="slidenum">
              <a:rPr lang="en-US" smtClean="0"/>
              <a:pPr/>
              <a:t>‹#›</a:t>
            </a:fld>
            <a:endParaRPr lang="en-US" dirty="0"/>
          </a:p>
        </p:txBody>
      </p:sp>
    </p:spTree>
    <p:extLst>
      <p:ext uri="{BB962C8B-B14F-4D97-AF65-F5344CB8AC3E}">
        <p14:creationId xmlns:p14="http://schemas.microsoft.com/office/powerpoint/2010/main" val="3261153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pPr>
              <a:defRPr/>
            </a:pPr>
            <a:r>
              <a:rPr lang="en-US" altLang="en-US"/>
              <a:t>© LBL Strategies. All Rights Reserved.</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2C21637-1EA9-0B48-845A-1BD931C4EE40}" type="slidenum">
              <a:rPr lang="en-US" smtClean="0"/>
              <a:pPr/>
              <a:t>‹#›</a:t>
            </a:fld>
            <a:endParaRPr lang="en-US"/>
          </a:p>
        </p:txBody>
      </p:sp>
      <p:sp>
        <p:nvSpPr>
          <p:cNvPr id="10" name="Slide Number Placeholder 3"/>
          <p:cNvSpPr txBox="1">
            <a:spLocks/>
          </p:cNvSpPr>
          <p:nvPr/>
        </p:nvSpPr>
        <p:spPr>
          <a:xfrm>
            <a:off x="4724400" y="6491513"/>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tx1">
                    <a:tint val="75000"/>
                  </a:schemeClr>
                </a:solidFill>
                <a:latin typeface="Arial Black" panose="020B0A04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2A6650-C51F-4DDD-841F-33D18A9B0543}" type="slidenum">
              <a:rPr lang="en-US" smtClean="0"/>
              <a:pPr/>
              <a:t>‹#›</a:t>
            </a:fld>
            <a:endParaRPr lang="en-US" dirty="0"/>
          </a:p>
        </p:txBody>
      </p:sp>
    </p:spTree>
    <p:extLst>
      <p:ext uri="{BB962C8B-B14F-4D97-AF65-F5344CB8AC3E}">
        <p14:creationId xmlns:p14="http://schemas.microsoft.com/office/powerpoint/2010/main" val="3765863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Transition With Backgroun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0" y="-1"/>
            <a:ext cx="12198224" cy="6858001"/>
            <a:chOff x="0" y="-1"/>
            <a:chExt cx="12198224" cy="6858001"/>
          </a:xfrm>
        </p:grpSpPr>
        <p:sp>
          <p:nvSpPr>
            <p:cNvPr id="8" name="Rectangle 7"/>
            <p:cNvSpPr/>
            <p:nvPr/>
          </p:nvSpPr>
          <p:spPr>
            <a:xfrm>
              <a:off x="0" y="-1"/>
              <a:ext cx="12192000" cy="263525"/>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0" y="6265405"/>
              <a:ext cx="12198224" cy="592595"/>
              <a:chOff x="0" y="6265405"/>
              <a:chExt cx="12198224" cy="592595"/>
            </a:xfrm>
          </p:grpSpPr>
          <p:sp>
            <p:nvSpPr>
              <p:cNvPr id="10" name="Rectangle 9"/>
              <p:cNvSpPr/>
              <p:nvPr/>
            </p:nvSpPr>
            <p:spPr>
              <a:xfrm>
                <a:off x="0" y="6448302"/>
                <a:ext cx="12192000" cy="409698"/>
              </a:xfrm>
              <a:prstGeom prst="rect">
                <a:avLst/>
              </a:prstGeom>
              <a:solidFill>
                <a:schemeClr val="tx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499" y="6265405"/>
                <a:ext cx="12192725" cy="181890"/>
                <a:chOff x="8102" y="4799076"/>
                <a:chExt cx="12192725" cy="489204"/>
              </a:xfrm>
            </p:grpSpPr>
            <p:sp>
              <p:nvSpPr>
                <p:cNvPr id="12" name="Rectangle 11"/>
                <p:cNvSpPr/>
                <p:nvPr/>
              </p:nvSpPr>
              <p:spPr>
                <a:xfrm>
                  <a:off x="8102" y="4799076"/>
                  <a:ext cx="3044952" cy="487679"/>
                </a:xfrm>
                <a:prstGeom prst="rect">
                  <a:avLst/>
                </a:prstGeom>
                <a:solidFill>
                  <a:srgbClr val="016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039173" y="4800600"/>
                  <a:ext cx="3044952" cy="487680"/>
                </a:xfrm>
                <a:prstGeom prst="rect">
                  <a:avLst/>
                </a:prstGeom>
                <a:solidFill>
                  <a:srgbClr val="00A7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84125" y="4799076"/>
                  <a:ext cx="3059875" cy="487680"/>
                </a:xfrm>
                <a:prstGeom prst="rect">
                  <a:avLst/>
                </a:prstGeom>
                <a:solidFill>
                  <a:srgbClr val="7F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141842" y="4799076"/>
                  <a:ext cx="3058985" cy="487680"/>
                </a:xfrm>
                <a:prstGeom prst="rect">
                  <a:avLst/>
                </a:prstGeom>
                <a:solidFill>
                  <a:srgbClr val="F9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 name="Title 1"/>
          <p:cNvSpPr>
            <a:spLocks noGrp="1"/>
          </p:cNvSpPr>
          <p:nvPr>
            <p:ph type="title"/>
          </p:nvPr>
        </p:nvSpPr>
        <p:spPr>
          <a:xfrm>
            <a:off x="953193" y="1144358"/>
            <a:ext cx="10515600" cy="1325563"/>
          </a:xfrm>
        </p:spPr>
        <p:txBody>
          <a:bodyPr/>
          <a:lstStyle>
            <a:lvl1pPr algn="ctr">
              <a:defRPr>
                <a:solidFill>
                  <a:schemeClr val="bg1"/>
                </a:solidFill>
              </a:defRPr>
            </a:lvl1pPr>
          </a:lstStyle>
          <a:p>
            <a:r>
              <a:rPr lang="en-US"/>
              <a:t>Click to edit Master title style</a:t>
            </a:r>
          </a:p>
        </p:txBody>
      </p:sp>
      <p:sp>
        <p:nvSpPr>
          <p:cNvPr id="4" name="Footer Placeholder 3"/>
          <p:cNvSpPr>
            <a:spLocks noGrp="1"/>
          </p:cNvSpPr>
          <p:nvPr>
            <p:ph type="ftr" sz="quarter" idx="11"/>
          </p:nvPr>
        </p:nvSpPr>
        <p:spPr>
          <a:xfrm>
            <a:off x="8079440" y="6449113"/>
            <a:ext cx="4114800" cy="365125"/>
          </a:xfrm>
        </p:spPr>
        <p:txBody>
          <a:bodyPr/>
          <a:lstStyle/>
          <a:p>
            <a:pPr>
              <a:defRPr/>
            </a:pPr>
            <a:r>
              <a:rPr lang="en-US" altLang="en-US"/>
              <a:t>© LBL Strategies. All Rights Reserved.</a:t>
            </a:r>
          </a:p>
        </p:txBody>
      </p:sp>
      <p:sp>
        <p:nvSpPr>
          <p:cNvPr id="18" name="TextBox 17"/>
          <p:cNvSpPr txBox="1"/>
          <p:nvPr/>
        </p:nvSpPr>
        <p:spPr>
          <a:xfrm>
            <a:off x="838200" y="6412333"/>
            <a:ext cx="1968500" cy="369332"/>
          </a:xfrm>
          <a:prstGeom prst="rect">
            <a:avLst/>
          </a:prstGeom>
          <a:noFill/>
        </p:spPr>
        <p:txBody>
          <a:bodyPr wrap="square" rtlCol="0">
            <a:spAutoFit/>
          </a:bodyPr>
          <a:lstStyle/>
          <a:p>
            <a:pPr algn="l"/>
            <a:r>
              <a:rPr lang="en-US" dirty="0" err="1">
                <a:solidFill>
                  <a:schemeClr val="bg2"/>
                </a:solidFill>
              </a:rPr>
              <a:t>LBLStrategies.com</a:t>
            </a:r>
            <a:endParaRPr lang="en-US" dirty="0">
              <a:solidFill>
                <a:schemeClr val="bg2"/>
              </a:solidFill>
            </a:endParaRPr>
          </a:p>
        </p:txBody>
      </p:sp>
      <p:sp>
        <p:nvSpPr>
          <p:cNvPr id="20" name="Slide Number Placeholder 3"/>
          <p:cNvSpPr>
            <a:spLocks noGrp="1"/>
          </p:cNvSpPr>
          <p:nvPr>
            <p:ph type="sldNum" sz="quarter" idx="4"/>
          </p:nvPr>
        </p:nvSpPr>
        <p:spPr>
          <a:xfrm>
            <a:off x="4724400" y="6491513"/>
            <a:ext cx="2743200" cy="365125"/>
          </a:xfrm>
          <a:prstGeom prst="rect">
            <a:avLst/>
          </a:prstGeom>
        </p:spPr>
        <p:txBody>
          <a:bodyPr vert="horz" lIns="91440" tIns="45720" rIns="91440" bIns="45720" rtlCol="0" anchor="ctr"/>
          <a:lstStyle>
            <a:lvl1pPr algn="ctr">
              <a:defRPr sz="1400">
                <a:solidFill>
                  <a:schemeClr val="tx1">
                    <a:tint val="75000"/>
                  </a:schemeClr>
                </a:solidFill>
                <a:latin typeface="Arial Black" panose="020B0A04020102020204" pitchFamily="34" charset="0"/>
              </a:defRPr>
            </a:lvl1pPr>
          </a:lstStyle>
          <a:p>
            <a:fld id="{5885B58E-D970-664C-B93D-84E3ABD022AB}" type="slidenum">
              <a:rPr lang="en-US" smtClean="0"/>
              <a:pPr/>
              <a:t>‹#›</a:t>
            </a:fld>
            <a:endParaRPr lang="en-US"/>
          </a:p>
        </p:txBody>
      </p:sp>
    </p:spTree>
    <p:extLst>
      <p:ext uri="{BB962C8B-B14F-4D97-AF65-F5344CB8AC3E}">
        <p14:creationId xmlns:p14="http://schemas.microsoft.com/office/powerpoint/2010/main" val="343833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Light Background">
    <p:bg>
      <p:bgPr>
        <a:blipFill dpi="0" rotWithShape="1">
          <a:blip r:embed="rId2">
            <a:alphaModFix amt="15000"/>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0" y="-1"/>
            <a:ext cx="12198224" cy="6858001"/>
            <a:chOff x="0" y="-1"/>
            <a:chExt cx="12198224" cy="6858001"/>
          </a:xfrm>
        </p:grpSpPr>
        <p:sp>
          <p:nvSpPr>
            <p:cNvPr id="6" name="Rectangle 5"/>
            <p:cNvSpPr/>
            <p:nvPr/>
          </p:nvSpPr>
          <p:spPr>
            <a:xfrm>
              <a:off x="0" y="-1"/>
              <a:ext cx="12192000" cy="263525"/>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0" y="6265405"/>
              <a:ext cx="12198224" cy="592595"/>
              <a:chOff x="0" y="6265405"/>
              <a:chExt cx="12198224" cy="592595"/>
            </a:xfrm>
          </p:grpSpPr>
          <p:sp>
            <p:nvSpPr>
              <p:cNvPr id="8" name="Rectangle 7"/>
              <p:cNvSpPr/>
              <p:nvPr/>
            </p:nvSpPr>
            <p:spPr>
              <a:xfrm>
                <a:off x="0" y="6448302"/>
                <a:ext cx="12192000" cy="409698"/>
              </a:xfrm>
              <a:prstGeom prst="rect">
                <a:avLst/>
              </a:prstGeom>
              <a:solidFill>
                <a:schemeClr val="tx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5499" y="6265405"/>
                <a:ext cx="12192725" cy="181890"/>
                <a:chOff x="8102" y="4799076"/>
                <a:chExt cx="12192725" cy="489204"/>
              </a:xfrm>
            </p:grpSpPr>
            <p:sp>
              <p:nvSpPr>
                <p:cNvPr id="10" name="Rectangle 9"/>
                <p:cNvSpPr/>
                <p:nvPr/>
              </p:nvSpPr>
              <p:spPr>
                <a:xfrm>
                  <a:off x="8102" y="4799076"/>
                  <a:ext cx="3044952" cy="487679"/>
                </a:xfrm>
                <a:prstGeom prst="rect">
                  <a:avLst/>
                </a:prstGeom>
                <a:solidFill>
                  <a:srgbClr val="016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39173" y="4800600"/>
                  <a:ext cx="3044952" cy="487680"/>
                </a:xfrm>
                <a:prstGeom prst="rect">
                  <a:avLst/>
                </a:prstGeom>
                <a:solidFill>
                  <a:srgbClr val="00A7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84125" y="4799076"/>
                  <a:ext cx="3059875" cy="487680"/>
                </a:xfrm>
                <a:prstGeom prst="rect">
                  <a:avLst/>
                </a:prstGeom>
                <a:solidFill>
                  <a:srgbClr val="7F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141842" y="4799076"/>
                  <a:ext cx="3058985" cy="487680"/>
                </a:xfrm>
                <a:prstGeom prst="rect">
                  <a:avLst/>
                </a:prstGeom>
                <a:solidFill>
                  <a:srgbClr val="F9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 name="Footer Placeholder 2"/>
          <p:cNvSpPr>
            <a:spLocks noGrp="1"/>
          </p:cNvSpPr>
          <p:nvPr>
            <p:ph type="ftr" sz="quarter" idx="11"/>
          </p:nvPr>
        </p:nvSpPr>
        <p:spPr>
          <a:xfrm>
            <a:off x="8074742" y="6446728"/>
            <a:ext cx="4114800" cy="365125"/>
          </a:xfrm>
        </p:spPr>
        <p:txBody>
          <a:bodyPr/>
          <a:lstStyle/>
          <a:p>
            <a:pPr>
              <a:defRPr/>
            </a:pPr>
            <a:r>
              <a:rPr lang="en-US" altLang="en-US"/>
              <a:t>© LBL Strategies. All Rights Reserved.</a:t>
            </a:r>
          </a:p>
        </p:txBody>
      </p:sp>
      <p:sp>
        <p:nvSpPr>
          <p:cNvPr id="16" name="TextBox 15"/>
          <p:cNvSpPr txBox="1"/>
          <p:nvPr/>
        </p:nvSpPr>
        <p:spPr>
          <a:xfrm>
            <a:off x="838200" y="6412333"/>
            <a:ext cx="1968500" cy="369332"/>
          </a:xfrm>
          <a:prstGeom prst="rect">
            <a:avLst/>
          </a:prstGeom>
          <a:noFill/>
        </p:spPr>
        <p:txBody>
          <a:bodyPr wrap="square" rtlCol="0">
            <a:spAutoFit/>
          </a:bodyPr>
          <a:lstStyle/>
          <a:p>
            <a:pPr algn="l"/>
            <a:r>
              <a:rPr lang="en-US" dirty="0" err="1">
                <a:solidFill>
                  <a:schemeClr val="bg2"/>
                </a:solidFill>
              </a:rPr>
              <a:t>LBLStrategies.com</a:t>
            </a:r>
            <a:endParaRPr lang="en-US" dirty="0">
              <a:solidFill>
                <a:schemeClr val="bg2"/>
              </a:solidFill>
            </a:endParaRPr>
          </a:p>
        </p:txBody>
      </p:sp>
      <p:sp>
        <p:nvSpPr>
          <p:cNvPr id="15" name="Slide Number Placeholder 3"/>
          <p:cNvSpPr>
            <a:spLocks noGrp="1"/>
          </p:cNvSpPr>
          <p:nvPr>
            <p:ph type="sldNum" sz="quarter" idx="4"/>
          </p:nvPr>
        </p:nvSpPr>
        <p:spPr>
          <a:xfrm>
            <a:off x="4724400" y="6491513"/>
            <a:ext cx="2743200" cy="365125"/>
          </a:xfrm>
          <a:prstGeom prst="rect">
            <a:avLst/>
          </a:prstGeom>
        </p:spPr>
        <p:txBody>
          <a:bodyPr vert="horz" lIns="91440" tIns="45720" rIns="91440" bIns="45720" rtlCol="0" anchor="ctr"/>
          <a:lstStyle>
            <a:lvl1pPr algn="ctr">
              <a:defRPr sz="1400">
                <a:solidFill>
                  <a:schemeClr val="tx1">
                    <a:tint val="75000"/>
                  </a:schemeClr>
                </a:solidFill>
                <a:latin typeface="Arial Black" panose="020B0A04020102020204" pitchFamily="34" charset="0"/>
              </a:defRPr>
            </a:lvl1pPr>
          </a:lstStyle>
          <a:p>
            <a:fld id="{5885B58E-D970-664C-B93D-84E3ABD022AB}" type="slidenum">
              <a:rPr lang="en-US" smtClean="0"/>
              <a:pPr/>
              <a:t>‹#›</a:t>
            </a:fld>
            <a:endParaRPr lang="en-US"/>
          </a:p>
        </p:txBody>
      </p:sp>
    </p:spTree>
    <p:extLst>
      <p:ext uri="{BB962C8B-B14F-4D97-AF65-F5344CB8AC3E}">
        <p14:creationId xmlns:p14="http://schemas.microsoft.com/office/powerpoint/2010/main" val="2001262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pPr>
              <a:defRPr/>
            </a:pPr>
            <a:r>
              <a:rPr lang="en-US" altLang="en-US"/>
              <a:t>© LBL Strategies. All Rights Reserved.</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714D97E-3429-5E44-B485-D4A83C616F65}" type="slidenum">
              <a:rPr lang="en-US" smtClean="0"/>
              <a:pPr/>
              <a:t>‹#›</a:t>
            </a:fld>
            <a:endParaRPr lang="en-US"/>
          </a:p>
        </p:txBody>
      </p:sp>
    </p:spTree>
    <p:extLst>
      <p:ext uri="{BB962C8B-B14F-4D97-AF65-F5344CB8AC3E}">
        <p14:creationId xmlns:p14="http://schemas.microsoft.com/office/powerpoint/2010/main" val="3931315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8077200" y="648652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en-US"/>
              <a:t>© LBL Strategies. All Rights Reserved.</a:t>
            </a:r>
          </a:p>
        </p:txBody>
      </p:sp>
      <p:sp>
        <p:nvSpPr>
          <p:cNvPr id="4" name="Slide Number Placeholder 3"/>
          <p:cNvSpPr>
            <a:spLocks noGrp="1"/>
          </p:cNvSpPr>
          <p:nvPr>
            <p:ph type="sldNum" sz="quarter" idx="4"/>
          </p:nvPr>
        </p:nvSpPr>
        <p:spPr>
          <a:xfrm>
            <a:off x="4724400" y="6491513"/>
            <a:ext cx="2743200" cy="365125"/>
          </a:xfrm>
          <a:prstGeom prst="rect">
            <a:avLst/>
          </a:prstGeom>
        </p:spPr>
        <p:txBody>
          <a:bodyPr vert="horz" lIns="91440" tIns="45720" rIns="91440" bIns="45720" rtlCol="0" anchor="ctr"/>
          <a:lstStyle>
            <a:lvl1pPr algn="ctr">
              <a:defRPr sz="1400">
                <a:solidFill>
                  <a:schemeClr val="tx1">
                    <a:tint val="75000"/>
                  </a:schemeClr>
                </a:solidFill>
                <a:latin typeface="Arial Black" panose="020B0A04020102020204" pitchFamily="34" charset="0"/>
              </a:defRPr>
            </a:lvl1pPr>
          </a:lstStyle>
          <a:p>
            <a:fld id="{5885B58E-D970-664C-B93D-84E3ABD022AB}" type="slidenum">
              <a:rPr lang="en-US" smtClean="0"/>
              <a:pPr/>
              <a:t>‹#›</a:t>
            </a:fld>
            <a:endParaRPr lang="en-US"/>
          </a:p>
        </p:txBody>
      </p:sp>
    </p:spTree>
    <p:extLst>
      <p:ext uri="{BB962C8B-B14F-4D97-AF65-F5344CB8AC3E}">
        <p14:creationId xmlns:p14="http://schemas.microsoft.com/office/powerpoint/2010/main" val="1736141444"/>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Lst>
  <p:hf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hyperlink" Target="https://www.cnn.com/2018/10/03/success/sheryl-sandberg-profile/index.html" TargetMode="External"/><Relationship Id="rId5" Type="http://schemas.openxmlformats.org/officeDocument/2006/relationships/image" Target="../media/image8.png"/><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8.xml"/><Relationship Id="rId5" Type="http://schemas.openxmlformats.org/officeDocument/2006/relationships/image" Target="../media/image9.png"/><Relationship Id="rId4"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2633977-8A56-4AC8-86B7-F995AE1AD232}"/>
              </a:ext>
            </a:extLst>
          </p:cNvPr>
          <p:cNvSpPr/>
          <p:nvPr/>
        </p:nvSpPr>
        <p:spPr>
          <a:xfrm>
            <a:off x="0" y="4799076"/>
            <a:ext cx="12192000" cy="205892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700E4675-8497-42D4-8237-6CEDBF03240C}"/>
              </a:ext>
            </a:extLst>
          </p:cNvPr>
          <p:cNvSpPr>
            <a:spLocks noGrp="1"/>
          </p:cNvSpPr>
          <p:nvPr>
            <p:ph type="ctrTitle"/>
          </p:nvPr>
        </p:nvSpPr>
        <p:spPr>
          <a:xfrm>
            <a:off x="744766" y="4806151"/>
            <a:ext cx="7477400" cy="1393927"/>
          </a:xfrm>
        </p:spPr>
        <p:txBody>
          <a:bodyPr>
            <a:normAutofit/>
          </a:bodyPr>
          <a:lstStyle/>
          <a:p>
            <a:pPr algn="l"/>
            <a:r>
              <a:rPr lang="en-US" sz="4000" b="1" dirty="0">
                <a:solidFill>
                  <a:schemeClr val="bg1"/>
                </a:solidFill>
              </a:rPr>
              <a:t>Strategy Work Sessions</a:t>
            </a:r>
            <a:br>
              <a:rPr lang="en-US" sz="3200" dirty="0">
                <a:solidFill>
                  <a:schemeClr val="bg1"/>
                </a:solidFill>
              </a:rPr>
            </a:br>
            <a:r>
              <a:rPr lang="en-US" sz="2800" dirty="0">
                <a:solidFill>
                  <a:schemeClr val="bg1"/>
                </a:solidFill>
              </a:rPr>
              <a:t>Federal Foresight Community of Interest</a:t>
            </a:r>
            <a:endParaRPr lang="en-US" sz="3600" dirty="0">
              <a:solidFill>
                <a:schemeClr val="bg1"/>
              </a:solidFill>
            </a:endParaRPr>
          </a:p>
        </p:txBody>
      </p:sp>
      <p:pic>
        <p:nvPicPr>
          <p:cNvPr id="8" name="Picture 7" descr="A group of people sitting at a table&#10;&#10;Description generated with very high confidence">
            <a:extLst>
              <a:ext uri="{FF2B5EF4-FFF2-40B4-BE49-F238E27FC236}">
                <a16:creationId xmlns:a16="http://schemas.microsoft.com/office/drawing/2014/main" id="{638546CB-A095-44CE-BAA2-FAD88C6F7FDA}"/>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26241" b="14535"/>
          <a:stretch/>
        </p:blipFill>
        <p:spPr>
          <a:xfrm>
            <a:off x="20" y="10"/>
            <a:ext cx="12191980" cy="4242125"/>
          </a:xfrm>
          <a:prstGeom prst="rect">
            <a:avLst/>
          </a:prstGeom>
        </p:spPr>
      </p:pic>
      <p:pic>
        <p:nvPicPr>
          <p:cNvPr id="23" name="Picture 22">
            <a:extLst>
              <a:ext uri="{FF2B5EF4-FFF2-40B4-BE49-F238E27FC236}">
                <a16:creationId xmlns:a16="http://schemas.microsoft.com/office/drawing/2014/main" id="{033B8AF4-E4A4-4001-91A4-5F141A0E530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546263" y="5013732"/>
            <a:ext cx="2216404" cy="828935"/>
          </a:xfrm>
          <a:prstGeom prst="rect">
            <a:avLst/>
          </a:prstGeom>
        </p:spPr>
      </p:pic>
      <p:pic>
        <p:nvPicPr>
          <p:cNvPr id="24" name="Picture 23" descr="A picture containing bottle&#10;&#10;Description generated with high confidence">
            <a:extLst>
              <a:ext uri="{FF2B5EF4-FFF2-40B4-BE49-F238E27FC236}">
                <a16:creationId xmlns:a16="http://schemas.microsoft.com/office/drawing/2014/main" id="{2D3966A0-B3A5-418A-93F4-89245AC01FE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657201" y="6061388"/>
            <a:ext cx="840337" cy="521204"/>
          </a:xfrm>
          <a:prstGeom prst="rect">
            <a:avLst/>
          </a:prstGeom>
        </p:spPr>
      </p:pic>
      <p:pic>
        <p:nvPicPr>
          <p:cNvPr id="26" name="Picture 25" descr="A close up of a sign&#10;&#10;Description generated with very high confidence">
            <a:extLst>
              <a:ext uri="{FF2B5EF4-FFF2-40B4-BE49-F238E27FC236}">
                <a16:creationId xmlns:a16="http://schemas.microsoft.com/office/drawing/2014/main" id="{D83D8C1D-ABC1-42B1-B8E6-62D4DE3148D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547082" y="6061388"/>
            <a:ext cx="1215585" cy="521204"/>
          </a:xfrm>
          <a:prstGeom prst="rect">
            <a:avLst/>
          </a:prstGeom>
        </p:spPr>
      </p:pic>
      <p:sp>
        <p:nvSpPr>
          <p:cNvPr id="27" name="Rectangle 26">
            <a:extLst>
              <a:ext uri="{FF2B5EF4-FFF2-40B4-BE49-F238E27FC236}">
                <a16:creationId xmlns:a16="http://schemas.microsoft.com/office/drawing/2014/main" id="{07D35B82-481A-42DF-A7C5-DF3D3AAB19AE}"/>
              </a:ext>
            </a:extLst>
          </p:cNvPr>
          <p:cNvSpPr/>
          <p:nvPr/>
        </p:nvSpPr>
        <p:spPr>
          <a:xfrm>
            <a:off x="-3621" y="4187176"/>
            <a:ext cx="3054096" cy="457200"/>
          </a:xfrm>
          <a:prstGeom prst="rect">
            <a:avLst/>
          </a:prstGeom>
          <a:solidFill>
            <a:srgbClr val="016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927F621-B0A5-402F-8D5A-84A363D27DEC}"/>
              </a:ext>
            </a:extLst>
          </p:cNvPr>
          <p:cNvSpPr/>
          <p:nvPr/>
        </p:nvSpPr>
        <p:spPr>
          <a:xfrm>
            <a:off x="3047265" y="4187176"/>
            <a:ext cx="3054096" cy="457200"/>
          </a:xfrm>
          <a:prstGeom prst="rect">
            <a:avLst/>
          </a:prstGeom>
          <a:solidFill>
            <a:srgbClr val="00A7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F5BD2CD-99B7-410B-AF6A-F7230DF7AA7E}"/>
              </a:ext>
            </a:extLst>
          </p:cNvPr>
          <p:cNvSpPr/>
          <p:nvPr/>
        </p:nvSpPr>
        <p:spPr>
          <a:xfrm>
            <a:off x="6099048" y="4187176"/>
            <a:ext cx="3054096" cy="457200"/>
          </a:xfrm>
          <a:prstGeom prst="rect">
            <a:avLst/>
          </a:prstGeom>
          <a:solidFill>
            <a:srgbClr val="7F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AEBABC1-BAB0-4200-A4B5-94A7EC04582A}"/>
              </a:ext>
            </a:extLst>
          </p:cNvPr>
          <p:cNvSpPr/>
          <p:nvPr/>
        </p:nvSpPr>
        <p:spPr>
          <a:xfrm>
            <a:off x="9137376" y="4187176"/>
            <a:ext cx="3054096" cy="457200"/>
          </a:xfrm>
          <a:prstGeom prst="rect">
            <a:avLst/>
          </a:prstGeom>
          <a:solidFill>
            <a:srgbClr val="F9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A7C5A71-3425-4C61-9324-725E67EC5A15}"/>
              </a:ext>
            </a:extLst>
          </p:cNvPr>
          <p:cNvSpPr txBox="1"/>
          <p:nvPr/>
        </p:nvSpPr>
        <p:spPr>
          <a:xfrm>
            <a:off x="769618" y="6248796"/>
            <a:ext cx="6557783" cy="369332"/>
          </a:xfrm>
          <a:prstGeom prst="rect">
            <a:avLst/>
          </a:prstGeom>
          <a:noFill/>
        </p:spPr>
        <p:txBody>
          <a:bodyPr wrap="square" rtlCol="0">
            <a:spAutoFit/>
          </a:bodyPr>
          <a:lstStyle/>
          <a:p>
            <a:r>
              <a:rPr lang="en-US" b="1" i="1" dirty="0">
                <a:solidFill>
                  <a:schemeClr val="bg1">
                    <a:lumMod val="50000"/>
                    <a:lumOff val="50000"/>
                  </a:schemeClr>
                </a:solidFill>
              </a:rPr>
              <a:t>October 24, 2019          Speaker:</a:t>
            </a:r>
            <a:r>
              <a:rPr lang="zh-CN" altLang="en-US" b="1" i="1" dirty="0">
                <a:solidFill>
                  <a:schemeClr val="bg1">
                    <a:lumMod val="50000"/>
                    <a:lumOff val="50000"/>
                  </a:schemeClr>
                </a:solidFill>
              </a:rPr>
              <a:t> </a:t>
            </a:r>
            <a:r>
              <a:rPr lang="en-US" altLang="zh-CN" b="1" i="1" dirty="0">
                <a:solidFill>
                  <a:schemeClr val="bg1">
                    <a:lumMod val="50000"/>
                    <a:lumOff val="50000"/>
                  </a:schemeClr>
                </a:solidFill>
              </a:rPr>
              <a:t>Doug Maris</a:t>
            </a:r>
            <a:endParaRPr lang="en-US" b="1" i="1" dirty="0">
              <a:solidFill>
                <a:schemeClr val="bg1">
                  <a:lumMod val="50000"/>
                  <a:lumOff val="50000"/>
                </a:schemeClr>
              </a:solidFill>
            </a:endParaRPr>
          </a:p>
        </p:txBody>
      </p:sp>
      <p:pic>
        <p:nvPicPr>
          <p:cNvPr id="3" name="Picture 2" descr="A picture containing wheel&#10;&#10;Description automatically generated">
            <a:extLst>
              <a:ext uri="{FF2B5EF4-FFF2-40B4-BE49-F238E27FC236}">
                <a16:creationId xmlns:a16="http://schemas.microsoft.com/office/drawing/2014/main" id="{FD13E390-B371-4DDC-AC99-AF9AAA914F32}"/>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758479" y="275408"/>
            <a:ext cx="2167317" cy="608370"/>
          </a:xfrm>
          <a:prstGeom prst="rect">
            <a:avLst/>
          </a:prstGeom>
        </p:spPr>
      </p:pic>
    </p:spTree>
    <p:custDataLst>
      <p:tags r:id="rId1"/>
    </p:custDataLst>
    <p:extLst>
      <p:ext uri="{BB962C8B-B14F-4D97-AF65-F5344CB8AC3E}">
        <p14:creationId xmlns:p14="http://schemas.microsoft.com/office/powerpoint/2010/main" val="2539232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53193" y="1219002"/>
            <a:ext cx="10515600" cy="1325563"/>
          </a:xfrm>
        </p:spPr>
        <p:txBody>
          <a:bodyPr>
            <a:normAutofit/>
          </a:bodyPr>
          <a:lstStyle/>
          <a:p>
            <a:r>
              <a:rPr lang="en-US" altLang="en-US" dirty="0">
                <a:solidFill>
                  <a:prstClr val="white"/>
                </a:solidFill>
                <a:latin typeface="Calibri" panose="020F0502020204030204"/>
              </a:rPr>
              <a:t>Thank You!</a:t>
            </a:r>
            <a:endParaRPr lang="en-US" dirty="0"/>
          </a:p>
        </p:txBody>
      </p:sp>
      <p:sp>
        <p:nvSpPr>
          <p:cNvPr id="8" name="TextBox 7"/>
          <p:cNvSpPr txBox="1"/>
          <p:nvPr/>
        </p:nvSpPr>
        <p:spPr>
          <a:xfrm>
            <a:off x="4433377" y="3090644"/>
            <a:ext cx="3646063" cy="1384995"/>
          </a:xfrm>
          <a:prstGeom prst="rect">
            <a:avLst/>
          </a:prstGeom>
          <a:noFill/>
        </p:spPr>
        <p:txBody>
          <a:bodyPr wrap="none" rtlCol="0">
            <a:spAutoFit/>
          </a:bodyPr>
          <a:lstStyle/>
          <a:p>
            <a:pPr algn="ctr"/>
            <a:r>
              <a:rPr lang="en-US" sz="2800" u="sng" dirty="0">
                <a:solidFill>
                  <a:schemeClr val="bg1"/>
                </a:solidFill>
              </a:rPr>
              <a:t>http://lblstrategies.com</a:t>
            </a:r>
          </a:p>
          <a:p>
            <a:pPr algn="ctr"/>
            <a:r>
              <a:rPr lang="en-US" sz="2800" dirty="0">
                <a:solidFill>
                  <a:schemeClr val="bg1"/>
                </a:solidFill>
              </a:rPr>
              <a:t> </a:t>
            </a:r>
          </a:p>
          <a:p>
            <a:pPr algn="ctr"/>
            <a:endParaRPr lang="en-US" sz="2800" dirty="0">
              <a:solidFill>
                <a:schemeClr val="bg1"/>
              </a:solidFill>
            </a:endParaRPr>
          </a:p>
        </p:txBody>
      </p:sp>
      <p:sp>
        <p:nvSpPr>
          <p:cNvPr id="5" name="Footer Placeholder 4"/>
          <p:cNvSpPr>
            <a:spLocks noGrp="1"/>
          </p:cNvSpPr>
          <p:nvPr>
            <p:ph type="ftr" sz="quarter" idx="11"/>
          </p:nvPr>
        </p:nvSpPr>
        <p:spPr/>
        <p:txBody>
          <a:bodyPr/>
          <a:lstStyle/>
          <a:p>
            <a:r>
              <a:rPr lang="en-US"/>
              <a:t>© LBL Strategies. All Rights Reserved.</a:t>
            </a:r>
            <a:endParaRPr lang="en-US" dirty="0"/>
          </a:p>
        </p:txBody>
      </p:sp>
      <p:sp>
        <p:nvSpPr>
          <p:cNvPr id="2" name="Slide Number Placeholder 1">
            <a:extLst>
              <a:ext uri="{FF2B5EF4-FFF2-40B4-BE49-F238E27FC236}">
                <a16:creationId xmlns:a16="http://schemas.microsoft.com/office/drawing/2014/main" id="{8A02643F-75FE-4051-B068-17FC5B7A4251}"/>
              </a:ext>
            </a:extLst>
          </p:cNvPr>
          <p:cNvSpPr>
            <a:spLocks noGrp="1"/>
          </p:cNvSpPr>
          <p:nvPr>
            <p:ph type="sldNum" sz="quarter" idx="4"/>
          </p:nvPr>
        </p:nvSpPr>
        <p:spPr/>
        <p:txBody>
          <a:bodyPr/>
          <a:lstStyle/>
          <a:p>
            <a:fld id="{5885B58E-D970-664C-B93D-84E3ABD022AB}" type="slidenum">
              <a:rPr lang="en-US" smtClean="0"/>
              <a:pPr/>
              <a:t>10</a:t>
            </a:fld>
            <a:endParaRPr lang="en-US"/>
          </a:p>
        </p:txBody>
      </p:sp>
    </p:spTree>
    <p:custDataLst>
      <p:tags r:id="rId1"/>
    </p:custDataLst>
    <p:extLst>
      <p:ext uri="{BB962C8B-B14F-4D97-AF65-F5344CB8AC3E}">
        <p14:creationId xmlns:p14="http://schemas.microsoft.com/office/powerpoint/2010/main" val="279710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241CD-3D26-494D-981E-CFF40D634AC8}"/>
              </a:ext>
            </a:extLst>
          </p:cNvPr>
          <p:cNvSpPr>
            <a:spLocks noGrp="1"/>
          </p:cNvSpPr>
          <p:nvPr>
            <p:ph type="title"/>
          </p:nvPr>
        </p:nvSpPr>
        <p:spPr/>
        <p:txBody>
          <a:bodyPr>
            <a:normAutofit/>
          </a:bodyPr>
          <a:lstStyle/>
          <a:p>
            <a:r>
              <a:rPr lang="en-US" sz="4000" dirty="0"/>
              <a:t>Agenda</a:t>
            </a:r>
          </a:p>
        </p:txBody>
      </p:sp>
      <p:sp>
        <p:nvSpPr>
          <p:cNvPr id="4" name="Footer Placeholder 3">
            <a:extLst>
              <a:ext uri="{FF2B5EF4-FFF2-40B4-BE49-F238E27FC236}">
                <a16:creationId xmlns:a16="http://schemas.microsoft.com/office/drawing/2014/main" id="{437C3D35-D98E-4111-859A-63CE6A46C9A5}"/>
              </a:ext>
            </a:extLst>
          </p:cNvPr>
          <p:cNvSpPr>
            <a:spLocks noGrp="1"/>
          </p:cNvSpPr>
          <p:nvPr>
            <p:ph type="ftr" sz="quarter" idx="11"/>
          </p:nvPr>
        </p:nvSpPr>
        <p:spPr/>
        <p:txBody>
          <a:bodyPr/>
          <a:lstStyle/>
          <a:p>
            <a:pPr>
              <a:defRPr/>
            </a:pPr>
            <a:r>
              <a:rPr lang="en-US" altLang="en-US"/>
              <a:t>© LBL Strategies. All Rights Reserved.</a:t>
            </a:r>
          </a:p>
        </p:txBody>
      </p:sp>
      <p:sp>
        <p:nvSpPr>
          <p:cNvPr id="5" name="Slide Number Placeholder 4">
            <a:extLst>
              <a:ext uri="{FF2B5EF4-FFF2-40B4-BE49-F238E27FC236}">
                <a16:creationId xmlns:a16="http://schemas.microsoft.com/office/drawing/2014/main" id="{69C8882B-5210-4440-BD2A-AB1A321F58EA}"/>
              </a:ext>
            </a:extLst>
          </p:cNvPr>
          <p:cNvSpPr>
            <a:spLocks noGrp="1"/>
          </p:cNvSpPr>
          <p:nvPr>
            <p:ph type="sldNum" sz="quarter" idx="4"/>
          </p:nvPr>
        </p:nvSpPr>
        <p:spPr/>
        <p:txBody>
          <a:bodyPr/>
          <a:lstStyle/>
          <a:p>
            <a:fld id="{5885B58E-D970-664C-B93D-84E3ABD022AB}" type="slidenum">
              <a:rPr lang="en-US" smtClean="0"/>
              <a:pPr/>
              <a:t>2</a:t>
            </a:fld>
            <a:endParaRPr lang="en-US"/>
          </a:p>
        </p:txBody>
      </p:sp>
      <p:graphicFrame>
        <p:nvGraphicFramePr>
          <p:cNvPr id="10" name="Table 6">
            <a:extLst>
              <a:ext uri="{FF2B5EF4-FFF2-40B4-BE49-F238E27FC236}">
                <a16:creationId xmlns:a16="http://schemas.microsoft.com/office/drawing/2014/main" id="{15C8BAA6-F61C-48FD-89CE-5374278214FE}"/>
              </a:ext>
            </a:extLst>
          </p:cNvPr>
          <p:cNvGraphicFramePr>
            <a:graphicFrameLocks noGrp="1"/>
          </p:cNvGraphicFramePr>
          <p:nvPr>
            <p:extLst>
              <p:ext uri="{D42A27DB-BD31-4B8C-83A1-F6EECF244321}">
                <p14:modId xmlns:p14="http://schemas.microsoft.com/office/powerpoint/2010/main" val="616676327"/>
              </p:ext>
            </p:extLst>
          </p:nvPr>
        </p:nvGraphicFramePr>
        <p:xfrm>
          <a:off x="963596" y="1578200"/>
          <a:ext cx="10390204" cy="3759200"/>
        </p:xfrm>
        <a:graphic>
          <a:graphicData uri="http://schemas.openxmlformats.org/drawingml/2006/table">
            <a:tbl>
              <a:tblPr firstRow="1" bandRow="1">
                <a:tableStyleId>{69012ECD-51FC-41F1-AA8D-1B2483CD663E}</a:tableStyleId>
              </a:tblPr>
              <a:tblGrid>
                <a:gridCol w="1500471">
                  <a:extLst>
                    <a:ext uri="{9D8B030D-6E8A-4147-A177-3AD203B41FA5}">
                      <a16:colId xmlns:a16="http://schemas.microsoft.com/office/drawing/2014/main" val="816605753"/>
                    </a:ext>
                  </a:extLst>
                </a:gridCol>
                <a:gridCol w="8889733">
                  <a:extLst>
                    <a:ext uri="{9D8B030D-6E8A-4147-A177-3AD203B41FA5}">
                      <a16:colId xmlns:a16="http://schemas.microsoft.com/office/drawing/2014/main" val="1185225512"/>
                    </a:ext>
                  </a:extLst>
                </a:gridCol>
              </a:tblGrid>
              <a:tr h="370840">
                <a:tc>
                  <a:txBody>
                    <a:bodyPr/>
                    <a:lstStyle/>
                    <a:p>
                      <a:r>
                        <a:rPr lang="en-US" dirty="0"/>
                        <a:t>Time</a:t>
                      </a:r>
                    </a:p>
                  </a:txBody>
                  <a:tcPr/>
                </a:tc>
                <a:tc>
                  <a:txBody>
                    <a:bodyPr/>
                    <a:lstStyle/>
                    <a:p>
                      <a:r>
                        <a:rPr lang="en-US" dirty="0"/>
                        <a:t>Exercise Topics</a:t>
                      </a:r>
                    </a:p>
                  </a:txBody>
                  <a:tcPr/>
                </a:tc>
                <a:extLst>
                  <a:ext uri="{0D108BD9-81ED-4DB2-BD59-A6C34878D82A}">
                    <a16:rowId xmlns:a16="http://schemas.microsoft.com/office/drawing/2014/main" val="1502791872"/>
                  </a:ext>
                </a:extLst>
              </a:tr>
              <a:tr h="370840">
                <a:tc>
                  <a:txBody>
                    <a:bodyPr/>
                    <a:lstStyle/>
                    <a:p>
                      <a:r>
                        <a:rPr lang="en-US" dirty="0"/>
                        <a:t>11:15 – 12:00</a:t>
                      </a:r>
                    </a:p>
                  </a:txBody>
                  <a:tcPr>
                    <a:solidFill>
                      <a:schemeClr val="bg1">
                        <a:lumMod val="95000"/>
                      </a:schemeClr>
                    </a:solidFill>
                  </a:tcPr>
                </a:tc>
                <a:tc>
                  <a:txBody>
                    <a:bodyPr/>
                    <a:lstStyle/>
                    <a:p>
                      <a:r>
                        <a:rPr lang="en-US" b="1" dirty="0"/>
                        <a:t>Exercise #1 - Environmental Scanning</a:t>
                      </a:r>
                    </a:p>
                    <a:p>
                      <a:r>
                        <a:rPr lang="en-US" dirty="0"/>
                        <a:t>Tips and Techniques </a:t>
                      </a:r>
                    </a:p>
                    <a:p>
                      <a:r>
                        <a:rPr lang="en-US" b="1" i="1" dirty="0">
                          <a:solidFill>
                            <a:srgbClr val="92D050"/>
                          </a:solidFill>
                        </a:rPr>
                        <a:t>Breakout</a:t>
                      </a:r>
                      <a:r>
                        <a:rPr lang="en-US" dirty="0"/>
                        <a:t>: Build out Trend Cards related to U.S. Government Inter-Agency future opportunities and threats; Place opportunities within Ansoff’s Grid</a:t>
                      </a:r>
                    </a:p>
                  </a:txBody>
                  <a:tcPr>
                    <a:solidFill>
                      <a:schemeClr val="bg1">
                        <a:lumMod val="95000"/>
                      </a:schemeClr>
                    </a:solidFill>
                  </a:tcPr>
                </a:tc>
                <a:extLst>
                  <a:ext uri="{0D108BD9-81ED-4DB2-BD59-A6C34878D82A}">
                    <a16:rowId xmlns:a16="http://schemas.microsoft.com/office/drawing/2014/main" val="3055670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12:00 – 12:45</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Lunch (on own)</a:t>
                      </a:r>
                    </a:p>
                  </a:txBody>
                  <a:tcPr>
                    <a:solidFill>
                      <a:schemeClr val="bg1">
                        <a:lumMod val="95000"/>
                      </a:schemeClr>
                    </a:solidFill>
                  </a:tcPr>
                </a:tc>
                <a:extLst>
                  <a:ext uri="{0D108BD9-81ED-4DB2-BD59-A6C34878D82A}">
                    <a16:rowId xmlns:a16="http://schemas.microsoft.com/office/drawing/2014/main" val="4024619303"/>
                  </a:ext>
                </a:extLst>
              </a:tr>
              <a:tr h="370840">
                <a:tc>
                  <a:txBody>
                    <a:bodyPr/>
                    <a:lstStyle/>
                    <a:p>
                      <a:r>
                        <a:rPr lang="en-US" dirty="0"/>
                        <a:t>13:00 – 13:45</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effectLst/>
                        </a:rPr>
                        <a:t>Exercise #2 – Cut Before You Add</a:t>
                      </a:r>
                      <a:endParaRPr lang="en-US" b="1" dirty="0"/>
                    </a:p>
                    <a:p>
                      <a:r>
                        <a:rPr lang="en-US" dirty="0"/>
                        <a:t>“Cut Before You Add” Decision Tool</a:t>
                      </a:r>
                    </a:p>
                    <a:p>
                      <a:r>
                        <a:rPr lang="en-US" b="1" i="1" dirty="0">
                          <a:solidFill>
                            <a:srgbClr val="92D050"/>
                          </a:solidFill>
                        </a:rPr>
                        <a:t>Breakout</a:t>
                      </a:r>
                      <a:r>
                        <a:rPr lang="en-US" dirty="0"/>
                        <a:t>: Apply tool regarding own situation</a:t>
                      </a:r>
                    </a:p>
                  </a:txBody>
                  <a:tcPr>
                    <a:solidFill>
                      <a:schemeClr val="bg1">
                        <a:lumMod val="95000"/>
                      </a:schemeClr>
                    </a:solidFill>
                  </a:tcPr>
                </a:tc>
                <a:extLst>
                  <a:ext uri="{0D108BD9-81ED-4DB2-BD59-A6C34878D82A}">
                    <a16:rowId xmlns:a16="http://schemas.microsoft.com/office/drawing/2014/main" val="2897927580"/>
                  </a:ext>
                </a:extLst>
              </a:tr>
              <a:tr h="370840">
                <a:tc>
                  <a:txBody>
                    <a:bodyPr/>
                    <a:lstStyle/>
                    <a:p>
                      <a:r>
                        <a:rPr lang="en-US" dirty="0"/>
                        <a:t>14:00 – 14:45</a:t>
                      </a:r>
                    </a:p>
                  </a:txBody>
                  <a:tcPr/>
                </a:tc>
                <a:tc>
                  <a:txBody>
                    <a:bodyPr/>
                    <a:lstStyle/>
                    <a:p>
                      <a:r>
                        <a:rPr lang="en-US" b="1" dirty="0"/>
                        <a:t>Exercise #3 – Initiative Prioritization </a:t>
                      </a:r>
                    </a:p>
                    <a:p>
                      <a:r>
                        <a:rPr lang="en-US" dirty="0"/>
                        <a:t>2x2 Matrix</a:t>
                      </a:r>
                    </a:p>
                    <a:p>
                      <a:r>
                        <a:rPr lang="en-US" b="1" i="1" dirty="0">
                          <a:solidFill>
                            <a:srgbClr val="92D050"/>
                          </a:solidFill>
                        </a:rPr>
                        <a:t>Breakout</a:t>
                      </a:r>
                      <a:r>
                        <a:rPr lang="en-US" dirty="0"/>
                        <a:t>: Apply tool to pre-populated opportunities/initiatives for FFCOI</a:t>
                      </a:r>
                    </a:p>
                  </a:txBody>
                  <a:tcPr/>
                </a:tc>
                <a:extLst>
                  <a:ext uri="{0D108BD9-81ED-4DB2-BD59-A6C34878D82A}">
                    <a16:rowId xmlns:a16="http://schemas.microsoft.com/office/drawing/2014/main" val="3263751006"/>
                  </a:ext>
                </a:extLst>
              </a:tr>
            </a:tbl>
          </a:graphicData>
        </a:graphic>
      </p:graphicFrame>
      <p:sp>
        <p:nvSpPr>
          <p:cNvPr id="11" name="Arrow: Right 10">
            <a:extLst>
              <a:ext uri="{FF2B5EF4-FFF2-40B4-BE49-F238E27FC236}">
                <a16:creationId xmlns:a16="http://schemas.microsoft.com/office/drawing/2014/main" id="{824177BF-6413-4E25-AFC5-505D63059CF7}"/>
              </a:ext>
            </a:extLst>
          </p:cNvPr>
          <p:cNvSpPr/>
          <p:nvPr/>
        </p:nvSpPr>
        <p:spPr>
          <a:xfrm>
            <a:off x="367862" y="4603531"/>
            <a:ext cx="861848" cy="591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5847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p:cNvSpPr txBox="1">
            <a:spLocks/>
          </p:cNvSpPr>
          <p:nvPr/>
        </p:nvSpPr>
        <p:spPr>
          <a:xfrm>
            <a:off x="390064" y="2253006"/>
            <a:ext cx="11430000" cy="25460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5600" dirty="0">
              <a:solidFill>
                <a:schemeClr val="bg1"/>
              </a:solidFill>
            </a:endParaRPr>
          </a:p>
          <a:p>
            <a:r>
              <a:rPr lang="en-US" sz="5600" dirty="0">
                <a:solidFill>
                  <a:schemeClr val="bg1"/>
                </a:solidFill>
              </a:rPr>
              <a:t>Initiative Prioritization</a:t>
            </a:r>
          </a:p>
          <a:p>
            <a:endParaRPr lang="en-US" sz="5600" dirty="0">
              <a:solidFill>
                <a:schemeClr val="bg1"/>
              </a:solidFill>
            </a:endParaRPr>
          </a:p>
        </p:txBody>
      </p:sp>
    </p:spTree>
    <p:custDataLst>
      <p:tags r:id="rId1"/>
    </p:custDataLst>
    <p:extLst>
      <p:ext uri="{BB962C8B-B14F-4D97-AF65-F5344CB8AC3E}">
        <p14:creationId xmlns:p14="http://schemas.microsoft.com/office/powerpoint/2010/main" val="174873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FA2436-C025-42D8-BC76-2C69E1C3B27A}"/>
              </a:ext>
            </a:extLst>
          </p:cNvPr>
          <p:cNvPicPr>
            <a:picLocks noChangeAspect="1"/>
          </p:cNvPicPr>
          <p:nvPr/>
        </p:nvPicPr>
        <p:blipFill>
          <a:blip r:embed="rId4"/>
          <a:stretch>
            <a:fillRect/>
          </a:stretch>
        </p:blipFill>
        <p:spPr>
          <a:xfrm>
            <a:off x="2149322" y="6172201"/>
            <a:ext cx="5089679" cy="154969"/>
          </a:xfrm>
          <a:prstGeom prst="rect">
            <a:avLst/>
          </a:prstGeom>
        </p:spPr>
      </p:pic>
      <p:pic>
        <p:nvPicPr>
          <p:cNvPr id="6" name="Picture 5">
            <a:extLst>
              <a:ext uri="{FF2B5EF4-FFF2-40B4-BE49-F238E27FC236}">
                <a16:creationId xmlns:a16="http://schemas.microsoft.com/office/drawing/2014/main" id="{6FA8FD68-F828-444B-A0C4-76E68910C642}"/>
              </a:ext>
            </a:extLst>
          </p:cNvPr>
          <p:cNvPicPr>
            <a:picLocks noChangeAspect="1"/>
          </p:cNvPicPr>
          <p:nvPr/>
        </p:nvPicPr>
        <p:blipFill>
          <a:blip r:embed="rId5"/>
          <a:stretch>
            <a:fillRect/>
          </a:stretch>
        </p:blipFill>
        <p:spPr>
          <a:xfrm>
            <a:off x="0" y="-1038625"/>
            <a:ext cx="12192000" cy="7896625"/>
          </a:xfrm>
          <a:prstGeom prst="rect">
            <a:avLst/>
          </a:prstGeom>
        </p:spPr>
      </p:pic>
      <p:sp>
        <p:nvSpPr>
          <p:cNvPr id="7" name="Rectangle 6">
            <a:extLst>
              <a:ext uri="{FF2B5EF4-FFF2-40B4-BE49-F238E27FC236}">
                <a16:creationId xmlns:a16="http://schemas.microsoft.com/office/drawing/2014/main" id="{1A140502-6F63-40E5-B324-23C8B6A3A8D4}"/>
              </a:ext>
            </a:extLst>
          </p:cNvPr>
          <p:cNvSpPr/>
          <p:nvPr/>
        </p:nvSpPr>
        <p:spPr>
          <a:xfrm>
            <a:off x="828773" y="6578582"/>
            <a:ext cx="4572000" cy="246221"/>
          </a:xfrm>
          <a:prstGeom prst="rect">
            <a:avLst/>
          </a:prstGeom>
        </p:spPr>
        <p:txBody>
          <a:bodyPr>
            <a:spAutoFit/>
          </a:bodyPr>
          <a:lstStyle/>
          <a:p>
            <a:r>
              <a:rPr lang="en-US" sz="1000" u="sng" dirty="0">
                <a:solidFill>
                  <a:schemeClr val="bg1"/>
                </a:solidFill>
                <a:latin typeface="Calibri" panose="020F050202020403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https://www.cnn.com/2018/10/03/success/sheryl-sandberg-profile/index.html</a:t>
            </a:r>
            <a:endParaRPr lang="en-US" sz="1000" dirty="0">
              <a:solidFill>
                <a:schemeClr val="bg1"/>
              </a:solidFill>
              <a:latin typeface="Calibri" panose="020F05020202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76558BAE-E20A-4DB7-B51F-54BB0DC20C50}"/>
              </a:ext>
            </a:extLst>
          </p:cNvPr>
          <p:cNvSpPr/>
          <p:nvPr/>
        </p:nvSpPr>
        <p:spPr>
          <a:xfrm>
            <a:off x="6583018" y="6208360"/>
            <a:ext cx="2402389" cy="369332"/>
          </a:xfrm>
          <a:prstGeom prst="rect">
            <a:avLst/>
          </a:prstGeom>
        </p:spPr>
        <p:txBody>
          <a:bodyPr wrap="none">
            <a:spAutoFit/>
          </a:bodyPr>
          <a:lstStyle/>
          <a:p>
            <a:r>
              <a:rPr lang="en-US" dirty="0">
                <a:solidFill>
                  <a:schemeClr val="bg1"/>
                </a:solidFill>
              </a:rPr>
              <a:t>Sheryl Sandberg – COO </a:t>
            </a:r>
          </a:p>
        </p:txBody>
      </p:sp>
      <p:sp>
        <p:nvSpPr>
          <p:cNvPr id="9" name="Speech Bubble: Rectangle with Corners Rounded 8">
            <a:extLst>
              <a:ext uri="{FF2B5EF4-FFF2-40B4-BE49-F238E27FC236}">
                <a16:creationId xmlns:a16="http://schemas.microsoft.com/office/drawing/2014/main" id="{06B89419-DA2A-4D8E-8C93-F2C252200E12}"/>
              </a:ext>
            </a:extLst>
          </p:cNvPr>
          <p:cNvSpPr/>
          <p:nvPr/>
        </p:nvSpPr>
        <p:spPr>
          <a:xfrm>
            <a:off x="443060" y="254524"/>
            <a:ext cx="5505253" cy="3326876"/>
          </a:xfrm>
          <a:prstGeom prst="wedgeRoundRectCallout">
            <a:avLst>
              <a:gd name="adj1" fmla="val 78859"/>
              <a:gd name="adj2" fmla="val 25101"/>
              <a:gd name="adj3" fmla="val 16667"/>
            </a:avLst>
          </a:prstGeom>
          <a:solidFill>
            <a:schemeClr val="tx1">
              <a:lumMod val="50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latin typeface="Arial Nova" panose="020B0604020202020204" pitchFamily="34" charset="0"/>
              </a:rPr>
              <a:t>I strongly believe in ruthless prioritization. Sometimes people think of prioritization as only doing things that will have a positive impact on your business. But ruthless prioritization means only focusing on the very best ideas. It means figuring out the 10 things on your list and, if you can't do all 10, doing the top two really well. Ruthlessly prioritizing can get hard because you're always trying to do more, but it's one of the best and most important ways to stay focused.</a:t>
            </a:r>
          </a:p>
        </p:txBody>
      </p:sp>
      <p:sp>
        <p:nvSpPr>
          <p:cNvPr id="3" name="Footer Placeholder 2">
            <a:extLst>
              <a:ext uri="{FF2B5EF4-FFF2-40B4-BE49-F238E27FC236}">
                <a16:creationId xmlns:a16="http://schemas.microsoft.com/office/drawing/2014/main" id="{44EF2906-1493-48B6-9805-B1C756E5004D}"/>
              </a:ext>
            </a:extLst>
          </p:cNvPr>
          <p:cNvSpPr>
            <a:spLocks noGrp="1"/>
          </p:cNvSpPr>
          <p:nvPr>
            <p:ph type="ftr" sz="quarter" idx="11"/>
          </p:nvPr>
        </p:nvSpPr>
        <p:spPr/>
        <p:txBody>
          <a:bodyPr/>
          <a:lstStyle/>
          <a:p>
            <a:pPr>
              <a:defRPr/>
            </a:pPr>
            <a:r>
              <a:rPr lang="en-US" altLang="en-US"/>
              <a:t>© LBL Strategies. All Rights Reserved.</a:t>
            </a:r>
          </a:p>
        </p:txBody>
      </p:sp>
      <p:sp>
        <p:nvSpPr>
          <p:cNvPr id="10" name="Slide Number Placeholder 9">
            <a:extLst>
              <a:ext uri="{FF2B5EF4-FFF2-40B4-BE49-F238E27FC236}">
                <a16:creationId xmlns:a16="http://schemas.microsoft.com/office/drawing/2014/main" id="{3CF5C2A0-923C-4443-831D-F40A0E42520B}"/>
              </a:ext>
            </a:extLst>
          </p:cNvPr>
          <p:cNvSpPr>
            <a:spLocks noGrp="1"/>
          </p:cNvSpPr>
          <p:nvPr>
            <p:ph type="sldNum" sz="quarter" idx="4"/>
          </p:nvPr>
        </p:nvSpPr>
        <p:spPr/>
        <p:txBody>
          <a:bodyPr/>
          <a:lstStyle/>
          <a:p>
            <a:fld id="{5885B58E-D970-664C-B93D-84E3ABD022AB}" type="slidenum">
              <a:rPr lang="en-US" smtClean="0"/>
              <a:pPr/>
              <a:t>4</a:t>
            </a:fld>
            <a:endParaRPr lang="en-US"/>
          </a:p>
        </p:txBody>
      </p:sp>
    </p:spTree>
    <p:custDataLst>
      <p:tags r:id="rId1"/>
    </p:custDataLst>
    <p:extLst>
      <p:ext uri="{BB962C8B-B14F-4D97-AF65-F5344CB8AC3E}">
        <p14:creationId xmlns:p14="http://schemas.microsoft.com/office/powerpoint/2010/main" val="1706735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9001" y="2971801"/>
            <a:ext cx="5742021" cy="769441"/>
          </a:xfrm>
          <a:prstGeom prst="rect">
            <a:avLst/>
          </a:prstGeom>
        </p:spPr>
        <p:txBody>
          <a:bodyPr wrap="none">
            <a:spAutoFit/>
          </a:bodyPr>
          <a:lstStyle/>
          <a:p>
            <a:r>
              <a:rPr lang="en-US" sz="4400" i="1" dirty="0">
                <a:latin typeface="Broadway" panose="04040905080B02020502" pitchFamily="82" charset="0"/>
              </a:rPr>
              <a:t>Charles’ Dilemma</a:t>
            </a:r>
          </a:p>
        </p:txBody>
      </p:sp>
      <p:sp>
        <p:nvSpPr>
          <p:cNvPr id="2" name="Footer Placeholder 1">
            <a:extLst>
              <a:ext uri="{FF2B5EF4-FFF2-40B4-BE49-F238E27FC236}">
                <a16:creationId xmlns:a16="http://schemas.microsoft.com/office/drawing/2014/main" id="{0897E0B7-64BC-49A1-8E0F-FE9C17846613}"/>
              </a:ext>
            </a:extLst>
          </p:cNvPr>
          <p:cNvSpPr>
            <a:spLocks noGrp="1"/>
          </p:cNvSpPr>
          <p:nvPr>
            <p:ph type="ftr" sz="quarter" idx="11"/>
          </p:nvPr>
        </p:nvSpPr>
        <p:spPr/>
        <p:txBody>
          <a:bodyPr/>
          <a:lstStyle/>
          <a:p>
            <a:r>
              <a:rPr lang="en-US"/>
              <a:t>© LBL Strategies, 2018. All Rights Reserved.</a:t>
            </a:r>
          </a:p>
        </p:txBody>
      </p:sp>
      <p:sp>
        <p:nvSpPr>
          <p:cNvPr id="6" name="Slide Number Placeholder 5">
            <a:extLst>
              <a:ext uri="{FF2B5EF4-FFF2-40B4-BE49-F238E27FC236}">
                <a16:creationId xmlns:a16="http://schemas.microsoft.com/office/drawing/2014/main" id="{F3C33AAA-F9C4-4082-A001-4F3F163F9F03}"/>
              </a:ext>
            </a:extLst>
          </p:cNvPr>
          <p:cNvSpPr>
            <a:spLocks noGrp="1"/>
          </p:cNvSpPr>
          <p:nvPr>
            <p:ph type="sldNum" sz="quarter" idx="4"/>
          </p:nvPr>
        </p:nvSpPr>
        <p:spPr/>
        <p:txBody>
          <a:bodyPr/>
          <a:lstStyle/>
          <a:p>
            <a:fld id="{F92A6650-C51F-4DDD-841F-33D18A9B0543}" type="slidenum">
              <a:rPr lang="en-US" smtClean="0"/>
              <a:pPr/>
              <a:t>5</a:t>
            </a:fld>
            <a:endParaRPr lang="en-US" dirty="0"/>
          </a:p>
        </p:txBody>
      </p:sp>
    </p:spTree>
    <p:custDataLst>
      <p:tags r:id="rId1"/>
    </p:custDataLst>
    <p:extLst>
      <p:ext uri="{BB962C8B-B14F-4D97-AF65-F5344CB8AC3E}">
        <p14:creationId xmlns:p14="http://schemas.microsoft.com/office/powerpoint/2010/main" val="46631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FranklinCovey's The 7 Habits Video Preview- Big Rocks">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5"/>
          <a:stretch>
            <a:fillRect/>
          </a:stretch>
        </p:blipFill>
        <p:spPr>
          <a:xfrm>
            <a:off x="1524000" y="0"/>
            <a:ext cx="9144000" cy="6858000"/>
          </a:xfrm>
          <a:prstGeom prst="rect">
            <a:avLst/>
          </a:prstGeom>
        </p:spPr>
      </p:pic>
      <p:sp>
        <p:nvSpPr>
          <p:cNvPr id="6" name="Footer Placeholder 5">
            <a:extLst>
              <a:ext uri="{FF2B5EF4-FFF2-40B4-BE49-F238E27FC236}">
                <a16:creationId xmlns:a16="http://schemas.microsoft.com/office/drawing/2014/main" id="{11AA0FB7-56B1-4B75-AFFF-0B5D9E3F6603}"/>
              </a:ext>
            </a:extLst>
          </p:cNvPr>
          <p:cNvSpPr>
            <a:spLocks noGrp="1"/>
          </p:cNvSpPr>
          <p:nvPr>
            <p:ph type="ftr" sz="quarter" idx="11"/>
          </p:nvPr>
        </p:nvSpPr>
        <p:spPr/>
        <p:txBody>
          <a:bodyPr/>
          <a:lstStyle/>
          <a:p>
            <a:r>
              <a:rPr lang="en-US"/>
              <a:t>© LBL Strategies, 2018. All Rights Reserved.</a:t>
            </a:r>
          </a:p>
        </p:txBody>
      </p:sp>
      <p:sp>
        <p:nvSpPr>
          <p:cNvPr id="7" name="Slide Number Placeholder 6">
            <a:extLst>
              <a:ext uri="{FF2B5EF4-FFF2-40B4-BE49-F238E27FC236}">
                <a16:creationId xmlns:a16="http://schemas.microsoft.com/office/drawing/2014/main" id="{4923FCB3-6212-424E-BF9C-FCEB95BD8DBF}"/>
              </a:ext>
            </a:extLst>
          </p:cNvPr>
          <p:cNvSpPr>
            <a:spLocks noGrp="1"/>
          </p:cNvSpPr>
          <p:nvPr>
            <p:ph type="sldNum" sz="quarter" idx="4"/>
          </p:nvPr>
        </p:nvSpPr>
        <p:spPr/>
        <p:txBody>
          <a:bodyPr/>
          <a:lstStyle/>
          <a:p>
            <a:fld id="{F92A6650-C51F-4DDD-841F-33D18A9B0543}" type="slidenum">
              <a:rPr lang="en-US" smtClean="0"/>
              <a:pPr/>
              <a:t>6</a:t>
            </a:fld>
            <a:endParaRPr lang="en-US" dirty="0"/>
          </a:p>
        </p:txBody>
      </p:sp>
    </p:spTree>
    <p:custDataLst>
      <p:tags r:id="rId1"/>
    </p:custDataLst>
    <p:extLst>
      <p:ext uri="{BB962C8B-B14F-4D97-AF65-F5344CB8AC3E}">
        <p14:creationId xmlns:p14="http://schemas.microsoft.com/office/powerpoint/2010/main" val="3497280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41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blackboard&#10;&#10;Description generated with high confidence">
            <a:extLst>
              <a:ext uri="{FF2B5EF4-FFF2-40B4-BE49-F238E27FC236}">
                <a16:creationId xmlns:a16="http://schemas.microsoft.com/office/drawing/2014/main" id="{A4617569-9D84-41AC-B87B-C5E8BCA4A658}"/>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2987" r="2" b="2"/>
          <a:stretch/>
        </p:blipFill>
        <p:spPr>
          <a:xfrm>
            <a:off x="5492791" y="1825625"/>
            <a:ext cx="5321218" cy="3647567"/>
          </a:xfrm>
          <a:prstGeom prst="rect">
            <a:avLst/>
          </a:prstGeom>
        </p:spPr>
      </p:pic>
      <p:sp>
        <p:nvSpPr>
          <p:cNvPr id="23" name="Star: 5 Points 22">
            <a:extLst>
              <a:ext uri="{FF2B5EF4-FFF2-40B4-BE49-F238E27FC236}">
                <a16:creationId xmlns:a16="http://schemas.microsoft.com/office/drawing/2014/main" id="{7AD174CE-A14D-4F36-8FC7-A3AA7EE70C74}"/>
              </a:ext>
            </a:extLst>
          </p:cNvPr>
          <p:cNvSpPr/>
          <p:nvPr/>
        </p:nvSpPr>
        <p:spPr>
          <a:xfrm>
            <a:off x="11713947" y="6514760"/>
            <a:ext cx="221381" cy="222924"/>
          </a:xfrm>
          <a:prstGeom prst="star5">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838200" y="1825625"/>
            <a:ext cx="3797807" cy="4351338"/>
          </a:xfrm>
        </p:spPr>
        <p:txBody>
          <a:bodyPr>
            <a:normAutofit/>
          </a:bodyPr>
          <a:lstStyle/>
          <a:p>
            <a:pPr>
              <a:spcBef>
                <a:spcPts val="0"/>
              </a:spcBef>
            </a:pPr>
            <a:r>
              <a:rPr lang="en-US" altLang="zh-CN" dirty="0"/>
              <a:t>Employees only have so much time for executing “new initiatives”.</a:t>
            </a:r>
          </a:p>
          <a:p>
            <a:r>
              <a:rPr lang="en-US" altLang="zh-CN" dirty="0"/>
              <a:t>Focus on the vital few, not the trivial many.</a:t>
            </a:r>
          </a:p>
          <a:p>
            <a:r>
              <a:rPr lang="en-US" altLang="zh-CN" dirty="0"/>
              <a:t>Focus on first things first.</a:t>
            </a:r>
          </a:p>
        </p:txBody>
      </p:sp>
      <p:sp>
        <p:nvSpPr>
          <p:cNvPr id="2" name="Title 1"/>
          <p:cNvSpPr>
            <a:spLocks noGrp="1"/>
          </p:cNvSpPr>
          <p:nvPr>
            <p:ph type="title"/>
          </p:nvPr>
        </p:nvSpPr>
        <p:spPr>
          <a:xfrm>
            <a:off x="838200" y="365125"/>
            <a:ext cx="10515600" cy="1325563"/>
          </a:xfrm>
        </p:spPr>
        <p:txBody>
          <a:bodyPr>
            <a:normAutofit/>
          </a:bodyPr>
          <a:lstStyle/>
          <a:p>
            <a:r>
              <a:rPr lang="en-US"/>
              <a:t>Prioritize, prioritize, prioritize!</a:t>
            </a:r>
            <a:endParaRPr lang="en-US" dirty="0"/>
          </a:p>
        </p:txBody>
      </p:sp>
      <p:sp>
        <p:nvSpPr>
          <p:cNvPr id="19" name="Footer Placeholder 18">
            <a:extLst>
              <a:ext uri="{FF2B5EF4-FFF2-40B4-BE49-F238E27FC236}">
                <a16:creationId xmlns:a16="http://schemas.microsoft.com/office/drawing/2014/main" id="{6DB5F653-18AB-4D5C-A58E-D0E92D7BA459}"/>
              </a:ext>
            </a:extLst>
          </p:cNvPr>
          <p:cNvSpPr>
            <a:spLocks noGrp="1"/>
          </p:cNvSpPr>
          <p:nvPr>
            <p:ph type="ftr" sz="quarter" idx="11"/>
          </p:nvPr>
        </p:nvSpPr>
        <p:spPr>
          <a:xfrm>
            <a:off x="8222412" y="6492875"/>
            <a:ext cx="4114800" cy="365125"/>
          </a:xfrm>
        </p:spPr>
        <p:txBody>
          <a:bodyPr>
            <a:normAutofit/>
          </a:bodyPr>
          <a:lstStyle/>
          <a:p>
            <a:pPr>
              <a:spcAft>
                <a:spcPts val="600"/>
              </a:spcAft>
            </a:pPr>
            <a:r>
              <a:rPr lang="en-US" dirty="0"/>
              <a:t>© LBL Strategies, 2018. All Rights Reserved.</a:t>
            </a:r>
          </a:p>
        </p:txBody>
      </p:sp>
      <p:sp>
        <p:nvSpPr>
          <p:cNvPr id="20" name="Slide Number Placeholder 19">
            <a:extLst>
              <a:ext uri="{FF2B5EF4-FFF2-40B4-BE49-F238E27FC236}">
                <a16:creationId xmlns:a16="http://schemas.microsoft.com/office/drawing/2014/main" id="{85FFA90B-E86B-4843-8CF2-6A8145C317A3}"/>
              </a:ext>
            </a:extLst>
          </p:cNvPr>
          <p:cNvSpPr>
            <a:spLocks noGrp="1"/>
          </p:cNvSpPr>
          <p:nvPr>
            <p:ph type="sldNum" sz="quarter" idx="4"/>
          </p:nvPr>
        </p:nvSpPr>
        <p:spPr>
          <a:xfrm>
            <a:off x="4724400" y="6492874"/>
            <a:ext cx="2743200" cy="365125"/>
          </a:xfrm>
        </p:spPr>
        <p:txBody>
          <a:bodyPr>
            <a:normAutofit/>
          </a:bodyPr>
          <a:lstStyle/>
          <a:p>
            <a:pPr>
              <a:spcAft>
                <a:spcPts val="600"/>
              </a:spcAft>
            </a:pPr>
            <a:fld id="{F92A6650-C51F-4DDD-841F-33D18A9B0543}" type="slidenum">
              <a:rPr lang="en-US" smtClean="0"/>
              <a:pPr>
                <a:spcAft>
                  <a:spcPts val="600"/>
                </a:spcAft>
              </a:pPr>
              <a:t>7</a:t>
            </a:fld>
            <a:endParaRPr lang="en-US"/>
          </a:p>
        </p:txBody>
      </p:sp>
    </p:spTree>
    <p:custDataLst>
      <p:tags r:id="rId1"/>
    </p:custDataLst>
    <p:extLst>
      <p:ext uri="{BB962C8B-B14F-4D97-AF65-F5344CB8AC3E}">
        <p14:creationId xmlns:p14="http://schemas.microsoft.com/office/powerpoint/2010/main" val="327370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0000"/>
                </a:solidFill>
              </a:rPr>
              <a:t>Prioritization Technique - </a:t>
            </a:r>
            <a:r>
              <a:rPr lang="en-US" altLang="en-US" dirty="0"/>
              <a:t>2x2 Matrix</a:t>
            </a:r>
            <a:endParaRPr lang="en-US" dirty="0"/>
          </a:p>
        </p:txBody>
      </p:sp>
      <p:sp>
        <p:nvSpPr>
          <p:cNvPr id="30" name="Title 1"/>
          <p:cNvSpPr txBox="1">
            <a:spLocks/>
          </p:cNvSpPr>
          <p:nvPr/>
        </p:nvSpPr>
        <p:spPr bwMode="auto">
          <a:xfrm>
            <a:off x="7446124" y="1453469"/>
            <a:ext cx="2814638" cy="1325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r>
              <a:rPr lang="en-US" altLang="en-US" sz="4000">
                <a:solidFill>
                  <a:schemeClr val="bg1"/>
                </a:solidFill>
              </a:rPr>
              <a:t>Initiatives </a:t>
            </a:r>
          </a:p>
        </p:txBody>
      </p:sp>
      <p:sp>
        <p:nvSpPr>
          <p:cNvPr id="31" name="Rectangle 4"/>
          <p:cNvSpPr>
            <a:spLocks noChangeArrowheads="1"/>
          </p:cNvSpPr>
          <p:nvPr/>
        </p:nvSpPr>
        <p:spPr bwMode="auto">
          <a:xfrm>
            <a:off x="1465155" y="2132584"/>
            <a:ext cx="7970838"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2400">
              <a:solidFill>
                <a:srgbClr val="000000"/>
              </a:solidFill>
            </a:endParaRPr>
          </a:p>
          <a:p>
            <a:pPr algn="r">
              <a:lnSpc>
                <a:spcPct val="100000"/>
              </a:lnSpc>
              <a:spcBef>
                <a:spcPct val="0"/>
              </a:spcBef>
              <a:buFontTx/>
              <a:buNone/>
            </a:pPr>
            <a:r>
              <a:rPr lang="en-US" altLang="en-US" sz="2400" i="1">
                <a:solidFill>
                  <a:srgbClr val="385723"/>
                </a:solidFill>
              </a:rPr>
              <a:t>                                   </a:t>
            </a:r>
          </a:p>
        </p:txBody>
      </p:sp>
      <p:sp>
        <p:nvSpPr>
          <p:cNvPr id="32" name="Rectangle 15"/>
          <p:cNvSpPr>
            <a:spLocks noChangeArrowheads="1"/>
          </p:cNvSpPr>
          <p:nvPr/>
        </p:nvSpPr>
        <p:spPr bwMode="auto">
          <a:xfrm>
            <a:off x="5349768" y="3632772"/>
            <a:ext cx="3289300" cy="1731962"/>
          </a:xfrm>
          <a:prstGeom prst="rect">
            <a:avLst/>
          </a:prstGeom>
          <a:gradFill rotWithShape="1">
            <a:gsLst>
              <a:gs pos="0">
                <a:srgbClr val="FF7171"/>
              </a:gs>
              <a:gs pos="100000">
                <a:srgbClr val="C25656"/>
              </a:gs>
            </a:gsLst>
            <a:lin ang="2700000" scaled="1"/>
          </a:gradFill>
          <a:ln>
            <a:noFill/>
          </a:ln>
          <a:effectLst>
            <a:prstShdw prst="shdw17" dist="17961" dir="2700000">
              <a:srgbClr val="994444"/>
            </a:prstShdw>
          </a:effectLst>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endParaRPr lang="en-US" altLang="en-US" sz="1800">
              <a:solidFill>
                <a:srgbClr val="000000"/>
              </a:solidFill>
              <a:cs typeface="Arial" panose="020B0604020202020204" pitchFamily="34" charset="0"/>
            </a:endParaRPr>
          </a:p>
        </p:txBody>
      </p:sp>
      <p:sp>
        <p:nvSpPr>
          <p:cNvPr id="33" name="Rectangle 16"/>
          <p:cNvSpPr>
            <a:spLocks noChangeArrowheads="1"/>
          </p:cNvSpPr>
          <p:nvPr/>
        </p:nvSpPr>
        <p:spPr bwMode="auto">
          <a:xfrm>
            <a:off x="1814405" y="1734122"/>
            <a:ext cx="3341688" cy="1730375"/>
          </a:xfrm>
          <a:prstGeom prst="rect">
            <a:avLst/>
          </a:prstGeom>
          <a:solidFill>
            <a:srgbClr val="92D050"/>
          </a:solidFill>
          <a:ln>
            <a:noFill/>
          </a:ln>
          <a:effectLst>
            <a:prstShdw prst="shdw17" dist="17961" dir="2700000">
              <a:srgbClr val="99993D"/>
            </a:prstShdw>
          </a:effectLst>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endParaRPr lang="en-US" altLang="en-US" sz="1800" dirty="0">
              <a:solidFill>
                <a:srgbClr val="000000"/>
              </a:solidFill>
              <a:cs typeface="Arial" panose="020B0604020202020204" pitchFamily="34" charset="0"/>
            </a:endParaRPr>
          </a:p>
        </p:txBody>
      </p:sp>
      <p:sp>
        <p:nvSpPr>
          <p:cNvPr id="34" name="Rectangle 17"/>
          <p:cNvSpPr>
            <a:spLocks noChangeArrowheads="1"/>
          </p:cNvSpPr>
          <p:nvPr/>
        </p:nvSpPr>
        <p:spPr bwMode="auto">
          <a:xfrm>
            <a:off x="5332305" y="1749997"/>
            <a:ext cx="3305175" cy="1722437"/>
          </a:xfrm>
          <a:prstGeom prst="rect">
            <a:avLst/>
          </a:prstGeom>
          <a:gradFill rotWithShape="1">
            <a:gsLst>
              <a:gs pos="0">
                <a:srgbClr val="CCB3FF"/>
              </a:gs>
              <a:gs pos="100000">
                <a:srgbClr val="7B6C9A"/>
              </a:gs>
            </a:gsLst>
            <a:lin ang="2700000" scaled="1"/>
          </a:gradFill>
          <a:ln>
            <a:noFill/>
          </a:ln>
          <a:effectLst>
            <a:prstShdw prst="shdw17" dist="17961" dir="2700000">
              <a:srgbClr val="7A6B99"/>
            </a:prstShdw>
          </a:effectLst>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endParaRPr lang="en-US" altLang="en-US" sz="1800">
              <a:solidFill>
                <a:srgbClr val="000000"/>
              </a:solidFill>
              <a:cs typeface="Arial" panose="020B0604020202020204" pitchFamily="34" charset="0"/>
            </a:endParaRPr>
          </a:p>
        </p:txBody>
      </p:sp>
      <p:sp>
        <p:nvSpPr>
          <p:cNvPr id="35" name="Rectangle 18"/>
          <p:cNvSpPr>
            <a:spLocks noChangeArrowheads="1"/>
          </p:cNvSpPr>
          <p:nvPr/>
        </p:nvSpPr>
        <p:spPr bwMode="auto">
          <a:xfrm>
            <a:off x="1814405" y="3632772"/>
            <a:ext cx="3349625" cy="1720850"/>
          </a:xfrm>
          <a:prstGeom prst="rect">
            <a:avLst/>
          </a:prstGeom>
          <a:solidFill>
            <a:schemeClr val="accent4">
              <a:lumMod val="60000"/>
              <a:lumOff val="40000"/>
            </a:schemeClr>
          </a:solidFill>
          <a:ln>
            <a:noFill/>
          </a:ln>
          <a:effectLst>
            <a:prstShdw prst="shdw17" dist="17961" dir="2700000">
              <a:srgbClr val="5C7A00"/>
            </a:prstShdw>
          </a:effectLst>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endParaRPr lang="en-US" altLang="en-US" sz="1800">
              <a:solidFill>
                <a:srgbClr val="000000"/>
              </a:solidFill>
              <a:cs typeface="Arial" panose="020B0604020202020204" pitchFamily="34" charset="0"/>
            </a:endParaRPr>
          </a:p>
        </p:txBody>
      </p:sp>
      <p:sp>
        <p:nvSpPr>
          <p:cNvPr id="36" name="Text Box 19"/>
          <p:cNvSpPr txBox="1">
            <a:spLocks noChangeArrowheads="1"/>
          </p:cNvSpPr>
          <p:nvPr/>
        </p:nvSpPr>
        <p:spPr bwMode="auto">
          <a:xfrm>
            <a:off x="6064142" y="2920596"/>
            <a:ext cx="1798638"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36176" tIns="68088" rIns="136176" bIns="68088">
            <a:spAutoFit/>
          </a:bodyPr>
          <a:lstStyle>
            <a:lvl1pPr defTabSz="13620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36207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36207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36207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36207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3620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3620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3620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3620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dirty="0">
                <a:solidFill>
                  <a:srgbClr val="000000"/>
                </a:solidFill>
                <a:latin typeface="Arial Narrow" panose="020B0606020202030204" pitchFamily="34" charset="0"/>
                <a:cs typeface="Arial" panose="020B0604020202020204" pitchFamily="34" charset="0"/>
              </a:rPr>
              <a:t>Be Selective</a:t>
            </a:r>
          </a:p>
        </p:txBody>
      </p:sp>
      <p:sp>
        <p:nvSpPr>
          <p:cNvPr id="37" name="Line 25"/>
          <p:cNvSpPr>
            <a:spLocks noChangeShapeType="1"/>
          </p:cNvSpPr>
          <p:nvPr/>
        </p:nvSpPr>
        <p:spPr bwMode="auto">
          <a:xfrm flipH="1">
            <a:off x="1846155" y="5734622"/>
            <a:ext cx="7188200" cy="3175"/>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8" name="Text Box 27"/>
          <p:cNvSpPr txBox="1">
            <a:spLocks noChangeArrowheads="1"/>
          </p:cNvSpPr>
          <p:nvPr/>
        </p:nvSpPr>
        <p:spPr bwMode="auto">
          <a:xfrm>
            <a:off x="2620252" y="2910460"/>
            <a:ext cx="1800225" cy="44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36176" tIns="68088" rIns="136176" bIns="68088">
            <a:spAutoFit/>
          </a:bodyPr>
          <a:lstStyle>
            <a:lvl1pPr defTabSz="13620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36207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36207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36207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36207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3620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3620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3620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3620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000" dirty="0">
                <a:solidFill>
                  <a:srgbClr val="000000"/>
                </a:solidFill>
                <a:latin typeface="Arial Narrow" panose="020B0606020202030204" pitchFamily="34" charset="0"/>
                <a:cs typeface="Arial" panose="020B0604020202020204" pitchFamily="34" charset="0"/>
              </a:rPr>
              <a:t>Invest Here</a:t>
            </a:r>
          </a:p>
        </p:txBody>
      </p:sp>
      <p:sp>
        <p:nvSpPr>
          <p:cNvPr id="39" name="Text Box 28"/>
          <p:cNvSpPr txBox="1">
            <a:spLocks noChangeArrowheads="1"/>
          </p:cNvSpPr>
          <p:nvPr/>
        </p:nvSpPr>
        <p:spPr bwMode="auto">
          <a:xfrm>
            <a:off x="5884854" y="4836097"/>
            <a:ext cx="2171700" cy="44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36176" tIns="68088" rIns="136176" bIns="68088">
            <a:spAutoFit/>
          </a:bodyPr>
          <a:lstStyle>
            <a:lvl1pPr defTabSz="13620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36207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36207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36207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36207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3620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3620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3620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3620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000" dirty="0">
                <a:solidFill>
                  <a:srgbClr val="000000"/>
                </a:solidFill>
                <a:latin typeface="Arial Narrow" panose="020B0606020202030204" pitchFamily="34" charset="0"/>
                <a:cs typeface="Arial" panose="020B0604020202020204" pitchFamily="34" charset="0"/>
              </a:rPr>
              <a:t>Consider Later</a:t>
            </a:r>
          </a:p>
        </p:txBody>
      </p:sp>
      <p:sp>
        <p:nvSpPr>
          <p:cNvPr id="40" name="Text Box 29"/>
          <p:cNvSpPr txBox="1">
            <a:spLocks noChangeArrowheads="1"/>
          </p:cNvSpPr>
          <p:nvPr/>
        </p:nvSpPr>
        <p:spPr bwMode="auto">
          <a:xfrm>
            <a:off x="2407336" y="4817745"/>
            <a:ext cx="2171700" cy="44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36176" tIns="68088" rIns="136176" bIns="68088">
            <a:spAutoFit/>
          </a:bodyPr>
          <a:lstStyle>
            <a:lvl1pPr defTabSz="13620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36207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36207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36207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36207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3620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3620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3620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3620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000" dirty="0">
                <a:solidFill>
                  <a:srgbClr val="000000"/>
                </a:solidFill>
                <a:latin typeface="Arial Narrow" panose="020B0606020202030204" pitchFamily="34" charset="0"/>
                <a:cs typeface="Arial" panose="020B0604020202020204" pitchFamily="34" charset="0"/>
              </a:rPr>
              <a:t>Be Selective</a:t>
            </a:r>
          </a:p>
        </p:txBody>
      </p:sp>
      <p:sp>
        <p:nvSpPr>
          <p:cNvPr id="41" name="Text Box 30"/>
          <p:cNvSpPr txBox="1">
            <a:spLocks noChangeArrowheads="1"/>
          </p:cNvSpPr>
          <p:nvPr/>
        </p:nvSpPr>
        <p:spPr bwMode="auto">
          <a:xfrm>
            <a:off x="1693755" y="5375847"/>
            <a:ext cx="7175500"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36176" tIns="68088" rIns="136176" bIns="68088">
            <a:spAutoFit/>
          </a:bodyPr>
          <a:lstStyle>
            <a:lvl1pPr defTabSz="13620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36207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36207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36207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36207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3620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3620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3620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3620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en-US" altLang="en-US" sz="1800">
                <a:solidFill>
                  <a:srgbClr val="000000"/>
                </a:solidFill>
                <a:latin typeface="Arial Narrow" panose="020B0606020202030204" pitchFamily="34" charset="0"/>
                <a:cs typeface="Arial" panose="020B0604020202020204" pitchFamily="34" charset="0"/>
              </a:rPr>
              <a:t>10           9             8            7             6            5            4            3            2           1</a:t>
            </a:r>
          </a:p>
        </p:txBody>
      </p:sp>
      <p:sp>
        <p:nvSpPr>
          <p:cNvPr id="42" name="Text Box 31"/>
          <p:cNvSpPr txBox="1">
            <a:spLocks noChangeArrowheads="1"/>
          </p:cNvSpPr>
          <p:nvPr/>
        </p:nvSpPr>
        <p:spPr bwMode="auto">
          <a:xfrm>
            <a:off x="8439043" y="1549972"/>
            <a:ext cx="595312" cy="3978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36176" tIns="68088" rIns="136176" bIns="68088">
            <a:spAutoFit/>
          </a:bodyPr>
          <a:lstStyle>
            <a:lvl1pPr defTabSz="13620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36207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36207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36207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36207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3620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3620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3620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3620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40000"/>
              </a:lnSpc>
              <a:spcBef>
                <a:spcPct val="0"/>
              </a:spcBef>
              <a:buFontTx/>
              <a:buNone/>
            </a:pPr>
            <a:r>
              <a:rPr lang="en-US" altLang="en-US" sz="1800">
                <a:solidFill>
                  <a:srgbClr val="000000"/>
                </a:solidFill>
                <a:latin typeface="Arial Narrow" panose="020B0606020202030204" pitchFamily="34" charset="0"/>
                <a:cs typeface="Arial" panose="020B0604020202020204" pitchFamily="34" charset="0"/>
              </a:rPr>
              <a:t>10</a:t>
            </a:r>
          </a:p>
          <a:p>
            <a:pPr algn="r">
              <a:lnSpc>
                <a:spcPct val="140000"/>
              </a:lnSpc>
              <a:spcBef>
                <a:spcPct val="0"/>
              </a:spcBef>
              <a:buFontTx/>
              <a:buNone/>
            </a:pPr>
            <a:r>
              <a:rPr lang="en-US" altLang="en-US" sz="1800" dirty="0">
                <a:solidFill>
                  <a:srgbClr val="000000"/>
                </a:solidFill>
                <a:latin typeface="Arial Narrow" panose="020B0606020202030204" pitchFamily="34" charset="0"/>
                <a:cs typeface="Arial" panose="020B0604020202020204" pitchFamily="34" charset="0"/>
              </a:rPr>
              <a:t>9</a:t>
            </a:r>
          </a:p>
          <a:p>
            <a:pPr algn="r">
              <a:lnSpc>
                <a:spcPct val="140000"/>
              </a:lnSpc>
              <a:spcBef>
                <a:spcPct val="0"/>
              </a:spcBef>
              <a:buFontTx/>
              <a:buNone/>
            </a:pPr>
            <a:r>
              <a:rPr lang="en-US" altLang="en-US" sz="1800" dirty="0">
                <a:solidFill>
                  <a:srgbClr val="000000"/>
                </a:solidFill>
                <a:latin typeface="Arial Narrow" panose="020B0606020202030204" pitchFamily="34" charset="0"/>
                <a:cs typeface="Arial" panose="020B0604020202020204" pitchFamily="34" charset="0"/>
              </a:rPr>
              <a:t>8</a:t>
            </a:r>
          </a:p>
          <a:p>
            <a:pPr algn="r">
              <a:lnSpc>
                <a:spcPct val="140000"/>
              </a:lnSpc>
              <a:spcBef>
                <a:spcPct val="0"/>
              </a:spcBef>
              <a:buFontTx/>
              <a:buNone/>
            </a:pPr>
            <a:r>
              <a:rPr lang="en-US" altLang="en-US" sz="1800" dirty="0">
                <a:solidFill>
                  <a:srgbClr val="000000"/>
                </a:solidFill>
                <a:latin typeface="Arial Narrow" panose="020B0606020202030204" pitchFamily="34" charset="0"/>
                <a:cs typeface="Arial" panose="020B0604020202020204" pitchFamily="34" charset="0"/>
              </a:rPr>
              <a:t>7</a:t>
            </a:r>
          </a:p>
          <a:p>
            <a:pPr algn="r">
              <a:lnSpc>
                <a:spcPct val="140000"/>
              </a:lnSpc>
              <a:spcBef>
                <a:spcPct val="0"/>
              </a:spcBef>
              <a:buFontTx/>
              <a:buNone/>
            </a:pPr>
            <a:r>
              <a:rPr lang="en-US" altLang="en-US" sz="1800" dirty="0">
                <a:solidFill>
                  <a:srgbClr val="000000"/>
                </a:solidFill>
                <a:latin typeface="Arial Narrow" panose="020B0606020202030204" pitchFamily="34" charset="0"/>
                <a:cs typeface="Arial" panose="020B0604020202020204" pitchFamily="34" charset="0"/>
              </a:rPr>
              <a:t>6</a:t>
            </a:r>
          </a:p>
          <a:p>
            <a:pPr algn="r">
              <a:lnSpc>
                <a:spcPct val="140000"/>
              </a:lnSpc>
              <a:spcBef>
                <a:spcPct val="0"/>
              </a:spcBef>
              <a:buFontTx/>
              <a:buNone/>
            </a:pPr>
            <a:r>
              <a:rPr lang="en-US" altLang="en-US" sz="1800" dirty="0">
                <a:solidFill>
                  <a:srgbClr val="000000"/>
                </a:solidFill>
                <a:latin typeface="Arial Narrow" panose="020B0606020202030204" pitchFamily="34" charset="0"/>
                <a:cs typeface="Arial" panose="020B0604020202020204" pitchFamily="34" charset="0"/>
              </a:rPr>
              <a:t>5</a:t>
            </a:r>
          </a:p>
          <a:p>
            <a:pPr algn="r">
              <a:lnSpc>
                <a:spcPct val="140000"/>
              </a:lnSpc>
              <a:spcBef>
                <a:spcPct val="0"/>
              </a:spcBef>
              <a:buFontTx/>
              <a:buNone/>
            </a:pPr>
            <a:r>
              <a:rPr lang="en-US" altLang="en-US" sz="1800" dirty="0">
                <a:solidFill>
                  <a:srgbClr val="000000"/>
                </a:solidFill>
                <a:latin typeface="Arial Narrow" panose="020B0606020202030204" pitchFamily="34" charset="0"/>
                <a:cs typeface="Arial" panose="020B0604020202020204" pitchFamily="34" charset="0"/>
              </a:rPr>
              <a:t>4</a:t>
            </a:r>
          </a:p>
          <a:p>
            <a:pPr algn="r">
              <a:lnSpc>
                <a:spcPct val="140000"/>
              </a:lnSpc>
              <a:spcBef>
                <a:spcPct val="0"/>
              </a:spcBef>
              <a:buFontTx/>
              <a:buNone/>
            </a:pPr>
            <a:r>
              <a:rPr lang="en-US" altLang="en-US" sz="1800" dirty="0">
                <a:solidFill>
                  <a:srgbClr val="000000"/>
                </a:solidFill>
                <a:latin typeface="Arial Narrow" panose="020B0606020202030204" pitchFamily="34" charset="0"/>
                <a:cs typeface="Arial" panose="020B0604020202020204" pitchFamily="34" charset="0"/>
              </a:rPr>
              <a:t>3</a:t>
            </a:r>
          </a:p>
          <a:p>
            <a:pPr algn="r">
              <a:lnSpc>
                <a:spcPct val="140000"/>
              </a:lnSpc>
              <a:spcBef>
                <a:spcPct val="0"/>
              </a:spcBef>
              <a:buFontTx/>
              <a:buNone/>
            </a:pPr>
            <a:r>
              <a:rPr lang="en-US" altLang="en-US" sz="1800" dirty="0">
                <a:solidFill>
                  <a:srgbClr val="000000"/>
                </a:solidFill>
                <a:latin typeface="Arial Narrow" panose="020B0606020202030204" pitchFamily="34" charset="0"/>
                <a:cs typeface="Arial" panose="020B0604020202020204" pitchFamily="34" charset="0"/>
              </a:rPr>
              <a:t>2</a:t>
            </a:r>
          </a:p>
          <a:p>
            <a:pPr algn="r">
              <a:lnSpc>
                <a:spcPct val="140000"/>
              </a:lnSpc>
              <a:spcBef>
                <a:spcPct val="0"/>
              </a:spcBef>
              <a:buFontTx/>
              <a:buNone/>
            </a:pPr>
            <a:r>
              <a:rPr lang="en-US" altLang="en-US" sz="1800" dirty="0">
                <a:solidFill>
                  <a:srgbClr val="000000"/>
                </a:solidFill>
                <a:latin typeface="Arial Narrow" panose="020B0606020202030204" pitchFamily="34" charset="0"/>
                <a:cs typeface="Arial" panose="020B0604020202020204" pitchFamily="34" charset="0"/>
              </a:rPr>
              <a:t>1</a:t>
            </a:r>
          </a:p>
        </p:txBody>
      </p:sp>
      <p:sp>
        <p:nvSpPr>
          <p:cNvPr id="43" name="Text Box 32"/>
          <p:cNvSpPr txBox="1">
            <a:spLocks noChangeArrowheads="1"/>
          </p:cNvSpPr>
          <p:nvPr/>
        </p:nvSpPr>
        <p:spPr bwMode="auto">
          <a:xfrm>
            <a:off x="2538305" y="5728272"/>
            <a:ext cx="5514975" cy="414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36176" tIns="68088" rIns="136176" bIns="68088">
            <a:spAutoFit/>
          </a:bodyPr>
          <a:lstStyle>
            <a:lvl1pPr defTabSz="13620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36207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36207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36207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36207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3620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3620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3620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3620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rgbClr val="000000"/>
                </a:solidFill>
                <a:cs typeface="Arial" panose="020B0604020202020204" pitchFamily="34" charset="0"/>
              </a:rPr>
              <a:t>Strategic Importance / Urgency / Mission Critical</a:t>
            </a:r>
          </a:p>
        </p:txBody>
      </p:sp>
      <p:sp>
        <p:nvSpPr>
          <p:cNvPr id="44" name="Text Box 33"/>
          <p:cNvSpPr txBox="1">
            <a:spLocks noChangeArrowheads="1"/>
          </p:cNvSpPr>
          <p:nvPr/>
        </p:nvSpPr>
        <p:spPr bwMode="auto">
          <a:xfrm rot="-5400000">
            <a:off x="7316680" y="3310510"/>
            <a:ext cx="3671887"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36176" tIns="68088" rIns="136176" bIns="68088">
            <a:spAutoFit/>
          </a:bodyPr>
          <a:lstStyle>
            <a:lvl1pPr defTabSz="13620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36207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36207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36207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36207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3620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3620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3620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3620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dirty="0">
                <a:solidFill>
                  <a:srgbClr val="000000"/>
                </a:solidFill>
                <a:cs typeface="Arial" panose="020B0604020202020204" pitchFamily="34" charset="0"/>
              </a:rPr>
              <a:t>Expected ROI / Benefit</a:t>
            </a:r>
          </a:p>
        </p:txBody>
      </p:sp>
      <p:sp>
        <p:nvSpPr>
          <p:cNvPr id="45" name="Text Box 28"/>
          <p:cNvSpPr txBox="1">
            <a:spLocks noChangeArrowheads="1"/>
          </p:cNvSpPr>
          <p:nvPr/>
        </p:nvSpPr>
        <p:spPr bwMode="auto">
          <a:xfrm>
            <a:off x="2462105" y="1928590"/>
            <a:ext cx="2133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000" b="1" dirty="0">
                <a:solidFill>
                  <a:srgbClr val="000000"/>
                </a:solidFill>
                <a:cs typeface="Arial" panose="020B0604020202020204" pitchFamily="34" charset="0"/>
              </a:rPr>
              <a:t>We need it</a:t>
            </a:r>
          </a:p>
        </p:txBody>
      </p:sp>
      <p:sp>
        <p:nvSpPr>
          <p:cNvPr id="46" name="Text Box 29"/>
          <p:cNvSpPr txBox="1">
            <a:spLocks noChangeArrowheads="1"/>
          </p:cNvSpPr>
          <p:nvPr/>
        </p:nvSpPr>
        <p:spPr bwMode="auto">
          <a:xfrm>
            <a:off x="5927618" y="1928590"/>
            <a:ext cx="2133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000" b="1" dirty="0">
                <a:solidFill>
                  <a:srgbClr val="000000"/>
                </a:solidFill>
                <a:cs typeface="Arial" panose="020B0604020202020204" pitchFamily="34" charset="0"/>
              </a:rPr>
              <a:t>We should do it</a:t>
            </a:r>
          </a:p>
        </p:txBody>
      </p:sp>
      <p:sp>
        <p:nvSpPr>
          <p:cNvPr id="47" name="Text Box 30"/>
          <p:cNvSpPr txBox="1">
            <a:spLocks noChangeArrowheads="1"/>
          </p:cNvSpPr>
          <p:nvPr/>
        </p:nvSpPr>
        <p:spPr bwMode="auto">
          <a:xfrm>
            <a:off x="2466868" y="3766122"/>
            <a:ext cx="2133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000" b="1" dirty="0">
                <a:solidFill>
                  <a:srgbClr val="000000"/>
                </a:solidFill>
                <a:cs typeface="Arial" panose="020B0604020202020204" pitchFamily="34" charset="0"/>
              </a:rPr>
              <a:t>We should do it</a:t>
            </a:r>
          </a:p>
        </p:txBody>
      </p:sp>
      <p:sp>
        <p:nvSpPr>
          <p:cNvPr id="48" name="WordArt 32"/>
          <p:cNvSpPr>
            <a:spLocks noChangeArrowheads="1" noChangeShapeType="1" noTextEdit="1"/>
          </p:cNvSpPr>
          <p:nvPr/>
        </p:nvSpPr>
        <p:spPr bwMode="auto">
          <a:xfrm>
            <a:off x="2104918" y="1948434"/>
            <a:ext cx="433387" cy="1254125"/>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000000">
                    <a:alpha val="20000"/>
                  </a:srgbClr>
                </a:solidFill>
                <a:latin typeface="Times New Roman" panose="02020603050405020304" pitchFamily="18" charset="0"/>
                <a:cs typeface="Times New Roman" panose="02020603050405020304" pitchFamily="18" charset="0"/>
              </a:rPr>
              <a:t>I</a:t>
            </a:r>
          </a:p>
        </p:txBody>
      </p:sp>
      <p:sp>
        <p:nvSpPr>
          <p:cNvPr id="49" name="WordArt 33"/>
          <p:cNvSpPr>
            <a:spLocks noChangeArrowheads="1" noChangeShapeType="1" noTextEdit="1"/>
          </p:cNvSpPr>
          <p:nvPr/>
        </p:nvSpPr>
        <p:spPr bwMode="auto">
          <a:xfrm>
            <a:off x="5438668" y="1957959"/>
            <a:ext cx="671512" cy="1254125"/>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000000">
                    <a:alpha val="20000"/>
                  </a:srgbClr>
                </a:solidFill>
              </a:rPr>
              <a:t>II</a:t>
            </a:r>
          </a:p>
        </p:txBody>
      </p:sp>
      <p:sp>
        <p:nvSpPr>
          <p:cNvPr id="50" name="WordArt 34"/>
          <p:cNvSpPr>
            <a:spLocks noChangeArrowheads="1" noChangeShapeType="1" noTextEdit="1"/>
          </p:cNvSpPr>
          <p:nvPr/>
        </p:nvSpPr>
        <p:spPr bwMode="auto">
          <a:xfrm>
            <a:off x="1885843" y="3882009"/>
            <a:ext cx="1071562" cy="1254125"/>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000000">
                    <a:alpha val="20000"/>
                  </a:srgbClr>
                </a:solidFill>
                <a:latin typeface="Times New Roman" panose="02020603050405020304" pitchFamily="18" charset="0"/>
                <a:cs typeface="Times New Roman" panose="02020603050405020304" pitchFamily="18" charset="0"/>
              </a:rPr>
              <a:t>III</a:t>
            </a:r>
          </a:p>
        </p:txBody>
      </p:sp>
      <p:sp>
        <p:nvSpPr>
          <p:cNvPr id="51" name="WordArt 35"/>
          <p:cNvSpPr>
            <a:spLocks noChangeArrowheads="1" noChangeShapeType="1" noTextEdit="1"/>
          </p:cNvSpPr>
          <p:nvPr/>
        </p:nvSpPr>
        <p:spPr bwMode="auto">
          <a:xfrm>
            <a:off x="5486293" y="3824859"/>
            <a:ext cx="995362" cy="1254125"/>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000000">
                    <a:alpha val="20000"/>
                  </a:srgbClr>
                </a:solidFill>
                <a:latin typeface="Times New Roman" panose="02020603050405020304" pitchFamily="18" charset="0"/>
                <a:cs typeface="Times New Roman" panose="02020603050405020304" pitchFamily="18" charset="0"/>
              </a:rPr>
              <a:t>IV</a:t>
            </a:r>
          </a:p>
        </p:txBody>
      </p:sp>
      <p:sp>
        <p:nvSpPr>
          <p:cNvPr id="52" name="Text Box 31"/>
          <p:cNvSpPr txBox="1">
            <a:spLocks noChangeArrowheads="1"/>
          </p:cNvSpPr>
          <p:nvPr/>
        </p:nvSpPr>
        <p:spPr bwMode="auto">
          <a:xfrm>
            <a:off x="5654568" y="3793039"/>
            <a:ext cx="2714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000" b="1" dirty="0">
                <a:solidFill>
                  <a:srgbClr val="000000"/>
                </a:solidFill>
                <a:cs typeface="Arial" panose="020B0604020202020204" pitchFamily="34" charset="0"/>
              </a:rPr>
              <a:t>It would be nice to do</a:t>
            </a:r>
          </a:p>
        </p:txBody>
      </p:sp>
      <p:sp>
        <p:nvSpPr>
          <p:cNvPr id="53" name="Line 25"/>
          <p:cNvSpPr>
            <a:spLocks noChangeShapeType="1"/>
          </p:cNvSpPr>
          <p:nvPr/>
        </p:nvSpPr>
        <p:spPr bwMode="auto">
          <a:xfrm flipH="1" flipV="1">
            <a:off x="9008955" y="1692847"/>
            <a:ext cx="25400" cy="404495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9" name="Star: 5 Points 28">
            <a:extLst>
              <a:ext uri="{FF2B5EF4-FFF2-40B4-BE49-F238E27FC236}">
                <a16:creationId xmlns:a16="http://schemas.microsoft.com/office/drawing/2014/main" id="{CD344116-86F2-472F-B188-A9C5077CFD76}"/>
              </a:ext>
            </a:extLst>
          </p:cNvPr>
          <p:cNvSpPr/>
          <p:nvPr/>
        </p:nvSpPr>
        <p:spPr>
          <a:xfrm>
            <a:off x="11713947" y="6514760"/>
            <a:ext cx="221381" cy="222924"/>
          </a:xfrm>
          <a:prstGeom prst="star5">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4" name="TextBox 53">
            <a:extLst>
              <a:ext uri="{FF2B5EF4-FFF2-40B4-BE49-F238E27FC236}">
                <a16:creationId xmlns:a16="http://schemas.microsoft.com/office/drawing/2014/main" id="{9C90A3F1-6EEF-4062-A39C-EA8E2553ED07}"/>
              </a:ext>
            </a:extLst>
          </p:cNvPr>
          <p:cNvSpPr txBox="1"/>
          <p:nvPr/>
        </p:nvSpPr>
        <p:spPr>
          <a:xfrm>
            <a:off x="9743967" y="1944783"/>
            <a:ext cx="1586597" cy="1477328"/>
          </a:xfrm>
          <a:prstGeom prst="rect">
            <a:avLst/>
          </a:prstGeom>
          <a:noFill/>
        </p:spPr>
        <p:txBody>
          <a:bodyPr wrap="square" rtlCol="0">
            <a:spAutoFit/>
          </a:bodyPr>
          <a:lstStyle/>
          <a:p>
            <a:pPr algn="ctr"/>
            <a:r>
              <a:rPr lang="en-US" b="1" u="sng" dirty="0"/>
              <a:t>SNF Quiz</a:t>
            </a:r>
          </a:p>
          <a:p>
            <a:pPr algn="ctr"/>
            <a:r>
              <a:rPr lang="en-US" dirty="0"/>
              <a:t>(4 initiatives):</a:t>
            </a:r>
          </a:p>
          <a:p>
            <a:pPr algn="ctr"/>
            <a:endParaRPr lang="en-US" b="1" u="sng" dirty="0"/>
          </a:p>
          <a:p>
            <a:pPr algn="ctr"/>
            <a:endParaRPr lang="en-US" b="1" u="sng" dirty="0"/>
          </a:p>
          <a:p>
            <a:pPr algn="ctr"/>
            <a:endParaRPr lang="en-US" b="1" u="sng" dirty="0"/>
          </a:p>
        </p:txBody>
      </p:sp>
      <p:sp>
        <p:nvSpPr>
          <p:cNvPr id="55" name="Oval 54">
            <a:extLst>
              <a:ext uri="{FF2B5EF4-FFF2-40B4-BE49-F238E27FC236}">
                <a16:creationId xmlns:a16="http://schemas.microsoft.com/office/drawing/2014/main" id="{DB074ABB-34AE-4FE1-91A3-439282B8478E}"/>
              </a:ext>
            </a:extLst>
          </p:cNvPr>
          <p:cNvSpPr/>
          <p:nvPr/>
        </p:nvSpPr>
        <p:spPr>
          <a:xfrm>
            <a:off x="9708414" y="2640148"/>
            <a:ext cx="1622150" cy="569898"/>
          </a:xfrm>
          <a:prstGeom prst="ellipse">
            <a:avLst/>
          </a:prstGeom>
          <a:solidFill>
            <a:schemeClr val="tx1"/>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1200" dirty="0">
                <a:solidFill>
                  <a:schemeClr val="bg1"/>
                </a:solidFill>
              </a:rPr>
              <a:t>Convert to EHR</a:t>
            </a:r>
          </a:p>
        </p:txBody>
      </p:sp>
      <p:sp>
        <p:nvSpPr>
          <p:cNvPr id="56" name="Oval 55">
            <a:extLst>
              <a:ext uri="{FF2B5EF4-FFF2-40B4-BE49-F238E27FC236}">
                <a16:creationId xmlns:a16="http://schemas.microsoft.com/office/drawing/2014/main" id="{BAD4B184-75E4-47BF-95E1-0CD7C0557D00}"/>
              </a:ext>
            </a:extLst>
          </p:cNvPr>
          <p:cNvSpPr/>
          <p:nvPr/>
        </p:nvSpPr>
        <p:spPr>
          <a:xfrm>
            <a:off x="9723347" y="3277871"/>
            <a:ext cx="1622150" cy="569898"/>
          </a:xfrm>
          <a:prstGeom prst="ellipse">
            <a:avLst/>
          </a:prstGeom>
          <a:solidFill>
            <a:schemeClr val="tx1"/>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1200" dirty="0">
                <a:solidFill>
                  <a:schemeClr val="bg1"/>
                </a:solidFill>
              </a:rPr>
              <a:t>Refurbish kitchen &amp; dining room</a:t>
            </a:r>
          </a:p>
        </p:txBody>
      </p:sp>
      <p:sp>
        <p:nvSpPr>
          <p:cNvPr id="57" name="Oval 56">
            <a:extLst>
              <a:ext uri="{FF2B5EF4-FFF2-40B4-BE49-F238E27FC236}">
                <a16:creationId xmlns:a16="http://schemas.microsoft.com/office/drawing/2014/main" id="{AE7BE78F-B2C1-4141-8EDE-A089C6CE2E9B}"/>
              </a:ext>
            </a:extLst>
          </p:cNvPr>
          <p:cNvSpPr/>
          <p:nvPr/>
        </p:nvSpPr>
        <p:spPr>
          <a:xfrm>
            <a:off x="9735221" y="3973236"/>
            <a:ext cx="1622150" cy="569898"/>
          </a:xfrm>
          <a:prstGeom prst="ellipse">
            <a:avLst/>
          </a:prstGeom>
          <a:solidFill>
            <a:schemeClr val="tx1"/>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1200" dirty="0">
                <a:solidFill>
                  <a:schemeClr val="bg1"/>
                </a:solidFill>
              </a:rPr>
              <a:t>Provide outpatient therapy services</a:t>
            </a:r>
          </a:p>
        </p:txBody>
      </p:sp>
      <p:sp>
        <p:nvSpPr>
          <p:cNvPr id="58" name="Oval 57">
            <a:extLst>
              <a:ext uri="{FF2B5EF4-FFF2-40B4-BE49-F238E27FC236}">
                <a16:creationId xmlns:a16="http://schemas.microsoft.com/office/drawing/2014/main" id="{B566D054-1CBB-41E2-A65D-E7E0678F2DB1}"/>
              </a:ext>
            </a:extLst>
          </p:cNvPr>
          <p:cNvSpPr/>
          <p:nvPr/>
        </p:nvSpPr>
        <p:spPr>
          <a:xfrm>
            <a:off x="9743967" y="4680793"/>
            <a:ext cx="1622150" cy="800529"/>
          </a:xfrm>
          <a:prstGeom prst="ellipse">
            <a:avLst/>
          </a:prstGeom>
          <a:solidFill>
            <a:schemeClr val="tx1"/>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1200" dirty="0">
                <a:solidFill>
                  <a:schemeClr val="bg1"/>
                </a:solidFill>
              </a:rPr>
              <a:t>Expand &amp; enhance therapy gym for Med-A rehab-to-home</a:t>
            </a:r>
          </a:p>
        </p:txBody>
      </p:sp>
      <p:sp>
        <p:nvSpPr>
          <p:cNvPr id="4" name="Footer Placeholder 3">
            <a:extLst>
              <a:ext uri="{FF2B5EF4-FFF2-40B4-BE49-F238E27FC236}">
                <a16:creationId xmlns:a16="http://schemas.microsoft.com/office/drawing/2014/main" id="{ADF76F2A-2CD0-4620-8F66-BB51C23CBF4E}"/>
              </a:ext>
            </a:extLst>
          </p:cNvPr>
          <p:cNvSpPr>
            <a:spLocks noGrp="1"/>
          </p:cNvSpPr>
          <p:nvPr>
            <p:ph type="ftr" sz="quarter" idx="11"/>
          </p:nvPr>
        </p:nvSpPr>
        <p:spPr/>
        <p:txBody>
          <a:bodyPr/>
          <a:lstStyle/>
          <a:p>
            <a:r>
              <a:rPr lang="en-US"/>
              <a:t>© LBL Strategies, 2018. All Rights Reserved.</a:t>
            </a:r>
          </a:p>
        </p:txBody>
      </p:sp>
      <p:sp>
        <p:nvSpPr>
          <p:cNvPr id="5" name="Slide Number Placeholder 4">
            <a:extLst>
              <a:ext uri="{FF2B5EF4-FFF2-40B4-BE49-F238E27FC236}">
                <a16:creationId xmlns:a16="http://schemas.microsoft.com/office/drawing/2014/main" id="{39C543CB-D647-4CC0-946F-4751BFD56398}"/>
              </a:ext>
            </a:extLst>
          </p:cNvPr>
          <p:cNvSpPr>
            <a:spLocks noGrp="1"/>
          </p:cNvSpPr>
          <p:nvPr>
            <p:ph type="sldNum" sz="quarter" idx="4"/>
          </p:nvPr>
        </p:nvSpPr>
        <p:spPr/>
        <p:txBody>
          <a:bodyPr/>
          <a:lstStyle/>
          <a:p>
            <a:fld id="{F92A6650-C51F-4DDD-841F-33D18A9B0543}" type="slidenum">
              <a:rPr lang="en-US" smtClean="0"/>
              <a:pPr/>
              <a:t>8</a:t>
            </a:fld>
            <a:endParaRPr lang="en-US" dirty="0"/>
          </a:p>
        </p:txBody>
      </p:sp>
    </p:spTree>
    <p:custDataLst>
      <p:tags r:id="rId1"/>
    </p:custDataLst>
    <p:extLst>
      <p:ext uri="{BB962C8B-B14F-4D97-AF65-F5344CB8AC3E}">
        <p14:creationId xmlns:p14="http://schemas.microsoft.com/office/powerpoint/2010/main" val="128004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heckerboard(across)">
                                      <p:cBhvr>
                                        <p:cTn id="7" dur="500"/>
                                        <p:tgtEl>
                                          <p:spTgt spid="3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checkerboard(across)">
                                      <p:cBhvr>
                                        <p:cTn id="10" dur="500"/>
                                        <p:tgtEl>
                                          <p:spTgt spid="3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checkerboard(across)">
                                      <p:cBhvr>
                                        <p:cTn id="13" dur="500"/>
                                        <p:tgtEl>
                                          <p:spTgt spid="3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checkerboard(across)">
                                      <p:cBhvr>
                                        <p:cTn id="16" dur="500"/>
                                        <p:tgtEl>
                                          <p:spTgt spid="35"/>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checkerboard(across)">
                                      <p:cBhvr>
                                        <p:cTn id="19" dur="500"/>
                                        <p:tgtEl>
                                          <p:spTgt spid="36"/>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checkerboard(across)">
                                      <p:cBhvr>
                                        <p:cTn id="22" dur="500"/>
                                        <p:tgtEl>
                                          <p:spTgt spid="38"/>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checkerboard(across)">
                                      <p:cBhvr>
                                        <p:cTn id="25" dur="500"/>
                                        <p:tgtEl>
                                          <p:spTgt spid="39"/>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checkerboard(across)">
                                      <p:cBhvr>
                                        <p:cTn id="28" dur="500"/>
                                        <p:tgtEl>
                                          <p:spTgt spid="40"/>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checkerboard(across)">
                                      <p:cBhvr>
                                        <p:cTn id="31" dur="500"/>
                                        <p:tgtEl>
                                          <p:spTgt spid="45"/>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checkerboard(across)">
                                      <p:cBhvr>
                                        <p:cTn id="34" dur="500"/>
                                        <p:tgtEl>
                                          <p:spTgt spid="46"/>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checkerboard(across)">
                                      <p:cBhvr>
                                        <p:cTn id="37" dur="500"/>
                                        <p:tgtEl>
                                          <p:spTgt spid="47"/>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checkerboard(across)">
                                      <p:cBhvr>
                                        <p:cTn id="40" dur="500"/>
                                        <p:tgtEl>
                                          <p:spTgt spid="48"/>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checkerboard(across)">
                                      <p:cBhvr>
                                        <p:cTn id="43" dur="500"/>
                                        <p:tgtEl>
                                          <p:spTgt spid="49"/>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checkerboard(across)">
                                      <p:cBhvr>
                                        <p:cTn id="46" dur="500"/>
                                        <p:tgtEl>
                                          <p:spTgt spid="50"/>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checkerboard(across)">
                                      <p:cBhvr>
                                        <p:cTn id="49" dur="500"/>
                                        <p:tgtEl>
                                          <p:spTgt spid="51"/>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checkerboard(across)">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down)">
                                      <p:cBhvr>
                                        <p:cTn id="57" dur="500"/>
                                        <p:tgtEl>
                                          <p:spTgt spid="42"/>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wipe(down)">
                                      <p:cBhvr>
                                        <p:cTn id="60" dur="500"/>
                                        <p:tgtEl>
                                          <p:spTgt spid="44"/>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down)">
                                      <p:cBhvr>
                                        <p:cTn id="63" dur="500"/>
                                        <p:tgtEl>
                                          <p:spTgt spid="5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grpId="0" nodeType="click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wipe(right)">
                                      <p:cBhvr>
                                        <p:cTn id="68" dur="500"/>
                                        <p:tgtEl>
                                          <p:spTgt spid="37"/>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right)">
                                      <p:cBhvr>
                                        <p:cTn id="71" dur="500"/>
                                        <p:tgtEl>
                                          <p:spTgt spid="41"/>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right)">
                                      <p:cBhvr>
                                        <p:cTn id="74" dur="500"/>
                                        <p:tgtEl>
                                          <p:spTgt spid="43"/>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54">
                                            <p:txEl>
                                              <p:pRg st="0" end="0"/>
                                            </p:txEl>
                                          </p:spTgt>
                                        </p:tgtEl>
                                        <p:attrNameLst>
                                          <p:attrName>style.visibility</p:attrName>
                                        </p:attrNameLst>
                                      </p:cBhvr>
                                      <p:to>
                                        <p:strVal val="visible"/>
                                      </p:to>
                                    </p:set>
                                    <p:animEffect transition="in" filter="fade">
                                      <p:cBhvr>
                                        <p:cTn id="79" dur="500"/>
                                        <p:tgtEl>
                                          <p:spTgt spid="54">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54">
                                            <p:txEl>
                                              <p:pRg st="1" end="1"/>
                                            </p:txEl>
                                          </p:spTgt>
                                        </p:tgtEl>
                                        <p:attrNameLst>
                                          <p:attrName>style.visibility</p:attrName>
                                        </p:attrNameLst>
                                      </p:cBhvr>
                                      <p:to>
                                        <p:strVal val="visible"/>
                                      </p:to>
                                    </p:set>
                                    <p:animEffect transition="in" filter="fade">
                                      <p:cBhvr>
                                        <p:cTn id="84" dur="500"/>
                                        <p:tgtEl>
                                          <p:spTgt spid="54">
                                            <p:txEl>
                                              <p:pRg st="1" end="1"/>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1" nodeType="clickEffect">
                                  <p:stCondLst>
                                    <p:cond delay="0"/>
                                  </p:stCondLst>
                                  <p:childTnLst>
                                    <p:set>
                                      <p:cBhvr>
                                        <p:cTn id="88" dur="1" fill="hold">
                                          <p:stCondLst>
                                            <p:cond delay="0"/>
                                          </p:stCondLst>
                                        </p:cTn>
                                        <p:tgtEl>
                                          <p:spTgt spid="5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1" nodeType="clickEffect">
                                  <p:stCondLst>
                                    <p:cond delay="0"/>
                                  </p:stCondLst>
                                  <p:childTnLst>
                                    <p:set>
                                      <p:cBhvr>
                                        <p:cTn id="92" dur="1" fill="hold">
                                          <p:stCondLst>
                                            <p:cond delay="0"/>
                                          </p:stCondLst>
                                        </p:cTn>
                                        <p:tgtEl>
                                          <p:spTgt spid="5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1" nodeType="clickEffect">
                                  <p:stCondLst>
                                    <p:cond delay="0"/>
                                  </p:stCondLst>
                                  <p:childTnLst>
                                    <p:set>
                                      <p:cBhvr>
                                        <p:cTn id="96" dur="1" fill="hold">
                                          <p:stCondLst>
                                            <p:cond delay="0"/>
                                          </p:stCondLst>
                                        </p:cTn>
                                        <p:tgtEl>
                                          <p:spTgt spid="5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1" nodeType="clickEffect">
                                  <p:stCondLst>
                                    <p:cond delay="0"/>
                                  </p:stCondLst>
                                  <p:childTnLst>
                                    <p:set>
                                      <p:cBhvr>
                                        <p:cTn id="100" dur="1" fill="hold">
                                          <p:stCondLst>
                                            <p:cond delay="0"/>
                                          </p:stCondLst>
                                        </p:cTn>
                                        <p:tgtEl>
                                          <p:spTgt spid="58"/>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42" presetClass="path" presetSubtype="0" accel="50000" decel="50000" fill="hold" grpId="0" nodeType="clickEffect">
                                  <p:stCondLst>
                                    <p:cond delay="0"/>
                                  </p:stCondLst>
                                  <p:childTnLst>
                                    <p:animMotion origin="layout" path="M -0.04232 -0.00232 L -0.57318 0.24005 " pathEditMode="relative" rAng="0" ptsTypes="AA">
                                      <p:cBhvr>
                                        <p:cTn id="104" dur="2000" fill="hold"/>
                                        <p:tgtEl>
                                          <p:spTgt spid="55"/>
                                        </p:tgtEl>
                                        <p:attrNameLst>
                                          <p:attrName>ppt_x</p:attrName>
                                          <p:attrName>ppt_y</p:attrName>
                                        </p:attrNameLst>
                                      </p:cBhvr>
                                      <p:rCtr x="-26549" y="12106"/>
                                    </p:animMotion>
                                  </p:childTnLst>
                                </p:cTn>
                              </p:par>
                            </p:childTnLst>
                          </p:cTn>
                        </p:par>
                      </p:childTnLst>
                    </p:cTn>
                  </p:par>
                  <p:par>
                    <p:cTn id="105" fill="hold">
                      <p:stCondLst>
                        <p:cond delay="indefinite"/>
                      </p:stCondLst>
                      <p:childTnLst>
                        <p:par>
                          <p:cTn id="106" fill="hold">
                            <p:stCondLst>
                              <p:cond delay="0"/>
                            </p:stCondLst>
                            <p:childTnLst>
                              <p:par>
                                <p:cTn id="107" presetID="42" presetClass="path" presetSubtype="0" accel="50000" decel="50000" fill="hold" grpId="0" nodeType="clickEffect">
                                  <p:stCondLst>
                                    <p:cond delay="0"/>
                                  </p:stCondLst>
                                  <p:childTnLst>
                                    <p:animMotion origin="layout" path="M -0.02955 -0.00486 L -0.28177 0.13704 " pathEditMode="relative" rAng="0" ptsTypes="AA">
                                      <p:cBhvr>
                                        <p:cTn id="108" dur="2000" fill="hold"/>
                                        <p:tgtEl>
                                          <p:spTgt spid="56"/>
                                        </p:tgtEl>
                                        <p:attrNameLst>
                                          <p:attrName>ppt_x</p:attrName>
                                          <p:attrName>ppt_y</p:attrName>
                                        </p:attrNameLst>
                                      </p:cBhvr>
                                      <p:rCtr x="-12617" y="7083"/>
                                    </p:animMotion>
                                  </p:childTnLst>
                                </p:cTn>
                              </p:par>
                            </p:childTnLst>
                          </p:cTn>
                        </p:par>
                      </p:childTnLst>
                    </p:cTn>
                  </p:par>
                  <p:par>
                    <p:cTn id="109" fill="hold">
                      <p:stCondLst>
                        <p:cond delay="indefinite"/>
                      </p:stCondLst>
                      <p:childTnLst>
                        <p:par>
                          <p:cTn id="110" fill="hold">
                            <p:stCondLst>
                              <p:cond delay="0"/>
                            </p:stCondLst>
                            <p:childTnLst>
                              <p:par>
                                <p:cTn id="111" presetID="42" presetClass="path" presetSubtype="0" accel="50000" decel="50000" fill="hold" grpId="0" nodeType="clickEffect">
                                  <p:stCondLst>
                                    <p:cond delay="0"/>
                                  </p:stCondLst>
                                  <p:childTnLst>
                                    <p:animMotion origin="layout" path="M -0.0302 -0.01134 L -0.28932 -0.23356 " pathEditMode="relative" rAng="0" ptsTypes="AA">
                                      <p:cBhvr>
                                        <p:cTn id="112" dur="2000" fill="hold"/>
                                        <p:tgtEl>
                                          <p:spTgt spid="57"/>
                                        </p:tgtEl>
                                        <p:attrNameLst>
                                          <p:attrName>ppt_x</p:attrName>
                                          <p:attrName>ppt_y</p:attrName>
                                        </p:attrNameLst>
                                      </p:cBhvr>
                                      <p:rCtr x="-12956" y="-11111"/>
                                    </p:animMotion>
                                  </p:childTnLst>
                                </p:cTn>
                              </p:par>
                            </p:childTnLst>
                          </p:cTn>
                        </p:par>
                      </p:childTnLst>
                    </p:cTn>
                  </p:par>
                  <p:par>
                    <p:cTn id="113" fill="hold">
                      <p:stCondLst>
                        <p:cond delay="indefinite"/>
                      </p:stCondLst>
                      <p:childTnLst>
                        <p:par>
                          <p:cTn id="114" fill="hold">
                            <p:stCondLst>
                              <p:cond delay="0"/>
                            </p:stCondLst>
                            <p:childTnLst>
                              <p:par>
                                <p:cTn id="115" presetID="42" presetClass="path" presetSubtype="0" accel="50000" decel="50000" fill="hold" grpId="0" nodeType="clickEffect">
                                  <p:stCondLst>
                                    <p:cond delay="0"/>
                                  </p:stCondLst>
                                  <p:childTnLst>
                                    <p:animMotion origin="layout" path="M -0.06094 -0.04028 L -0.57123 -0.35278 " pathEditMode="relative" rAng="0" ptsTypes="AA">
                                      <p:cBhvr>
                                        <p:cTn id="116" dur="2000" fill="hold"/>
                                        <p:tgtEl>
                                          <p:spTgt spid="58"/>
                                        </p:tgtEl>
                                        <p:attrNameLst>
                                          <p:attrName>ppt_x</p:attrName>
                                          <p:attrName>ppt_y</p:attrName>
                                        </p:attrNameLst>
                                      </p:cBhvr>
                                      <p:rCtr x="-25521" y="-156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p:bldP spid="37" grpId="0" animBg="1"/>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animBg="1"/>
      <p:bldP spid="55" grpId="0" animBg="1"/>
      <p:bldP spid="55" grpId="1" animBg="1"/>
      <p:bldP spid="56" grpId="0" animBg="1"/>
      <p:bldP spid="56" grpId="1" animBg="1"/>
      <p:bldP spid="57" grpId="0" animBg="1"/>
      <p:bldP spid="57" grpId="1" animBg="1"/>
      <p:bldP spid="58" grpId="0" animBg="1"/>
      <p:bldP spid="5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310F9D-1D1E-4FA6-B995-9A96F45ED52A}"/>
              </a:ext>
            </a:extLst>
          </p:cNvPr>
          <p:cNvSpPr/>
          <p:nvPr/>
        </p:nvSpPr>
        <p:spPr>
          <a:xfrm>
            <a:off x="0" y="257175"/>
            <a:ext cx="4102100" cy="6015038"/>
          </a:xfrm>
          <a:prstGeom prst="rect">
            <a:avLst/>
          </a:prstGeom>
          <a:solidFill>
            <a:schemeClr val="dk1">
              <a:alpha val="71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pic>
        <p:nvPicPr>
          <p:cNvPr id="33796" name="Picture 1" descr="C:\Users\dawilsey\Downloads\iStock_000010732518XSmall.jpg">
            <a:extLst>
              <a:ext uri="{FF2B5EF4-FFF2-40B4-BE49-F238E27FC236}">
                <a16:creationId xmlns:a16="http://schemas.microsoft.com/office/drawing/2014/main" id="{53A51D01-AA6F-4E4C-BBA9-4C2EFF764A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230"/>
          <a:stretch>
            <a:fillRect/>
          </a:stretch>
        </p:blipFill>
        <p:spPr bwMode="auto">
          <a:xfrm>
            <a:off x="4102100" y="1065213"/>
            <a:ext cx="7874000"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2">
            <a:extLst>
              <a:ext uri="{FF2B5EF4-FFF2-40B4-BE49-F238E27FC236}">
                <a16:creationId xmlns:a16="http://schemas.microsoft.com/office/drawing/2014/main" id="{0526621B-6AF9-42D9-86E1-24B8976FFCC1}"/>
              </a:ext>
            </a:extLst>
          </p:cNvPr>
          <p:cNvSpPr txBox="1">
            <a:spLocks/>
          </p:cNvSpPr>
          <p:nvPr/>
        </p:nvSpPr>
        <p:spPr bwMode="auto">
          <a:xfrm>
            <a:off x="5454650" y="1681163"/>
            <a:ext cx="5969000" cy="3367087"/>
          </a:xfrm>
          <a:prstGeom prst="rect">
            <a:avLst/>
          </a:prstGeom>
          <a:noFill/>
          <a:ln>
            <a:noFill/>
          </a:ln>
          <a:extLst>
            <a:ext uri="{909E8E84-426E-40dd-AFC4-6F175D3DCCD1}"/>
            <a:ext uri="{91240B29-F687-4f45-9708-019B960494DF}"/>
            <a:ext uri="{FAA26D3D-D897-4be2-8F04-BA451C77F1D7}"/>
          </a:extLst>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ＭＳ Ｐゴシック" charset="0"/>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US" sz="2000" dirty="0">
                <a:latin typeface="+mj-lt"/>
              </a:rPr>
              <a:t>Share at your breakout group three initiatives you are currently working on for FFCOI. Discuss which quadrant each initiative falls and why.</a:t>
            </a:r>
          </a:p>
          <a:p>
            <a:pPr>
              <a:lnSpc>
                <a:spcPct val="100000"/>
              </a:lnSpc>
              <a:spcBef>
                <a:spcPts val="0"/>
              </a:spcBef>
              <a:defRPr/>
            </a:pPr>
            <a:endParaRPr lang="en-US" sz="2000" dirty="0">
              <a:latin typeface="+mj-lt"/>
            </a:endParaRPr>
          </a:p>
          <a:p>
            <a:pPr>
              <a:lnSpc>
                <a:spcPct val="100000"/>
              </a:lnSpc>
              <a:spcBef>
                <a:spcPts val="0"/>
              </a:spcBef>
              <a:defRPr/>
            </a:pPr>
            <a:endParaRPr lang="en-US" sz="2000" dirty="0">
              <a:latin typeface="+mj-lt"/>
            </a:endParaRPr>
          </a:p>
          <a:p>
            <a:pPr>
              <a:lnSpc>
                <a:spcPct val="100000"/>
              </a:lnSpc>
              <a:spcBef>
                <a:spcPts val="0"/>
              </a:spcBef>
              <a:defRPr/>
            </a:pPr>
            <a:endParaRPr lang="en-US" sz="2000" dirty="0">
              <a:latin typeface="+mj-lt"/>
            </a:endParaRPr>
          </a:p>
          <a:p>
            <a:pPr marL="0" indent="0">
              <a:lnSpc>
                <a:spcPct val="100000"/>
              </a:lnSpc>
              <a:spcBef>
                <a:spcPts val="0"/>
              </a:spcBef>
              <a:buNone/>
              <a:defRPr/>
            </a:pPr>
            <a:endParaRPr lang="en-US" sz="2000" dirty="0">
              <a:latin typeface="+mj-lt"/>
            </a:endParaRPr>
          </a:p>
          <a:p>
            <a:pPr marL="0" indent="0">
              <a:lnSpc>
                <a:spcPct val="100000"/>
              </a:lnSpc>
              <a:spcBef>
                <a:spcPts val="0"/>
              </a:spcBef>
              <a:buNone/>
              <a:defRPr/>
            </a:pPr>
            <a:r>
              <a:rPr lang="en-US" sz="2000" dirty="0">
                <a:latin typeface="+mj-lt"/>
              </a:rPr>
              <a:t>         </a:t>
            </a:r>
          </a:p>
          <a:p>
            <a:pPr>
              <a:lnSpc>
                <a:spcPct val="100000"/>
              </a:lnSpc>
              <a:spcBef>
                <a:spcPts val="0"/>
              </a:spcBef>
              <a:defRPr/>
            </a:pPr>
            <a:endParaRPr lang="en-US" sz="2000" dirty="0">
              <a:latin typeface="+mj-lt"/>
            </a:endParaRPr>
          </a:p>
          <a:p>
            <a:pPr>
              <a:lnSpc>
                <a:spcPct val="100000"/>
              </a:lnSpc>
              <a:spcBef>
                <a:spcPts val="0"/>
              </a:spcBef>
              <a:defRPr/>
            </a:pPr>
            <a:endParaRPr lang="en-US" sz="2000" dirty="0">
              <a:latin typeface="+mj-lt"/>
            </a:endParaRPr>
          </a:p>
          <a:p>
            <a:pPr>
              <a:lnSpc>
                <a:spcPct val="100000"/>
              </a:lnSpc>
              <a:spcBef>
                <a:spcPts val="0"/>
              </a:spcBef>
              <a:defRPr/>
            </a:pPr>
            <a:endParaRPr lang="en-US" sz="2000" dirty="0">
              <a:latin typeface="+mj-lt"/>
            </a:endParaRPr>
          </a:p>
          <a:p>
            <a:pPr>
              <a:lnSpc>
                <a:spcPct val="100000"/>
              </a:lnSpc>
              <a:spcBef>
                <a:spcPts val="0"/>
              </a:spcBef>
              <a:defRPr/>
            </a:pPr>
            <a:r>
              <a:rPr lang="en-US" sz="2000" dirty="0">
                <a:latin typeface="+mj-lt"/>
                <a:ea typeface="DengXian" panose="02010600030101010101" pitchFamily="2" charset="-122"/>
                <a:cs typeface="&quot;Open Sans&quot;"/>
              </a:rPr>
              <a:t>Report out to build prioritized list of initiatives</a:t>
            </a:r>
            <a:endParaRPr lang="en-US" sz="2000" dirty="0">
              <a:latin typeface="Calibri Light" charset="0"/>
            </a:endParaRPr>
          </a:p>
          <a:p>
            <a:pPr lvl="1">
              <a:lnSpc>
                <a:spcPct val="100000"/>
              </a:lnSpc>
              <a:spcBef>
                <a:spcPts val="0"/>
              </a:spcBef>
              <a:buFont typeface="+mj-lt"/>
              <a:buAutoNum type="arabicPeriod"/>
              <a:defRPr/>
            </a:pPr>
            <a:endParaRPr lang="en-US" sz="2000" dirty="0">
              <a:latin typeface="Calibri Light" charset="0"/>
            </a:endParaRPr>
          </a:p>
          <a:p>
            <a:pPr lvl="1">
              <a:lnSpc>
                <a:spcPct val="100000"/>
              </a:lnSpc>
              <a:spcBef>
                <a:spcPts val="0"/>
              </a:spcBef>
              <a:buFont typeface="+mj-lt"/>
              <a:buAutoNum type="arabicPeriod"/>
              <a:defRPr/>
            </a:pPr>
            <a:endParaRPr lang="en-US" sz="2000" dirty="0">
              <a:latin typeface="Calibri Light" charset="0"/>
            </a:endParaRPr>
          </a:p>
          <a:p>
            <a:pPr lvl="1">
              <a:defRPr/>
            </a:pPr>
            <a:endParaRPr lang="en-US" sz="2800" dirty="0">
              <a:latin typeface="Calibri Light" charset="0"/>
            </a:endParaRPr>
          </a:p>
        </p:txBody>
      </p:sp>
      <p:sp>
        <p:nvSpPr>
          <p:cNvPr id="9" name="Rectangle 8">
            <a:extLst>
              <a:ext uri="{FF2B5EF4-FFF2-40B4-BE49-F238E27FC236}">
                <a16:creationId xmlns:a16="http://schemas.microsoft.com/office/drawing/2014/main" id="{A9E9F14D-1763-42ED-BB22-D0D9DB1E86FD}"/>
              </a:ext>
            </a:extLst>
          </p:cNvPr>
          <p:cNvSpPr/>
          <p:nvPr/>
        </p:nvSpPr>
        <p:spPr>
          <a:xfrm>
            <a:off x="4724400" y="311151"/>
            <a:ext cx="7173913" cy="708025"/>
          </a:xfrm>
          <a:prstGeom prst="rect">
            <a:avLst/>
          </a:prstGeom>
        </p:spPr>
        <p:txBody>
          <a:bodyPr>
            <a:spAutoFit/>
          </a:bodyPr>
          <a:lstStyle/>
          <a:p>
            <a:pPr algn="ctr">
              <a:defRPr/>
            </a:pPr>
            <a:r>
              <a:rPr lang="en-US" altLang="en-US" sz="4000" dirty="0">
                <a:latin typeface="+mj-lt"/>
                <a:ea typeface="MS PGothic" panose="020B0600070205080204" pitchFamily="34" charset="-128"/>
              </a:rPr>
              <a:t>Prioritization Exercise</a:t>
            </a:r>
            <a:endParaRPr lang="en-US" sz="4000" dirty="0">
              <a:latin typeface="+mj-lt"/>
            </a:endParaRPr>
          </a:p>
        </p:txBody>
      </p:sp>
      <p:sp>
        <p:nvSpPr>
          <p:cNvPr id="5" name="Footer Placeholder 4">
            <a:extLst>
              <a:ext uri="{FF2B5EF4-FFF2-40B4-BE49-F238E27FC236}">
                <a16:creationId xmlns:a16="http://schemas.microsoft.com/office/drawing/2014/main" id="{99FC8C2B-8F54-4D7D-9E41-B4ED9D281801}"/>
              </a:ext>
            </a:extLst>
          </p:cNvPr>
          <p:cNvSpPr>
            <a:spLocks noGrp="1"/>
          </p:cNvSpPr>
          <p:nvPr>
            <p:ph type="ftr" sz="quarter" idx="11"/>
          </p:nvPr>
        </p:nvSpPr>
        <p:spPr/>
        <p:txBody>
          <a:bodyPr/>
          <a:lstStyle/>
          <a:p>
            <a:r>
              <a:rPr lang="en-US"/>
              <a:t>© LBL Strategies, 2018. All Rights Reserved.</a:t>
            </a:r>
          </a:p>
        </p:txBody>
      </p:sp>
      <p:sp>
        <p:nvSpPr>
          <p:cNvPr id="7" name="Slide Number Placeholder 6">
            <a:extLst>
              <a:ext uri="{FF2B5EF4-FFF2-40B4-BE49-F238E27FC236}">
                <a16:creationId xmlns:a16="http://schemas.microsoft.com/office/drawing/2014/main" id="{C24D576B-AAEB-49FB-8299-CB434B7DB640}"/>
              </a:ext>
            </a:extLst>
          </p:cNvPr>
          <p:cNvSpPr>
            <a:spLocks noGrp="1"/>
          </p:cNvSpPr>
          <p:nvPr>
            <p:ph type="sldNum" sz="quarter" idx="4"/>
          </p:nvPr>
        </p:nvSpPr>
        <p:spPr/>
        <p:txBody>
          <a:bodyPr/>
          <a:lstStyle/>
          <a:p>
            <a:fld id="{F92A6650-C51F-4DDD-841F-33D18A9B0543}" type="slidenum">
              <a:rPr lang="en-US" smtClean="0"/>
              <a:pPr/>
              <a:t>9</a:t>
            </a:fld>
            <a:endParaRPr lang="en-US" dirty="0"/>
          </a:p>
        </p:txBody>
      </p:sp>
      <p:pic>
        <p:nvPicPr>
          <p:cNvPr id="10" name="Picture 9">
            <a:extLst>
              <a:ext uri="{FF2B5EF4-FFF2-40B4-BE49-F238E27FC236}">
                <a16:creationId xmlns:a16="http://schemas.microsoft.com/office/drawing/2014/main" id="{0FC5A291-3CF3-487C-992E-241488BCD2E1}"/>
              </a:ext>
            </a:extLst>
          </p:cNvPr>
          <p:cNvPicPr>
            <a:picLocks noChangeAspect="1"/>
          </p:cNvPicPr>
          <p:nvPr/>
        </p:nvPicPr>
        <p:blipFill>
          <a:blip r:embed="rId5"/>
          <a:stretch>
            <a:fillRect/>
          </a:stretch>
        </p:blipFill>
        <p:spPr>
          <a:xfrm>
            <a:off x="7027382" y="2847051"/>
            <a:ext cx="3283267" cy="2120269"/>
          </a:xfrm>
          <a:prstGeom prst="rect">
            <a:avLst/>
          </a:prstGeom>
        </p:spPr>
      </p:pic>
      <p:sp>
        <p:nvSpPr>
          <p:cNvPr id="15" name="Title 3">
            <a:extLst>
              <a:ext uri="{FF2B5EF4-FFF2-40B4-BE49-F238E27FC236}">
                <a16:creationId xmlns:a16="http://schemas.microsoft.com/office/drawing/2014/main" id="{DB2C8874-E44D-4247-98A6-BEF1423DA53D}"/>
              </a:ext>
            </a:extLst>
          </p:cNvPr>
          <p:cNvSpPr txBox="1">
            <a:spLocks/>
          </p:cNvSpPr>
          <p:nvPr/>
        </p:nvSpPr>
        <p:spPr>
          <a:xfrm>
            <a:off x="0" y="0"/>
            <a:ext cx="4102100" cy="1668463"/>
          </a:xfrm>
          <a:prstGeom prst="rect">
            <a:avLst/>
          </a:prstGeom>
          <a:solidFill>
            <a:srgbClr val="85858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gn="ctr"/>
            <a:r>
              <a:rPr lang="en-US" altLang="en-US">
                <a:solidFill>
                  <a:schemeClr val="bg1"/>
                </a:solidFill>
                <a:ea typeface="ＭＳ Ｐゴシック" panose="020B0600070205080204" pitchFamily="34" charset="-128"/>
              </a:rPr>
              <a:t> Break-out</a:t>
            </a:r>
            <a:br>
              <a:rPr lang="en-US" altLang="en-US">
                <a:solidFill>
                  <a:schemeClr val="bg1"/>
                </a:solidFill>
                <a:ea typeface="ＭＳ Ｐゴシック" panose="020B0600070205080204" pitchFamily="34" charset="-128"/>
              </a:rPr>
            </a:br>
            <a:r>
              <a:rPr lang="en-US" altLang="en-US">
                <a:solidFill>
                  <a:schemeClr val="bg1"/>
                </a:solidFill>
                <a:ea typeface="ＭＳ Ｐゴシック" panose="020B0600070205080204" pitchFamily="34" charset="-128"/>
              </a:rPr>
              <a:t>Exercise</a:t>
            </a:r>
            <a:endParaRPr lang="en-US" altLang="en-US" dirty="0">
              <a:solidFill>
                <a:schemeClr val="bg1"/>
              </a:solidFill>
            </a:endParaRPr>
          </a:p>
        </p:txBody>
      </p:sp>
      <p:pic>
        <p:nvPicPr>
          <p:cNvPr id="16" name="Picture 15">
            <a:extLst>
              <a:ext uri="{FF2B5EF4-FFF2-40B4-BE49-F238E27FC236}">
                <a16:creationId xmlns:a16="http://schemas.microsoft.com/office/drawing/2014/main" id="{B1E7B88E-9E9E-446C-9552-F266A0A9D359}"/>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65125" y="2374900"/>
            <a:ext cx="3422650"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3741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SECTOMILLISECCONVERTED" val="1"/>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504&quot;/&gt;&lt;/object&gt;&lt;object type=&quot;3&quot; unique_id=&quot;10004&quot;&gt;&lt;property id=&quot;20148&quot; value=&quot;5&quot;/&gt;&lt;property id=&quot;20300&quot; value=&quot;Slide 2 - &amp;quot;Aesop’s Fables &amp;quot;&quot;/&gt;&lt;property id=&quot;20307&quot; value=&quot;327&quot;/&gt;&lt;/object&gt;&lt;object type=&quot;3&quot; unique_id=&quot;10007&quot;&gt;&lt;property id=&quot;20148&quot; value=&quot;5&quot;/&gt;&lt;property id=&quot;20300&quot; value=&quot;Slide 5 - &amp;quot;Phase II Outline&amp;quot;&quot;/&gt;&lt;property id=&quot;20307&quot; value=&quot;508&quot;/&gt;&lt;/object&gt;&lt;object type=&quot;3&quot; unique_id=&quot;10008&quot;&gt;&lt;property id=&quot;20148&quot; value=&quot;5&quot;/&gt;&lt;property id=&quot;20300&quot; value=&quot;Slide 6 - &amp;quot;Phase II Learning Objectives&amp;quot;&quot;/&gt;&lt;property id=&quot;20307&quot; value=&quot;509&quot;/&gt;&lt;/object&gt;&lt;object type=&quot;3&quot; unique_id=&quot;10009&quot;&gt;&lt;property id=&quot;20148&quot; value=&quot;5&quot;/&gt;&lt;property id=&quot;20300&quot; value=&quot;Slide 7 - &amp;quot;Assessment = Analysis + Evaluation  &amp;quot;&quot;/&gt;&lt;property id=&quot;20307&quot; value=&quot;395&quot;/&gt;&lt;/object&gt;&lt;object type=&quot;3&quot; unique_id=&quot;10010&quot;&gt;&lt;property id=&quot;20148&quot; value=&quot;5&quot;/&gt;&lt;property id=&quot;20300&quot; value=&quot;Slide 8&quot;/&gt;&lt;property id=&quot;20307&quot; value=&quot;398&quot;/&gt;&lt;/object&gt;&lt;object type=&quot;3&quot; unique_id=&quot;10011&quot;&gt;&lt;property id=&quot;20148&quot; value=&quot;5&quot;/&gt;&lt;property id=&quot;20300&quot; value=&quot;Slide 9 - &amp;quot;Task 1: Conduct External Strategic Analyses &amp;quot;&quot;/&gt;&lt;property id=&quot;20307&quot; value=&quot;339&quot;/&gt;&lt;/object&gt;&lt;object type=&quot;3&quot; unique_id=&quot;10012&quot;&gt;&lt;property id=&quot;20148&quot; value=&quot;5&quot;/&gt;&lt;property id=&quot;20300&quot; value=&quot;Slide 10&quot;/&gt;&lt;property id=&quot;20307&quot; value=&quot;409&quot;/&gt;&lt;/object&gt;&lt;object type=&quot;3&quot; unique_id=&quot;10013&quot;&gt;&lt;property id=&quot;20148&quot; value=&quot;5&quot;/&gt;&lt;property id=&quot;20300&quot; value=&quot;Slide 11 - &amp;quot;Level the Strategic Playing Field&amp;quot;&quot;/&gt;&lt;property id=&quot;20307&quot; value=&quot;456&quot;/&gt;&lt;/object&gt;&lt;object type=&quot;3&quot; unique_id=&quot;10014&quot;&gt;&lt;property id=&quot;20148&quot; value=&quot;5&quot;/&gt;&lt;property id=&quot;20300&quot; value=&quot;Slide 12&quot;/&gt;&lt;property id=&quot;20307&quot; value=&quot;340&quot;/&gt;&lt;/object&gt;&lt;object type=&quot;3&quot; unique_id=&quot;10015&quot;&gt;&lt;property id=&quot;20148&quot; value=&quot;5&quot;/&gt;&lt;property id=&quot;20300&quot; value=&quot;Slide 13 - &amp;quot;PESTLE and STEEPLE &amp;quot;&quot;/&gt;&lt;property id=&quot;20307&quot; value=&quot;560&quot;/&gt;&lt;/object&gt;&lt;object type=&quot;3&quot; unique_id=&quot;10016&quot;&gt;&lt;property id=&quot;20148&quot; value=&quot;5&quot;/&gt;&lt;property id=&quot;20300&quot; value=&quot;Slide 14&quot;/&gt;&lt;property id=&quot;20307&quot; value=&quot;548&quot;/&gt;&lt;/object&gt;&lt;object type=&quot;3&quot; unique_id=&quot;10017&quot;&gt;&lt;property id=&quot;20148&quot; value=&quot;5&quot;/&gt;&lt;property id=&quot;20300&quot; value=&quot;Slide 15 - &amp;quot;Agriculture and Food Industries&amp;quot;&quot;/&gt;&lt;property id=&quot;20307&quot; value=&quot;373&quot;/&gt;&lt;/object&gt;&lt;object type=&quot;3&quot; unique_id=&quot;10018&quot;&gt;&lt;property id=&quot;20148&quot; value=&quot;5&quot;/&gt;&lt;property id=&quot;20300&quot; value=&quot;Slide 16 - &amp;quot;Key Environmental Variables&amp;quot;&quot;/&gt;&lt;property id=&quot;20307&quot; value=&quot;374&quot;/&gt;&lt;/object&gt;&lt;object type=&quot;3&quot; unique_id=&quot;10019&quot;&gt;&lt;property id=&quot;20148&quot; value=&quot;5&quot;/&gt;&lt;property id=&quot;20300&quot; value=&quot;Slide 17 - &amp;quot;World Population Growth Projections &amp;quot;&quot;/&gt;&lt;property id=&quot;20307&quot; value=&quot;375&quot;/&gt;&lt;/object&gt;&lt;object type=&quot;3&quot; unique_id=&quot;10020&quot;&gt;&lt;property id=&quot;20148&quot; value=&quot;5&quot;/&gt;&lt;property id=&quot;20300&quot; value=&quot;Slide 18 - &amp;quot;Huge Population Growth Over Next Decade Top 10 countries to add 422 million people by 2020&amp;quot;&quot;/&gt;&lt;property id=&quot;20307&quot; value=&quot;376&quot;/&gt;&lt;/object&gt;&lt;object type=&quot;3&quot; unique_id=&quot;10021&quot;&gt;&lt;property id=&quot;20148&quot; value=&quot;5&quot;/&gt;&lt;property id=&quot;20300&quot; value=&quot;Slide 19 - &amp;quot;Sustainability Movement &amp;quot;&quot;/&gt;&lt;property id=&quot;20307&quot; value=&quot;377&quot;/&gt;&lt;/object&gt;&lt;object type=&quot;3&quot; unique_id=&quot;10022&quot;&gt;&lt;property id=&quot;20148&quot; value=&quot;5&quot;/&gt;&lt;property id=&quot;20300&quot; value=&quot;Slide 20&quot;/&gt;&lt;property id=&quot;20307&quot; value=&quot;379&quot;/&gt;&lt;/object&gt;&lt;object type=&quot;3&quot; unique_id=&quot;10023&quot;&gt;&lt;property id=&quot;20148&quot; value=&quot;5&quot;/&gt;&lt;property id=&quot;20300&quot; value=&quot;Slide 21 - &amp;quot;Migrating Illinois Climate Over 21st Century&amp;quot;&quot;/&gt;&lt;property id=&quot;20307&quot; value=&quot;380&quot;/&gt;&lt;/object&gt;&lt;object type=&quot;3&quot; unique_id=&quot;10024&quot;&gt;&lt;property id=&quot;20148&quot; value=&quot;5&quot;/&gt;&lt;property id=&quot;20300&quot; value=&quot;Slide 22 - &amp;quot;2035 Intermodal Rail Car Volumes &amp;quot;&quot;/&gt;&lt;property id=&quot;20307&quot; value=&quot;403&quot;/&gt;&lt;/object&gt;&lt;object type=&quot;3&quot; unique_id=&quot;10025&quot;&gt;&lt;property id=&quot;20148&quot; value=&quot;5&quot;/&gt;&lt;property id=&quot;20300&quot; value=&quot;Slide 23 - &amp;quot;Midwest Fast Freight Rail System (MFFRS) &amp;quot;&quot;/&gt;&lt;property id=&quot;20307&quot; value=&quot;384&quot;/&gt;&lt;/object&gt;&lt;object type=&quot;3&quot; unique_id=&quot;10026&quot;&gt;&lt;property id=&quot;20148&quot; value=&quot;5&quot;/&gt;&lt;property id=&quot;20300&quot; value=&quot;Slide 24 - &amp;quot;Panama Canal is a Vital Link for  Food and Grain Exports &amp;quot;&quot;/&gt;&lt;property id=&quot;20307&quot; value=&quot;404&quot;/&gt;&lt;/object&gt;&lt;object type=&quot;3&quot; unique_id=&quot;10027&quot;&gt;&lt;property id=&quot;20148&quot; value=&quot;5&quot;/&gt;&lt;property id=&quot;20300&quot; value=&quot;Slide 25&quot;/&gt;&lt;property id=&quot;20307&quot; value=&quot;382&quot;/&gt;&lt;/object&gt;&lt;object type=&quot;3&quot; unique_id=&quot;10028&quot;&gt;&lt;property id=&quot;20148&quot; value=&quot;5&quot;/&gt;&lt;property id=&quot;20300&quot; value=&quot;Slide 26&quot;/&gt;&lt;property id=&quot;20307&quot; value=&quot;559&quot;/&gt;&lt;/object&gt;&lt;object type=&quot;3&quot; unique_id=&quot;10029&quot;&gt;&lt;property id=&quot;20148&quot; value=&quot;5&quot;/&gt;&lt;property id=&quot;20300&quot; value=&quot;Slide 27&quot;/&gt;&lt;property id=&quot;20307&quot; value=&quot;344&quot;/&gt;&lt;/object&gt;&lt;object type=&quot;3&quot; unique_id=&quot;10030&quot;&gt;&lt;property id=&quot;20148&quot; value=&quot;5&quot;/&gt;&lt;property id=&quot;20300&quot; value=&quot;Slide 28 - &amp;quot;Needs, Wants and Expectations of Your Stakeholders&amp;quot;&quot;/&gt;&lt;property id=&quot;20307&quot; value=&quot;457&quot;/&gt;&lt;/object&gt;&lt;object type=&quot;3&quot; unique_id=&quot;10031&quot;&gt;&lt;property id=&quot;20148&quot; value=&quot;5&quot;/&gt;&lt;property id=&quot;20300&quot; value=&quot;Slide 29 - &amp;quot;Due Diligence Required for Competitive Environment&amp;quot;&quot;/&gt;&lt;property id=&quot;20307&quot; value=&quot;511&quot;/&gt;&lt;/object&gt;&lt;object type=&quot;3&quot; unique_id=&quot;10032&quot;&gt;&lt;property id=&quot;20148&quot; value=&quot;5&quot;/&gt;&lt;property id=&quot;20300&quot; value=&quot;Slide 30 - &amp;quot;Competitive Analysis Conceptual Models&amp;quot;&quot;/&gt;&lt;property id=&quot;20307&quot; value=&quot;573&quot;/&gt;&lt;/object&gt;&lt;object type=&quot;3&quot; unique_id=&quot;10033&quot;&gt;&lt;property id=&quot;20148&quot; value=&quot;5&quot;/&gt;&lt;property id=&quot;20300&quot; value=&quot;Slide 31 - &amp;quot;Porter’s Five Forces Example (Coca-Cola)&amp;quot;&quot;/&gt;&lt;property id=&quot;20307&quot; value=&quot;381&quot;/&gt;&lt;/object&gt;&lt;object type=&quot;3&quot; unique_id=&quot;10034&quot;&gt;&lt;property id=&quot;20148&quot; value=&quot;5&quot;/&gt;&lt;property id=&quot;20300&quot; value=&quot;Slide 32 - &amp;quot; &amp;quot;&quot;/&gt;&lt;property id=&quot;20307&quot; value=&quot;343&quot;/&gt;&lt;/object&gt;&lt;object type=&quot;3&quot; unique_id=&quot;10035&quot;&gt;&lt;property id=&quot;20148&quot; value=&quot;5&quot;/&gt;&lt;property id=&quot;20300&quot; value=&quot;Slide 33&quot;/&gt;&lt;property id=&quot;20307&quot; value=&quot;342&quot;/&gt;&lt;/object&gt;&lt;object type=&quot;3&quot; unique_id=&quot;10037&quot;&gt;&lt;property id=&quot;20148&quot; value=&quot;5&quot;/&gt;&lt;property id=&quot;20300&quot; value=&quot;Slide 36 - &amp;quot;Scenario Planning Process&amp;quot;&quot;/&gt;&lt;property id=&quot;20307&quot; value=&quot;510&quot;/&gt;&lt;/object&gt;&lt;object type=&quot;3&quot; unique_id=&quot;10038&quot;&gt;&lt;property id=&quot;20148&quot; value=&quot;5&quot;/&gt;&lt;property id=&quot;20300&quot; value=&quot;Slide 37 - &amp;quot;History of Scenario Planning&amp;quot;&quot;/&gt;&lt;property id=&quot;20307&quot; value=&quot;533&quot;/&gt;&lt;/object&gt;&lt;object type=&quot;3&quot; unique_id=&quot;10039&quot;&gt;&lt;property id=&quot;20148&quot; value=&quot;5&quot;/&gt;&lt;property id=&quot;20300&quot; value=&quot;Slide 38 - &amp;quot;Definition of Scenario Planning&amp;quot;&quot;/&gt;&lt;property id=&quot;20307&quot; value=&quot;534&quot;/&gt;&lt;/object&gt;&lt;object type=&quot;3&quot; unique_id=&quot;10040&quot;&gt;&lt;property id=&quot;20148&quot; value=&quot;5&quot;/&gt;&lt;property id=&quot;20300&quot; value=&quot;Slide 39 - &amp;quot;What are Scenarios?&amp;quot;&quot;/&gt;&lt;property id=&quot;20307&quot; value=&quot;535&quot;/&gt;&lt;/object&gt;&lt;object type=&quot;3&quot; unique_id=&quot;10041&quot;&gt;&lt;property id=&quot;20148&quot; value=&quot;5&quot;/&gt;&lt;property id=&quot;20300&quot; value=&quot;Slide 40 - &amp;quot;How to Define Scenarios&amp;quot;&quot;/&gt;&lt;property id=&quot;20307&quot; value=&quot;536&quot;/&gt;&lt;/object&gt;&lt;object type=&quot;3&quot; unique_id=&quot;10042&quot;&gt;&lt;property id=&quot;20148&quot; value=&quot;5&quot;/&gt;&lt;property id=&quot;20300&quot; value=&quot;Slide 41 - &amp;quot;The Scenario Planning Process&amp;quot;&quot;/&gt;&lt;property id=&quot;20307&quot; value=&quot;540&quot;/&gt;&lt;/object&gt;&lt;object type=&quot;3&quot; unique_id=&quot;10043&quot;&gt;&lt;property id=&quot;20148&quot; value=&quot;5&quot;/&gt;&lt;property id=&quot;20300&quot; value=&quot;Slide 42&quot;/&gt;&lt;property id=&quot;20307&quot; value=&quot;542&quot;/&gt;&lt;/object&gt;&lt;object type=&quot;3&quot; unique_id=&quot;10045&quot;&gt;&lt;property id=&quot;20148&quot; value=&quot;5&quot;/&gt;&lt;property id=&quot;20300&quot; value=&quot;Slide 44&quot;/&gt;&lt;property id=&quot;20307&quot; value=&quot;544&quot;/&gt;&lt;/object&gt;&lt;object type=&quot;3&quot; unique_id=&quot;10046&quot;&gt;&lt;property id=&quot;20148&quot; value=&quot;5&quot;/&gt;&lt;property id=&quot;20300&quot; value=&quot;Slide 45 - &amp;quot;ISA Scenarios&amp;quot;&quot;/&gt;&lt;property id=&quot;20307&quot; value=&quot;538&quot;/&gt;&lt;/object&gt;&lt;object type=&quot;3&quot; unique_id=&quot;10047&quot;&gt;&lt;property id=&quot;20148&quot; value=&quot;5&quot;/&gt;&lt;property id=&quot;20300&quot; value=&quot;Slide 46 - &amp;quot;ISA Scenarios&amp;quot;&quot;/&gt;&lt;property id=&quot;20307&quot; value=&quot;546&quot;/&gt;&lt;/object&gt;&lt;object type=&quot;3&quot; unique_id=&quot;10048&quot;&gt;&lt;property id=&quot;20148&quot; value=&quot;5&quot;/&gt;&lt;property id=&quot;20300&quot; value=&quot;Slide 47 - &amp;quot;Task 1: Conduct External Strategic Analyses &amp;quot;&quot;/&gt;&lt;property id=&quot;20307&quot; value=&quot;512&quot;/&gt;&lt;/object&gt;&lt;object type=&quot;3&quot; unique_id=&quot;10049&quot;&gt;&lt;property id=&quot;20148&quot; value=&quot;5&quot;/&gt;&lt;property id=&quot;20300&quot; value=&quot;Slide 48&quot;/&gt;&lt;property id=&quot;20307&quot; value=&quot;405&quot;/&gt;&lt;/object&gt;&lt;object type=&quot;3&quot; unique_id=&quot;10050&quot;&gt;&lt;property id=&quot;20148&quot; value=&quot;5&quot;/&gt;&lt;property id=&quot;20300&quot; value=&quot;Slide 49&quot;/&gt;&lt;property id=&quot;20307&quot; value=&quot;406&quot;/&gt;&lt;/object&gt;&lt;object type=&quot;3&quot; unique_id=&quot;10051&quot;&gt;&lt;property id=&quot;20148&quot; value=&quot;5&quot;/&gt;&lt;property id=&quot;20300&quot; value=&quot;Slide 50&quot;/&gt;&lt;property id=&quot;20307&quot; value=&quot;514&quot;/&gt;&lt;/object&gt;&lt;object type=&quot;3&quot; unique_id=&quot;10052&quot;&gt;&lt;property id=&quot;20148&quot; value=&quot;5&quot;/&gt;&lt;property id=&quot;20300&quot; value=&quot;Slide 51 - &amp;quot;Task 2: Conduct Internal Strategic Analyses &amp;quot;&quot;/&gt;&lt;property id=&quot;20307&quot; value=&quot;515&quot;/&gt;&lt;/object&gt;&lt;object type=&quot;3&quot; unique_id=&quot;10053&quot;&gt;&lt;property id=&quot;20148&quot; value=&quot;5&quot;/&gt;&lt;property id=&quot;20300&quot; value=&quot;Slide 52&quot;/&gt;&lt;property id=&quot;20307&quot; value=&quot;513&quot;/&gt;&lt;/object&gt;&lt;object type=&quot;3&quot; unique_id=&quot;10054&quot;&gt;&lt;property id=&quot;20148&quot; value=&quot;5&quot;/&gt;&lt;property id=&quot;20300&quot; value=&quot;Slide 53 - &amp;quot;Assessment = Analysis + Evaluation  &amp;quot;&quot;/&gt;&lt;property id=&quot;20307&quot; value=&quot;517&quot;/&gt;&lt;/object&gt;&lt;object type=&quot;3&quot; unique_id=&quot;10055&quot;&gt;&lt;property id=&quot;20148&quot; value=&quot;5&quot;/&gt;&lt;property id=&quot;20300&quot; value=&quot;Slide 54&quot;/&gt;&lt;property id=&quot;20307&quot; value=&quot;518&quot;/&gt;&lt;/object&gt;&lt;object type=&quot;3&quot; unique_id=&quot;10056&quot;&gt;&lt;property id=&quot;20148&quot; value=&quot;5&quot;/&gt;&lt;property id=&quot;20300&quot; value=&quot;Slide 55&quot;/&gt;&lt;property id=&quot;20307&quot; value=&quot;423&quot;/&gt;&lt;/object&gt;&lt;object type=&quot;3&quot; unique_id=&quot;10057&quot;&gt;&lt;property id=&quot;20148&quot; value=&quot;5&quot;/&gt;&lt;property id=&quot;20300&quot; value=&quot;Slide 56 - &amp;quot;History of Core Competencies&amp;quot;&quot;/&gt;&lt;property id=&quot;20307&quot; value=&quot;551&quot;/&gt;&lt;/object&gt;&lt;object type=&quot;3&quot; unique_id=&quot;10058&quot;&gt;&lt;property id=&quot;20148&quot; value=&quot;5&quot;/&gt;&lt;property id=&quot;20300&quot; value=&quot;Slide 57 - &amp;quot;Three Factors of Core Competency &amp;quot;&quot;/&gt;&lt;property id=&quot;20307&quot; value=&quot;479&quot;/&gt;&lt;/object&gt;&lt;object type=&quot;3&quot; unique_id=&quot;10059&quot;&gt;&lt;property id=&quot;20148&quot; value=&quot;5&quot;/&gt;&lt;property id=&quot;20300&quot; value=&quot;Slide 58 - &amp;quot;Core Competency – Getting Information &amp;quot;&quot;/&gt;&lt;property id=&quot;20307&quot; value=&quot;480&quot;/&gt;&lt;/object&gt;&lt;object type=&quot;3&quot; unique_id=&quot;10060&quot;&gt;&lt;property id=&quot;20148&quot; value=&quot;5&quot;/&gt;&lt;property id=&quot;20300&quot; value=&quot;Slide 59 - &amp;quot;Core Competency Examples&amp;quot;&quot;/&gt;&lt;property id=&quot;20307&quot; value=&quot;562&quot;/&gt;&lt;/object&gt;&lt;object type=&quot;3&quot; unique_id=&quot;10061&quot;&gt;&lt;property id=&quot;20148&quot; value=&quot;5&quot;/&gt;&lt;property id=&quot;20300&quot; value=&quot;Slide 60 - &amp;quot;Collins’ Hedgehog Concept&amp;quot;&quot;/&gt;&lt;property id=&quot;20307&quot; value=&quot;424&quot;/&gt;&lt;/object&gt;&lt;object type=&quot;3&quot; unique_id=&quot;10062&quot;&gt;&lt;property id=&quot;20148&quot; value=&quot;5&quot;/&gt;&lt;property id=&quot;20300&quot; value=&quot;Slide 61 - &amp;quot;Work Environment Considerations &amp;amp;#x09;&amp;quot;&quot;/&gt;&lt;property id=&quot;20307&quot; value=&quot;561&quot;/&gt;&lt;/object&gt;&lt;object type=&quot;3&quot; unique_id=&quot;10063&quot;&gt;&lt;property id=&quot;20148&quot; value=&quot;5&quot;/&gt;&lt;property id=&quot;20300&quot; value=&quot;Slide 62&quot;/&gt;&lt;property id=&quot;20307&quot; value=&quot;427&quot;/&gt;&lt;/object&gt;&lt;object type=&quot;3&quot; unique_id=&quot;10064&quot;&gt;&lt;property id=&quot;20148&quot; value=&quot;5&quot;/&gt;&lt;property id=&quot;20300&quot; value=&quot;Slide 63&quot;/&gt;&lt;property id=&quot;20307&quot; value=&quot;428&quot;/&gt;&lt;/object&gt;&lt;object type=&quot;3&quot; unique_id=&quot;10065&quot;&gt;&lt;property id=&quot;20148&quot; value=&quot;5&quot;/&gt;&lt;property id=&quot;20300&quot; value=&quot;Slide 64&quot;/&gt;&lt;property id=&quot;20307&quot; value=&quot;429&quot;/&gt;&lt;/object&gt;&lt;object type=&quot;3&quot; unique_id=&quot;10066&quot;&gt;&lt;property id=&quot;20148&quot; value=&quot;5&quot;/&gt;&lt;property id=&quot;20300&quot; value=&quot;Slide 65 - &amp;quot;Location and Resources Availability&amp;quot;&quot;/&gt;&lt;property id=&quot;20307&quot; value=&quot;550&quot;/&gt;&lt;/object&gt;&lt;object type=&quot;3&quot; unique_id=&quot;10068&quot;&gt;&lt;property id=&quot;20148&quot; value=&quot;5&quot;/&gt;&lt;property id=&quot;20300&quot; value=&quot;Slide 67 - &amp;quot;Group Discussion&amp;quot;&quot;/&gt;&lt;property id=&quot;20307&quot; value=&quot;584&quot;/&gt;&lt;/object&gt;&lt;object type=&quot;3&quot; unique_id=&quot;10069&quot;&gt;&lt;property id=&quot;20148&quot; value=&quot;5&quot;/&gt;&lt;property id=&quot;20300&quot; value=&quot;Slide 68 - &amp;quot;Task 2: Conduct Internal Strategic Analyses &amp;quot;&quot;/&gt;&lt;property id=&quot;20307&quot; value=&quot;520&quot;/&gt;&lt;/object&gt;&lt;object type=&quot;3&quot; unique_id=&quot;10070&quot;&gt;&lt;property id=&quot;20148&quot; value=&quot;5&quot;/&gt;&lt;property id=&quot;20300&quot; value=&quot;Slide 69&quot;/&gt;&lt;property id=&quot;20307&quot; value=&quot;433&quot;/&gt;&lt;/object&gt;&lt;object type=&quot;3&quot; unique_id=&quot;10122&quot;&gt;&lt;property id=&quot;20148&quot; value=&quot;5&quot;/&gt;&lt;property id=&quot;20300&quot; value=&quot;Slide 122 - &amp;quot;Thank You!&amp;quot;&quot;/&gt;&lt;property id=&quot;20307&quot; value=&quot;532&quot;/&gt;&lt;/object&gt;&lt;object type=&quot;3&quot; unique_id=&quot;16804&quot;&gt;&lt;property id=&quot;20148&quot; value=&quot;5&quot;/&gt;&lt;property id=&quot;20300&quot; value=&quot;Slide 3 - &amp;quot;Strategic Management Performance System (SMPS) Framework&amp;quot;&quot;/&gt;&lt;property id=&quot;20307&quot; value=&quot;580&quot;/&gt;&lt;/object&gt;&lt;object type=&quot;3&quot; unique_id=&quot;16805&quot;&gt;&lt;property id=&quot;20148&quot; value=&quot;5&quot;/&gt;&lt;property id=&quot;20300&quot; value=&quot;Slide 4 - &amp;quot;Think&amp;quot;&quot;/&gt;&lt;property id=&quot;20307&quot; value=&quot;391&quot;/&gt;&lt;/object&gt;&lt;object type=&quot;3&quot; unique_id=&quot;16806&quot;&gt;&lt;property id=&quot;20148&quot; value=&quot;5&quot;/&gt;&lt;property id=&quot;20300&quot; value=&quot;Slide 34 - &amp;quot;Breakout Group Exercise&amp;quot;&quot;/&gt;&lt;property id=&quot;20307&quot; value=&quot;582&quot;/&gt;&lt;/object&gt;&lt;object type=&quot;3&quot; unique_id=&quot;16807&quot;&gt;&lt;property id=&quot;20148&quot; value=&quot;5&quot;/&gt;&lt;property id=&quot;20300&quot; value=&quot;Slide 43 - &amp;quot;ISA Key Environmental Variables&amp;quot;&quot;/&gt;&lt;property id=&quot;20307&quot; value=&quot;556&quot;/&gt;&lt;/object&gt;&lt;object type=&quot;3&quot; unique_id=&quot;16808&quot;&gt;&lt;property id=&quot;20148&quot; value=&quot;5&quot;/&gt;&lt;property id=&quot;20300&quot; value=&quot;Slide 66 - &amp;quot;Breakout Group Exercise&amp;quot;&quot;/&gt;&lt;property id=&quot;20307&quot; value=&quot;583&quot;/&gt;&lt;/object&gt;&lt;object type=&quot;3&quot; unique_id=&quot;16809&quot;&gt;&lt;property id=&quot;20148&quot; value=&quot;5&quot;/&gt;&lt;property id=&quot;20300&quot; value=&quot;Slide 70&quot;/&gt;&lt;property id=&quot;20307&quot; value=&quot;521&quot;/&gt;&lt;/object&gt;&lt;object type=&quot;3&quot; unique_id=&quot;16810&quot;&gt;&lt;property id=&quot;20148&quot; value=&quot;5&quot;/&gt;&lt;property id=&quot;20300&quot; value=&quot;Slide 71 - &amp;quot;Task 3: Evaluate SWOT (OTSW)&amp;quot;&quot;/&gt;&lt;property id=&quot;20307&quot; value=&quot;524&quot;/&gt;&lt;/object&gt;&lt;object type=&quot;3&quot; unique_id=&quot;16811&quot;&gt;&lt;property id=&quot;20148&quot; value=&quot;5&quot;/&gt;&lt;property id=&quot;20300&quot; value=&quot;Slide 72 - &amp;quot;Assessment = Analysis + Evaluation  &amp;quot;&quot;/&gt;&lt;property id=&quot;20307&quot; value=&quot;523&quot;/&gt;&lt;/object&gt;&lt;object type=&quot;3&quot; unique_id=&quot;16812&quot;&gt;&lt;property id=&quot;20148&quot; value=&quot;5&quot;/&gt;&lt;property id=&quot;20300&quot; value=&quot;Slide 73&quot;/&gt;&lt;property id=&quot;20307&quot; value=&quot;527&quot;/&gt;&lt;/object&gt;&lt;object type=&quot;3&quot; unique_id=&quot;16813&quot;&gt;&lt;property id=&quot;20148&quot; value=&quot;5&quot;/&gt;&lt;property id=&quot;20300&quot; value=&quot;Slide 74&quot;/&gt;&lt;property id=&quot;20307&quot; value=&quot;473&quot;/&gt;&lt;/object&gt;&lt;object type=&quot;3&quot; unique_id=&quot;16814&quot;&gt;&lt;property id=&quot;20148&quot; value=&quot;5&quot;/&gt;&lt;property id=&quot;20300&quot; value=&quot;Slide 75 - &amp;quot;SWOT History&amp;quot;&quot;/&gt;&lt;property id=&quot;20307&quot; value=&quot;563&quot;/&gt;&lt;/object&gt;&lt;object type=&quot;3&quot; unique_id=&quot;16815&quot;&gt;&lt;property id=&quot;20148&quot; value=&quot;5&quot;/&gt;&lt;property id=&quot;20300&quot; value=&quot;Slide 76 - &amp;quot;SWOT (OTSW) Evaluation &amp;quot;&quot;/&gt;&lt;property id=&quot;20307&quot; value=&quot;466&quot;/&gt;&lt;/object&gt;&lt;object type=&quot;3&quot; unique_id=&quot;16816&quot;&gt;&lt;property id=&quot;20148&quot; value=&quot;5&quot;/&gt;&lt;property id=&quot;20300&quot; value=&quot;Slide 77 - &amp;quot;Viewing OTSW Evaluation Results as  Enablers &amp;amp; Challenges&amp;quot;&quot;/&gt;&lt;property id=&quot;20307&quot; value=&quot;467&quot;/&gt;&lt;/object&gt;&lt;object type=&quot;3&quot; unique_id=&quot;16817&quot;&gt;&lt;property id=&quot;20148&quot; value=&quot;5&quot;/&gt;&lt;property id=&quot;20300&quot; value=&quot;Slide 78&quot;/&gt;&lt;property id=&quot;20307&quot; value=&quot;469&quot;/&gt;&lt;/object&gt;&lt;object type=&quot;3&quot; unique_id=&quot;16818&quot;&gt;&lt;property id=&quot;20148&quot; value=&quot;5&quot;/&gt;&lt;property id=&quot;20300&quot; value=&quot;Slide 79&quot;/&gt;&lt;property id=&quot;20307&quot; value=&quot;482&quot;/&gt;&lt;/object&gt;&lt;object type=&quot;3&quot; unique_id=&quot;16819&quot;&gt;&lt;property id=&quot;20148&quot; value=&quot;5&quot;/&gt;&lt;property id=&quot;20300&quot; value=&quot;Slide 80 - &amp;quot;Review External Scan Level the Strategic Playing Field&amp;quot;&quot;/&gt;&lt;property id=&quot;20307&quot; value=&quot;471&quot;/&gt;&lt;/object&gt;&lt;object type=&quot;3&quot; unique_id=&quot;16820&quot;&gt;&lt;property id=&quot;20148&quot; value=&quot;5&quot;/&gt;&lt;property id=&quot;20300&quot; value=&quot;Slide 81 - &amp;quot;Opportunities Evaluation&amp;quot;&quot;/&gt;&lt;property id=&quot;20307&quot; value=&quot;569&quot;/&gt;&lt;/object&gt;&lt;object type=&quot;3&quot; unique_id=&quot;16821&quot;&gt;&lt;property id=&quot;20148&quot; value=&quot;5&quot;/&gt;&lt;property id=&quot;20300&quot; value=&quot;Slide 82&quot;/&gt;&lt;property id=&quot;20307&quot; value=&quot;475&quot;/&gt;&lt;/object&gt;&lt;object type=&quot;3&quot; unique_id=&quot;16822&quot;&gt;&lt;property id=&quot;20148&quot; value=&quot;5&quot;/&gt;&lt;property id=&quot;20300&quot; value=&quot;Slide 83 - &amp;quot;Igor Ansoff’s Grid Example Windy City Shoes Opportunities&amp;quot;&quot;/&gt;&lt;property id=&quot;20307&quot; value=&quot;564&quot;/&gt;&lt;/object&gt;&lt;object type=&quot;3&quot; unique_id=&quot;16823&quot;&gt;&lt;property id=&quot;20148&quot; value=&quot;5&quot;/&gt;&lt;property id=&quot;20300&quot; value=&quot;Slide 84&quot;/&gt;&lt;property id=&quot;20307&quot; value=&quot;528&quot;/&gt;&lt;/object&gt;&lt;object type=&quot;3&quot; unique_id=&quot;16824&quot;&gt;&lt;property id=&quot;20148&quot; value=&quot;5&quot;/&gt;&lt;property id=&quot;20300&quot; value=&quot;Slide 85&quot;/&gt;&lt;property id=&quot;20307&quot; value=&quot;579&quot;/&gt;&lt;/object&gt;&lt;object type=&quot;3&quot; unique_id=&quot;16825&quot;&gt;&lt;property id=&quot;20148&quot; value=&quot;5&quot;/&gt;&lt;property id=&quot;20300&quot; value=&quot;Slide 86&quot;/&gt;&lt;property id=&quot;20307&quot; value=&quot;477&quot;/&gt;&lt;/object&gt;&lt;object type=&quot;3&quot; unique_id=&quot;16826&quot;&gt;&lt;property id=&quot;20148&quot; value=&quot;5&quot;/&gt;&lt;property id=&quot;20300&quot; value=&quot;Slide 87 - &amp;quot;Threats Evaluation&amp;quot;&quot;/&gt;&lt;property id=&quot;20307&quot; value=&quot;574&quot;/&gt;&lt;/object&gt;&lt;object type=&quot;3&quot; unique_id=&quot;16827&quot;&gt;&lt;property id=&quot;20148&quot; value=&quot;5&quot;/&gt;&lt;property id=&quot;20300&quot; value=&quot;Slide 88 - &amp;quot;Exposure Matrix &amp;quot;&quot;/&gt;&lt;property id=&quot;20307&quot; value=&quot;575&quot;/&gt;&lt;/object&gt;&lt;object type=&quot;3&quot; unique_id=&quot;16828&quot;&gt;&lt;property id=&quot;20148&quot; value=&quot;5&quot;/&gt;&lt;property id=&quot;20300&quot; value=&quot;Slide 89 - &amp;quot;Other Things to Consider when Prioritizing Threats&amp;quot;&quot;/&gt;&lt;property id=&quot;20307&quot; value=&quot;577&quot;/&gt;&lt;/object&gt;&lt;object type=&quot;3&quot; unique_id=&quot;16829&quot;&gt;&lt;property id=&quot;20148&quot; value=&quot;5&quot;/&gt;&lt;property id=&quot;20300&quot; value=&quot;Slide 90 - &amp;quot;Risk Appetite vs. Risk Tolerance&amp;quot;&quot;/&gt;&lt;property id=&quot;20307&quot; value=&quot;578&quot;/&gt;&lt;/object&gt;&lt;object type=&quot;3&quot; unique_id=&quot;16830&quot;&gt;&lt;property id=&quot;20148&quot; value=&quot;5&quot;/&gt;&lt;property id=&quot;20300&quot; value=&quot;Slide 91 - &amp;quot;Breakout Group Exercise&amp;quot;&quot;/&gt;&lt;property id=&quot;20307&quot; value=&quot;585&quot;/&gt;&lt;/object&gt;&lt;object type=&quot;3&quot; unique_id=&quot;16831&quot;&gt;&lt;property id=&quot;20148&quot; value=&quot;5&quot;/&gt;&lt;property id=&quot;20300&quot; value=&quot;Slide 92&quot;/&gt;&lt;property id=&quot;20307&quot; value=&quot;483&quot;/&gt;&lt;/object&gt;&lt;object type=&quot;3&quot; unique_id=&quot;16832&quot;&gt;&lt;property id=&quot;20148&quot; value=&quot;5&quot;/&gt;&lt;property id=&quot;20300&quot; value=&quot;Slide 93&quot;/&gt;&lt;property id=&quot;20307&quot; value=&quot;484&quot;/&gt;&lt;/object&gt;&lt;object type=&quot;3&quot; unique_id=&quot;16833&quot;&gt;&lt;property id=&quot;20148&quot; value=&quot;5&quot;/&gt;&lt;property id=&quot;20300&quot; value=&quot;Slide 94&quot;/&gt;&lt;property id=&quot;20307&quot; value=&quot;485&quot;/&gt;&lt;/object&gt;&lt;object type=&quot;3&quot; unique_id=&quot;16834&quot;&gt;&lt;property id=&quot;20148&quot; value=&quot;5&quot;/&gt;&lt;property id=&quot;20300&quot; value=&quot;Slide 95&quot;/&gt;&lt;property id=&quot;20307&quot; value=&quot;486&quot;/&gt;&lt;/object&gt;&lt;object type=&quot;3&quot; unique_id=&quot;16835&quot;&gt;&lt;property id=&quot;20148&quot; value=&quot;5&quot;/&gt;&lt;property id=&quot;20300&quot; value=&quot;Slide 96 - &amp;quot;Prioritize Internal Strengths and Weaknesses&amp;quot;&quot;/&gt;&lt;property id=&quot;20307&quot; value=&quot;487&quot;/&gt;&lt;/object&gt;&lt;object type=&quot;3&quot; unique_id=&quot;16836&quot;&gt;&lt;property id=&quot;20148&quot; value=&quot;5&quot;/&gt;&lt;property id=&quot;20300&quot; value=&quot;Slide 97 - &amp;quot;Breakout Group Exercise&amp;quot;&quot;/&gt;&lt;property id=&quot;20307&quot; value=&quot;586&quot;/&gt;&lt;/object&gt;&lt;object type=&quot;3&quot; unique_id=&quot;16837&quot;&gt;&lt;property id=&quot;20148&quot; value=&quot;5&quot;/&gt;&lt;property id=&quot;20300&quot; value=&quot;Slide 98&quot;/&gt;&lt;property id=&quot;20307&quot; value=&quot;489&quot;/&gt;&lt;/object&gt;&lt;object type=&quot;3&quot; unique_id=&quot;16838&quot;&gt;&lt;property id=&quot;20148&quot; value=&quot;5&quot;/&gt;&lt;property id=&quot;20300&quot; value=&quot;Slide 99&quot;/&gt;&lt;property id=&quot;20307&quot; value=&quot;492&quot;/&gt;&lt;/object&gt;&lt;object type=&quot;3&quot; unique_id=&quot;16839&quot;&gt;&lt;property id=&quot;20148&quot; value=&quot;5&quot;/&gt;&lt;property id=&quot;20300&quot; value=&quot;Slide 100&quot;/&gt;&lt;property id=&quot;20307&quot; value=&quot;493&quot;/&gt;&lt;/object&gt;&lt;object type=&quot;3&quot; unique_id=&quot;16840&quot;&gt;&lt;property id=&quot;20148&quot; value=&quot;5&quot;/&gt;&lt;property id=&quot;20300&quot; value=&quot;Slide 101 - &amp;quot;Create Your Strategic Management Baseline Using the Strategic Management Maturity Model™&amp;quot;&quot;/&gt;&lt;property id=&quot;20307&quot; value=&quot;494&quot;/&gt;&lt;/object&gt;&lt;object type=&quot;3&quot; unique_id=&quot;16841&quot;&gt;&lt;property id=&quot;20148&quot; value=&quot;5&quot;/&gt;&lt;property id=&quot;20300&quot; value=&quot;Slide 102 - &amp;quot;Strategic Planning Maturity Model™ &amp;quot;&quot;/&gt;&lt;property id=&quot;20307&quot; value=&quot;495&quot;/&gt;&lt;/object&gt;&lt;object type=&quot;3&quot; unique_id=&quot;16842&quot;&gt;&lt;property id=&quot;20148&quot; value=&quot;5&quot;/&gt;&lt;property id=&quot;20300&quot; value=&quot;Slide 103 - &amp;quot; Strategic Management Maturity Model Example   &amp;quot;&quot;/&gt;&lt;property id=&quot;20307&quot; value=&quot;565&quot;/&gt;&lt;/object&gt;&lt;object type=&quot;3&quot; unique_id=&quot;16843&quot;&gt;&lt;property id=&quot;20148&quot; value=&quot;5&quot;/&gt;&lt;property id=&quot;20300&quot; value=&quot;Slide 104 - &amp;quot;Individual  Exercise (optional)&amp;quot;&quot;/&gt;&lt;property id=&quot;20307&quot; value=&quot;587&quot;/&gt;&lt;/object&gt;&lt;object type=&quot;3&quot; unique_id=&quot;16844&quot;&gt;&lt;property id=&quot;20148&quot; value=&quot;5&quot;/&gt;&lt;property id=&quot;20300&quot; value=&quot;Slide 106 - &amp;quot;Task 3: Evaluate SWOT (OTSW)&amp;quot;&quot;/&gt;&lt;property id=&quot;20307&quot; value=&quot;530&quot;/&gt;&lt;/object&gt;&lt;object type=&quot;3&quot; unique_id=&quot;16845&quot;&gt;&lt;property id=&quot;20148&quot; value=&quot;5&quot;/&gt;&lt;property id=&quot;20300&quot; value=&quot;Slide 107&quot;/&gt;&lt;property id=&quot;20307&quot; value=&quot;501&quot;/&gt;&lt;/object&gt;&lt;object type=&quot;3&quot; unique_id=&quot;16846&quot;&gt;&lt;property id=&quot;20148&quot; value=&quot;5&quot;/&gt;&lt;property id=&quot;20300&quot; value=&quot;Slide 108&quot;/&gt;&lt;property id=&quot;20307&quot; value=&quot;531&quot;/&gt;&lt;/object&gt;&lt;object type=&quot;3&quot; unique_id=&quot;16847&quot;&gt;&lt;property id=&quot;20148&quot; value=&quot;5&quot;/&gt;&lt;property id=&quot;20300&quot; value=&quot;Slide 109&quot;/&gt;&lt;property id=&quot;20307&quot; value=&quot;552&quot;/&gt;&lt;/object&gt;&lt;object type=&quot;3&quot; unique_id=&quot;16848&quot;&gt;&lt;property id=&quot;20148&quot; value=&quot;5&quot;/&gt;&lt;property id=&quot;20300&quot; value=&quot;Slide 110 - &amp;quot;Why is a strategic information system needed?&amp;quot;&quot;/&gt;&lt;property id=&quot;20307&quot; value=&quot;441&quot;/&gt;&lt;/object&gt;&lt;object type=&quot;3&quot; unique_id=&quot;16849&quot;&gt;&lt;property id=&quot;20148&quot; value=&quot;5&quot;/&gt;&lt;property id=&quot;20300&quot; value=&quot;Slide 111 - &amp;quot;Basic Features of a  Strategic Information System&amp;quot;&quot;/&gt;&lt;property id=&quot;20307&quot; value=&quot;442&quot;/&gt;&lt;/object&gt;&lt;object type=&quot;3&quot; unique_id=&quot;16850&quot;&gt;&lt;property id=&quot;20148&quot; value=&quot;5&quot;/&gt;&lt;property id=&quot;20300&quot; value=&quot;Slide 112 - &amp;quot;Select the Right Automation Tool (3“Knows” for Automation Tool Selection)&amp;quot;&quot;/&gt;&lt;property id=&quot;20307&quot; value=&quot;443&quot;/&gt;&lt;/object&gt;&lt;object type=&quot;3&quot; unique_id=&quot;16851&quot;&gt;&lt;property id=&quot;20148&quot; value=&quot;5&quot;/&gt;&lt;property id=&quot;20300&quot; value=&quot;Slide 113 - &amp;quot;User Consideration Checklist (Know What You Need)&amp;quot;&quot;/&gt;&lt;property id=&quot;20307&quot; value=&quot;444&quot;/&gt;&lt;/object&gt;&lt;object type=&quot;3&quot; unique_id=&quot;16852&quot;&gt;&lt;property id=&quot;20148&quot; value=&quot;5&quot;/&gt;&lt;property id=&quot;20300&quot; value=&quot;Slide 114 - &amp;quot;Software Feature Checklist (Know What Your Options Are)&amp;quot;&quot;/&gt;&lt;property id=&quot;20307&quot; value=&quot;445&quot;/&gt;&lt;/object&gt;&lt;object type=&quot;3&quot; unique_id=&quot;16853&quot;&gt;&lt;property id=&quot;20148&quot; value=&quot;5&quot;/&gt;&lt;property id=&quot;20300&quot; value=&quot;Slide 115 - &amp;quot;IT Consideration Checklist  (No Surprises!)&amp;quot;&quot;/&gt;&lt;property id=&quot;20307&quot; value=&quot;446&quot;/&gt;&lt;/object&gt;&lt;object type=&quot;3&quot; unique_id=&quot;16854&quot;&gt;&lt;property id=&quot;20148&quot; value=&quot;5&quot;/&gt;&lt;property id=&quot;20300&quot; value=&quot;Slide 116 - &amp;quot;Magic Quadrant for Strategic Corporate Performance Management Solutions&amp;quot;&quot;/&gt;&lt;property id=&quot;20307&quot; value=&quot;447&quot;/&gt;&lt;/object&gt;&lt;object type=&quot;3&quot; unique_id=&quot;16855&quot;&gt;&lt;property id=&quot;20148&quot; value=&quot;5&quot;/&gt;&lt;property id=&quot;20300&quot; value=&quot;Slide 117 - &amp;quot;Major Performance Management Software Providers&amp;quot;&quot;/&gt;&lt;property id=&quot;20307&quot; value=&quot;448&quot;/&gt;&lt;/object&gt;&lt;object type=&quot;3&quot; unique_id=&quot;16856&quot;&gt;&lt;property id=&quot;20148&quot; value=&quot;5&quot;/&gt;&lt;property id=&quot;20300&quot; value=&quot;Slide 118&quot;/&gt;&lt;property id=&quot;20307&quot; value=&quot;449&quot;/&gt;&lt;/object&gt;&lt;object type=&quot;3&quot; unique_id=&quot;16857&quot;&gt;&lt;property id=&quot;20148&quot; value=&quot;5&quot;/&gt;&lt;property id=&quot;20300&quot; value=&quot;Slide 119 - &amp;quot;Design Strategic Management Information System&amp;quot;&quot;/&gt;&lt;property id=&quot;20307&quot; value=&quot;450&quot;/&gt;&lt;/object&gt;&lt;object type=&quot;3&quot; unique_id=&quot;16858&quot;&gt;&lt;property id=&quot;20148&quot; value=&quot;5&quot;/&gt;&lt;property id=&quot;20300&quot; value=&quot;Slide 120&quot;/&gt;&lt;property id=&quot;20307&quot; value=&quot;554&quot;/&gt;&lt;/object&gt;&lt;object type=&quot;3&quot; unique_id=&quot;16859&quot;&gt;&lt;property id=&quot;20148&quot; value=&quot;5&quot;/&gt;&lt;property id=&quot;20300&quot; value=&quot;Slide 121 - &amp;quot;Make the Time Investment Upfront&amp;quot;&quot;/&gt;&lt;property id=&quot;20307&quot; value=&quot;555&quot;/&gt;&lt;/object&gt;&lt;object type=&quot;3&quot; unique_id=&quot;17871&quot;&gt;&lt;property id=&quot;20148&quot; value=&quot;5&quot;/&gt;&lt;property id=&quot;20300&quot; value=&quot;Slide 35 - &amp;quot;Homework Exercise&amp;quot;&quot;/&gt;&lt;property id=&quot;20307&quot; value=&quot;588&quot;/&gt;&lt;/object&gt;&lt;object type=&quot;3&quot; unique_id=&quot;17872&quot;&gt;&lt;property id=&quot;20148&quot; value=&quot;5&quot;/&gt;&lt;property id=&quot;20300&quot; value=&quot;Slide 105 - &amp;quot;Homework  Exercise&amp;quot;&quot;/&gt;&lt;property id=&quot;20307&quot; value=&quot;589&quot;/&gt;&lt;/object&gt;&lt;/object&gt;&lt;object type=&quot;8&quot; unique_id=&quot;10244&quot;&gt;&lt;/object&gt;&lt;/object&gt;&lt;/database&gt;"/>
  <p:tag name="ARTICULATE_PROJECT_OPEN" val="0"/>
  <p:tag name="ARTICULATE_SLIDE_COUNT" val="5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5F152BF0-63EC-4C19-9435-0DDA29FB6D27}" vid="{1A769F2C-A2EA-4FEC-9CE2-8A3F9DB61B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A688E9AF51D249A893FD149D89B0D2" ma:contentTypeVersion="13" ma:contentTypeDescription="Create a new document." ma:contentTypeScope="" ma:versionID="b2e175c391a79c0fafec386c8f7e9cff">
  <xsd:schema xmlns:xsd="http://www.w3.org/2001/XMLSchema" xmlns:xs="http://www.w3.org/2001/XMLSchema" xmlns:p="http://schemas.microsoft.com/office/2006/metadata/properties" xmlns:ns3="1803b629-c036-4443-a2d6-84664da2345c" xmlns:ns4="ab79c106-68bb-4ae6-a013-ae961c63ef46" targetNamespace="http://schemas.microsoft.com/office/2006/metadata/properties" ma:root="true" ma:fieldsID="8967db493205ca675ec74d3cd7d46f84" ns3:_="" ns4:_="">
    <xsd:import namespace="1803b629-c036-4443-a2d6-84664da2345c"/>
    <xsd:import namespace="ab79c106-68bb-4ae6-a013-ae961c63ef4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03b629-c036-4443-a2d6-84664da2345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79c106-68bb-4ae6-a013-ae961c63ef4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6FBC95-CFC1-48BC-AEFD-0924F5ACDEB4}">
  <ds:schemaRefs>
    <ds:schemaRef ds:uri="http://purl.org/dc/elements/1.1/"/>
    <ds:schemaRef ds:uri="http://schemas.microsoft.com/office/2006/metadata/properties"/>
    <ds:schemaRef ds:uri="1803b629-c036-4443-a2d6-84664da2345c"/>
    <ds:schemaRef ds:uri="http://schemas.openxmlformats.org/package/2006/metadata/core-properties"/>
    <ds:schemaRef ds:uri="http://www.w3.org/XML/1998/namespace"/>
    <ds:schemaRef ds:uri="http://schemas.microsoft.com/office/2006/documentManagement/types"/>
    <ds:schemaRef ds:uri="ab79c106-68bb-4ae6-a013-ae961c63ef46"/>
    <ds:schemaRef ds:uri="http://purl.org/dc/dcmitype/"/>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CE146D31-315E-4BF3-917D-D8FB475C23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03b629-c036-4443-a2d6-84664da2345c"/>
    <ds:schemaRef ds:uri="ab79c106-68bb-4ae6-a013-ae961c63ef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D2B8CC-FFA4-4C10-8DEA-D8B968D204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9707</TotalTime>
  <Words>673</Words>
  <Application>Microsoft Office PowerPoint</Application>
  <PresentationFormat>Widescreen</PresentationFormat>
  <Paragraphs>110</Paragraphs>
  <Slides>10</Slides>
  <Notes>6</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Arial</vt:lpstr>
      <vt:lpstr>Arial Black</vt:lpstr>
      <vt:lpstr>Arial Narrow</vt:lpstr>
      <vt:lpstr>Arial Nova</vt:lpstr>
      <vt:lpstr>Broadway</vt:lpstr>
      <vt:lpstr>Calibri</vt:lpstr>
      <vt:lpstr>Calibri Light</vt:lpstr>
      <vt:lpstr>Franklin Gothic Medium</vt:lpstr>
      <vt:lpstr>Times New Roman</vt:lpstr>
      <vt:lpstr>Wingdings</vt:lpstr>
      <vt:lpstr>Theme1</vt:lpstr>
      <vt:lpstr>Strategy Work Sessions Federal Foresight Community of Interest</vt:lpstr>
      <vt:lpstr>Agenda</vt:lpstr>
      <vt:lpstr>PowerPoint Presentation</vt:lpstr>
      <vt:lpstr>PowerPoint Presentation</vt:lpstr>
      <vt:lpstr>PowerPoint Presentation</vt:lpstr>
      <vt:lpstr>PowerPoint Presentation</vt:lpstr>
      <vt:lpstr>Prioritize, prioritize, prioritize!</vt:lpstr>
      <vt:lpstr>Prioritization Technique - 2x2 Matrix</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Webster</dc:creator>
  <cp:lastModifiedBy>Sharaelle Grzesiak</cp:lastModifiedBy>
  <cp:revision>523</cp:revision>
  <cp:lastPrinted>2014-10-08T19:06:21Z</cp:lastPrinted>
  <dcterms:created xsi:type="dcterms:W3CDTF">2014-08-21T06:23:42Z</dcterms:created>
  <dcterms:modified xsi:type="dcterms:W3CDTF">2019-10-24T17:17:27Z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39C46AF5-6E38-428F-94CB-DE6158AB5478</vt:lpwstr>
  </property>
  <property fmtid="{D5CDD505-2E9C-101B-9397-08002B2CF9AE}" pid="3" name="ArticulatePath">
    <vt:lpwstr>Phase 2_Environmental Assessment 9.7.17</vt:lpwstr>
  </property>
  <property fmtid="{D5CDD505-2E9C-101B-9397-08002B2CF9AE}" pid="4" name="ContentTypeId">
    <vt:lpwstr>0x0101007CA688E9AF51D249A893FD149D89B0D2</vt:lpwstr>
  </property>
</Properties>
</file>