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71" autoAdjust="0"/>
  </p:normalViewPr>
  <p:slideViewPr>
    <p:cSldViewPr snapToGrid="0">
      <p:cViewPr varScale="1">
        <p:scale>
          <a:sx n="56" d="100"/>
          <a:sy n="56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B987-5E1A-4C08-B823-8D437A308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8458D-77BC-4B6E-9744-8626E54CF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C1A59-BACA-4C33-84C8-B2EC5D0E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5BF73-F714-4ABB-B791-022BF121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6BEE9-9BE0-4AEB-920C-0F5D766C9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1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1ED2-00EA-4082-A61C-F580442C9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8D26A7-A663-446A-B14B-6D7BB3B7E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F16CD-318B-40F5-A1FE-931EEF93B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77DC9-F504-4CB8-86AF-E6683C2C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3454A-0EF0-4B2B-BC16-875C2DBC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1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D4E10F-52F7-4081-A68B-95DE44D98E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60D5A0-90FB-476B-91B3-02627CC13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3C9B8-8C1B-47A1-B316-46A22D40D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851DB-8A26-4743-BF9E-679C42F1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33E66-2BE0-441C-A2CC-F0A903378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5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F61A-5107-4234-8B4B-1688EC1BC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6629F-9963-40B8-8D8D-2EB511DAB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3392B-9BC4-42F7-8533-968AB4D07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DF49B-84D4-4826-A7D1-D24974455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CC034-9A33-40D5-92C2-A94BB3246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7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8AED-91C6-45BB-9518-E14D4AA10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6768E-BF2F-4D75-866F-31BE900E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461A6-9DF8-4E08-A88F-F85EE9C5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27EF0-20FC-4D78-9739-94E60AA1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5332A-7A88-4915-99C9-0CA55A00A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2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846DB-832E-48C4-9399-2C346A59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474FC-8511-436D-A2A1-DFBA78424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851A6C-ACEF-4A02-8E71-11E5CFDF3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0EFB0-F495-4C25-A590-88F1C6F6F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136DEE-525A-4F0C-BE7A-4650D781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EB4A8-A2D9-472D-8B2A-B0CB4684C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2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B94E-F2E9-4787-96E1-BB4AB50E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5329-B890-497C-8B39-60882F1B9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DFD37-35FF-45E6-B705-58F88EDA8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9354F0-7A81-42FE-8055-C982BD6F2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E78B42-76DD-4A65-AB73-3B090F0975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F8892-7535-4E74-BE25-4EFB54F1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DF6EB9-80F9-4CB4-B6DC-38D0204E3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7B3C5-33C2-4705-9F4A-2282009B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34070-6B56-4BF2-A5EF-66D7BF5E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F933C7-86CA-49CF-90E2-C2A64021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BF8095-5FE8-4E83-B271-06230EB7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C7C7A4-AE8B-4CEE-A929-B805234B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D1A68-38A1-4B01-AF41-63E081A32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9144AF-622E-4B4A-8129-D5AD0F91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EDE14-5BCB-4C26-A577-D4C5F74C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1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18845-63BA-4006-9A89-78C7CE122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55DCC-689D-45FB-A994-CF6D519F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3349E-DC71-4DA8-848F-951ACD4CD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034C9C-EA35-4DD4-B13B-449C1C92E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D44FE-0355-4AFE-9501-230DE17D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3A3FC-62EF-44DB-8713-1184104C5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9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245A0-47D8-4C4A-8F5F-539F4E75E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0BEED-438C-4575-BCBF-E59ABC80A5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46023A-CC40-4C5B-8169-123EC1D6E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A556E-EE82-4D5A-A779-045FFC9CA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88C6A-383D-4C28-B65A-3ACA4F2E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D2084-7CD1-45D3-A980-2BED225D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6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916795-AD85-4211-97E8-5F9D8C36E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3FCDA-DE47-4066-AC7F-EE1783F1E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19B18-D3FD-4B2F-82DA-0183FBF5AC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3977B-73FD-4453-B7DC-A0E478263D0A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7E6AA-BEC3-4394-AC00-B4D6D7D48A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54BB-2D46-407B-BFA2-1AF5B84A3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D7271-C146-4291-81FE-871325F5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chasdi81@gwu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9BC1-4E0B-4619-94C0-DF22D8559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524000"/>
          </a:xfrm>
        </p:spPr>
        <p:txBody>
          <a:bodyPr/>
          <a:lstStyle/>
          <a:p>
            <a:r>
              <a:rPr lang="en-US" dirty="0"/>
              <a:t>Terrorism and Complex Systems: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FCF52-2808-44FB-A715-977460B27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24001"/>
            <a:ext cx="12192000" cy="4329952"/>
          </a:xfrm>
        </p:spPr>
        <p:txBody>
          <a:bodyPr/>
          <a:lstStyle/>
          <a:p>
            <a:r>
              <a:rPr lang="en-US" dirty="0"/>
              <a:t>Applications to illuminate the Rudiments of Terrorist Events and Group Formation</a:t>
            </a:r>
          </a:p>
          <a:p>
            <a:endParaRPr lang="en-US" dirty="0"/>
          </a:p>
          <a:p>
            <a:r>
              <a:rPr lang="en-US" dirty="0"/>
              <a:t>Richard J. Chasdi, Ph.D.</a:t>
            </a:r>
          </a:p>
          <a:p>
            <a:r>
              <a:rPr lang="en-US" dirty="0"/>
              <a:t>Professorial Lecturer</a:t>
            </a:r>
          </a:p>
          <a:p>
            <a:r>
              <a:rPr lang="en-US" dirty="0"/>
              <a:t>Department of Political Science</a:t>
            </a:r>
          </a:p>
          <a:p>
            <a:r>
              <a:rPr lang="en-US" dirty="0"/>
              <a:t>The George Washington University</a:t>
            </a:r>
          </a:p>
          <a:p>
            <a:r>
              <a:rPr lang="en-US" dirty="0">
                <a:hlinkClick r:id="rId2"/>
              </a:rPr>
              <a:t>Rchasdi81@gwu.edu</a:t>
            </a:r>
            <a:endParaRPr lang="en-US" dirty="0"/>
          </a:p>
          <a:p>
            <a:r>
              <a:rPr lang="en-US" dirty="0"/>
              <a:t>Rchasdi@aol.com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9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8430-4AA9-4850-8F96-20870F87F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F1DE0-F6DF-4E1A-9324-CC6145445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My book, </a:t>
            </a:r>
            <a:r>
              <a:rPr lang="en-US" i="1" dirty="0"/>
              <a:t>Corporate Security Crossroads: Responding to Terrorism, Cyberthreats, and Other Hazards in the Global Business Community </a:t>
            </a:r>
            <a:r>
              <a:rPr lang="en-US" dirty="0"/>
              <a:t>(Praeger Publishers, ABC-CLIO, 2018) makes use of:</a:t>
            </a:r>
          </a:p>
          <a:p>
            <a:r>
              <a:rPr lang="en-US" u="sng" dirty="0"/>
              <a:t>A. Complex Systems Analysis </a:t>
            </a:r>
          </a:p>
          <a:p>
            <a:pPr marL="0" indent="0">
              <a:buNone/>
            </a:pPr>
            <a:r>
              <a:rPr lang="en-US" dirty="0"/>
              <a:t>“stakeholders” – countries, terrorist groups, IGO’s, NGO’s (62)</a:t>
            </a:r>
          </a:p>
          <a:p>
            <a:pPr marL="0" indent="0">
              <a:buNone/>
            </a:pPr>
            <a:r>
              <a:rPr lang="en-US" dirty="0"/>
              <a:t>“explanatory factors” - </a:t>
            </a:r>
          </a:p>
          <a:p>
            <a:pPr marL="0" indent="0">
              <a:buNone/>
            </a:pPr>
            <a:r>
              <a:rPr lang="en-US" dirty="0"/>
              <a:t>“stressors” – political/economic events inclusive of stakeholder actions (62)</a:t>
            </a:r>
          </a:p>
          <a:p>
            <a:pPr marL="0" indent="0">
              <a:buNone/>
            </a:pPr>
            <a:r>
              <a:rPr lang="en-US" dirty="0"/>
              <a:t>     “endogenous”-  to terrorism systems</a:t>
            </a:r>
          </a:p>
          <a:p>
            <a:pPr marL="0" indent="0">
              <a:buNone/>
            </a:pPr>
            <a:r>
              <a:rPr lang="en-US" dirty="0"/>
              <a:t>     “exogenous”  - to terrorism systems</a:t>
            </a:r>
          </a:p>
          <a:p>
            <a:pPr marL="0" indent="0">
              <a:buNone/>
            </a:pPr>
            <a:r>
              <a:rPr lang="en-US" dirty="0"/>
              <a:t>Direct and Indirect connections – first, second, third, fourth order “ripple effects”</a:t>
            </a:r>
          </a:p>
          <a:p>
            <a:pPr marL="0" indent="0">
              <a:buNone/>
            </a:pPr>
            <a:r>
              <a:rPr lang="en-US" u="sng" dirty="0"/>
              <a:t>Coupled with</a:t>
            </a:r>
            <a:r>
              <a:rPr lang="en-US" dirty="0"/>
              <a:t>:</a:t>
            </a:r>
          </a:p>
          <a:p>
            <a:r>
              <a:rPr lang="en-US" u="sng" dirty="0"/>
              <a:t>Neo-Realist “Three Level Analysis” </a:t>
            </a:r>
            <a:r>
              <a:rPr lang="en-US" dirty="0"/>
              <a:t>(Kenneth N. Waltz, </a:t>
            </a:r>
            <a:r>
              <a:rPr lang="en-US" i="1" dirty="0"/>
              <a:t>Man, the State, and War </a:t>
            </a:r>
            <a:r>
              <a:rPr lang="en-US" dirty="0"/>
              <a:t>1959; Nye 1993)</a:t>
            </a:r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u="sng" dirty="0"/>
              <a:t>3</a:t>
            </a:r>
            <a:r>
              <a:rPr lang="en-US" u="sng" baseline="30000" dirty="0"/>
              <a:t>rd</a:t>
            </a:r>
            <a:r>
              <a:rPr lang="en-US" u="sng" dirty="0"/>
              <a:t> image</a:t>
            </a:r>
            <a:r>
              <a:rPr lang="en-US" dirty="0"/>
              <a:t>” – international political systems factors – affecting 3 or more states. Examples: Cold War, Global War on Terrorism, Asian Economic Crisis (1997-8), drought, famine, mass migrations, pollution, disease, imperialism,</a:t>
            </a:r>
          </a:p>
        </p:txBody>
      </p:sp>
    </p:spTree>
    <p:extLst>
      <p:ext uri="{BB962C8B-B14F-4D97-AF65-F5344CB8AC3E}">
        <p14:creationId xmlns:p14="http://schemas.microsoft.com/office/powerpoint/2010/main" val="175099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B60BA-9405-418B-A8A4-52D054976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44614-1AA8-4F6C-931D-25CB5215A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Chasdi (continued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u="sng" dirty="0"/>
              <a:t>2</a:t>
            </a:r>
            <a:r>
              <a:rPr lang="en-US" u="sng" baseline="30000" dirty="0"/>
              <a:t>nd</a:t>
            </a:r>
            <a:r>
              <a:rPr lang="en-US" u="sng" dirty="0"/>
              <a:t> image</a:t>
            </a:r>
            <a:r>
              <a:rPr lang="en-US" dirty="0"/>
              <a:t>” – nation-state level factors –</a:t>
            </a:r>
          </a:p>
          <a:p>
            <a:pPr marL="0" indent="0">
              <a:buNone/>
            </a:pPr>
            <a:r>
              <a:rPr lang="en-US" dirty="0"/>
              <a:t>Examples: political solidarities/composition of society (Coalition of Rye and Iron – between Junker landowners and industrialists in early 20</a:t>
            </a:r>
            <a:r>
              <a:rPr lang="en-US" baseline="30000" dirty="0"/>
              <a:t>th</a:t>
            </a:r>
            <a:r>
              <a:rPr lang="en-US" dirty="0"/>
              <a:t> century Germany), level of socio-economic development, ethnic politics, regime type, geography, topography, etc.</a:t>
            </a:r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u="sng" dirty="0"/>
              <a:t>1</a:t>
            </a:r>
            <a:r>
              <a:rPr lang="en-US" u="sng" baseline="30000" dirty="0"/>
              <a:t>st</a:t>
            </a:r>
            <a:r>
              <a:rPr lang="en-US" u="sng" dirty="0"/>
              <a:t> image</a:t>
            </a:r>
            <a:r>
              <a:rPr lang="en-US" dirty="0"/>
              <a:t>” – individual level/small group – Individual leader qualities (Waltz 1959) and upper crust decision-makers – Woodrow Wilson’s strict Calvinist upbringing; J.F.K.’s preference to “ratchet up” pressure on Nikita Khrushchev (1962); Kaiser Wilhelm II’s personality.</a:t>
            </a:r>
          </a:p>
          <a:p>
            <a:pPr marL="0" indent="0">
              <a:buNone/>
            </a:pPr>
            <a:r>
              <a:rPr lang="en-US" u="sng" dirty="0"/>
              <a:t>B. This version of Complex Systems Analysis leads to “Interventions Point Policies</a:t>
            </a:r>
            <a:r>
              <a:rPr lang="en-US" dirty="0"/>
              <a:t>”</a:t>
            </a:r>
          </a:p>
          <a:p>
            <a:pPr marL="0" indent="0">
              <a:buNone/>
            </a:pPr>
            <a:r>
              <a:rPr lang="en-US" u="sng" dirty="0"/>
              <a:t>Terrorism systems </a:t>
            </a:r>
            <a:r>
              <a:rPr lang="en-US" dirty="0"/>
              <a:t>– defined by national boundaries or region</a:t>
            </a:r>
          </a:p>
          <a:p>
            <a:pPr marL="0" indent="0">
              <a:buNone/>
            </a:pPr>
            <a:r>
              <a:rPr lang="en-US" dirty="0"/>
              <a:t>In some but not all cases, “long-haul,” (e.g., capitalism, imperialism) “middle-run,” (e.g., ethnic divisions) and “short-run” factors (e.g.,  terrorist group splintering/spinoff, recruitment, propaganda,) correspond with “international,” “nation-state”, and “individual/small group” explanatory factor placement.</a:t>
            </a:r>
          </a:p>
        </p:txBody>
      </p:sp>
    </p:spTree>
    <p:extLst>
      <p:ext uri="{BB962C8B-B14F-4D97-AF65-F5344CB8AC3E}">
        <p14:creationId xmlns:p14="http://schemas.microsoft.com/office/powerpoint/2010/main" val="364680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A385-991C-4E5E-B84D-E2792A03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1EF41-2784-4769-830B-AABF80030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Chasdi (continued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u="sng" dirty="0"/>
              <a:t>A Case Study</a:t>
            </a:r>
            <a:r>
              <a:rPr lang="en-US" dirty="0"/>
              <a:t>:</a:t>
            </a:r>
          </a:p>
          <a:p>
            <a:r>
              <a:rPr lang="en-US" dirty="0" err="1"/>
              <a:t>Tigantourine</a:t>
            </a:r>
            <a:r>
              <a:rPr lang="en-US" dirty="0"/>
              <a:t> Gas Plant attack (2013 – conducted by Mokhtar </a:t>
            </a:r>
            <a:r>
              <a:rPr lang="en-US" dirty="0" err="1"/>
              <a:t>Belmokhtar’s</a:t>
            </a:r>
            <a:r>
              <a:rPr lang="en-US" dirty="0"/>
              <a:t> “Battalion of Blood” and “Movement for Oneness and United in West Africa” (MUJAO). – MUJAO is an AQIM “splinter group”)</a:t>
            </a:r>
          </a:p>
          <a:p>
            <a:r>
              <a:rPr lang="en-US" dirty="0" err="1"/>
              <a:t>Tigantourine</a:t>
            </a:r>
            <a:r>
              <a:rPr lang="en-US" dirty="0"/>
              <a:t> – consortium owned by Statoil (Norway), </a:t>
            </a:r>
            <a:r>
              <a:rPr lang="en-US" dirty="0" err="1"/>
              <a:t>Sonatrach</a:t>
            </a:r>
            <a:r>
              <a:rPr lang="en-US" dirty="0"/>
              <a:t> (Algeria) </a:t>
            </a:r>
            <a:r>
              <a:rPr lang="en-US"/>
              <a:t>and BP (63).</a:t>
            </a:r>
            <a:endParaRPr lang="en-US" dirty="0"/>
          </a:p>
          <a:p>
            <a:r>
              <a:rPr lang="en-US" u="sng" dirty="0"/>
              <a:t>International-Level Factors </a:t>
            </a:r>
            <a:r>
              <a:rPr lang="en-US" dirty="0"/>
              <a:t>(66-67)– 1. French imperialism; 2.Islamic Revivalism; 3. Islamist Terrorism; 4. End of Cold War; 5. “North-South Divide”; </a:t>
            </a:r>
          </a:p>
          <a:p>
            <a:r>
              <a:rPr lang="en-US" u="sng" dirty="0"/>
              <a:t>Nation-State Level Factors (67) </a:t>
            </a:r>
            <a:r>
              <a:rPr lang="en-US" dirty="0"/>
              <a:t>– 1. Malian ethnic tensions; 2. Bamako’s Divisive Political Military Policy; 3. French military policy; 4. Corrupt Arab regimes; 5. French foreign policy; 6. Tuareg separatism; 8. French National Policy</a:t>
            </a:r>
          </a:p>
          <a:p>
            <a:r>
              <a:rPr lang="en-US" u="sng" dirty="0"/>
              <a:t>Individual/Small Group Level Factors</a:t>
            </a:r>
            <a:r>
              <a:rPr lang="en-US" dirty="0"/>
              <a:t> (67-68) – 1. </a:t>
            </a:r>
            <a:r>
              <a:rPr lang="en-US" u="sng" dirty="0"/>
              <a:t>sub-national actors</a:t>
            </a:r>
            <a:r>
              <a:rPr lang="en-US" dirty="0"/>
              <a:t>  (e.g. “</a:t>
            </a:r>
            <a:r>
              <a:rPr lang="en-US" dirty="0" err="1"/>
              <a:t>Anser</a:t>
            </a:r>
            <a:r>
              <a:rPr lang="en-US" dirty="0"/>
              <a:t> Dine” – a Tuareg separatist group (“Defenders of the Faith”), Islamic extremists. 2. </a:t>
            </a:r>
            <a:r>
              <a:rPr lang="en-US" u="sng" dirty="0"/>
              <a:t>personal rivalries </a:t>
            </a:r>
            <a:r>
              <a:rPr lang="en-US" dirty="0"/>
              <a:t>(e.g., Mokhtar </a:t>
            </a:r>
            <a:r>
              <a:rPr lang="en-US" dirty="0" err="1"/>
              <a:t>Belmokhtar</a:t>
            </a:r>
            <a:r>
              <a:rPr lang="en-US" dirty="0"/>
              <a:t> and AQIM’s </a:t>
            </a:r>
            <a:r>
              <a:rPr lang="en-US" dirty="0" err="1"/>
              <a:t>Abdelmalek</a:t>
            </a:r>
            <a:r>
              <a:rPr lang="en-US" dirty="0"/>
              <a:t> Droukdel; Mokhtar </a:t>
            </a:r>
            <a:r>
              <a:rPr lang="en-US" dirty="0" err="1"/>
              <a:t>Belmokhtar</a:t>
            </a:r>
            <a:r>
              <a:rPr lang="en-US" dirty="0"/>
              <a:t> and AQIM chieftain Abu </a:t>
            </a:r>
            <a:r>
              <a:rPr lang="en-US" dirty="0" err="1"/>
              <a:t>Zeid</a:t>
            </a:r>
            <a:r>
              <a:rPr lang="en-US" dirty="0"/>
              <a:t>); 3. Terrorist Group Life-Cycle (</a:t>
            </a:r>
            <a:r>
              <a:rPr lang="en-US" dirty="0" err="1"/>
              <a:t>e.g</a:t>
            </a:r>
            <a:r>
              <a:rPr lang="en-US" dirty="0"/>
              <a:t>, Salafi Group for the Call and Combat + al-Qaeda = AQIM)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2836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39DF-A293-44E0-A8A7-868C6272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19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30470-008F-4266-821A-1EC3114A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Chasdi (continued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u="sng" dirty="0"/>
              <a:t>Applications</a:t>
            </a:r>
          </a:p>
          <a:p>
            <a:pPr marL="0" indent="0">
              <a:buNone/>
            </a:pPr>
            <a:r>
              <a:rPr lang="en-US" dirty="0"/>
              <a:t>The “interventions point” analysis makes it possible to review and likely improve security conditions for MNC’s in “host” countries. Shortcomings – not able to account for interactive effects (59).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u="sng" dirty="0"/>
              <a:t>Traditional (and defensive) P-2 </a:t>
            </a:r>
            <a:r>
              <a:rPr lang="en-US" dirty="0"/>
              <a:t>(“personal security and property protection”) Improvement  (empirical)(57)</a:t>
            </a:r>
          </a:p>
          <a:p>
            <a:pPr marL="0" indent="0">
              <a:buNone/>
            </a:pPr>
            <a:r>
              <a:rPr lang="en-US" u="sng" dirty="0"/>
              <a:t>X2 –X1</a:t>
            </a:r>
          </a:p>
          <a:p>
            <a:pPr marL="0" indent="0">
              <a:buNone/>
            </a:pPr>
            <a:r>
              <a:rPr lang="en-US" u="sng" dirty="0"/>
              <a:t>X1</a:t>
            </a:r>
            <a:r>
              <a:rPr lang="en-US" dirty="0"/>
              <a:t> = empirical (existing) security at site of terrorist attack – “empirical”</a:t>
            </a:r>
          </a:p>
          <a:p>
            <a:pPr marL="0" indent="0">
              <a:buNone/>
            </a:pPr>
            <a:r>
              <a:rPr lang="en-US" u="sng" dirty="0"/>
              <a:t>X2</a:t>
            </a:r>
            <a:r>
              <a:rPr lang="en-US" dirty="0"/>
              <a:t> = augmented P-2 security (e.g., armed guards, additional outposts, new communications equipment” “lock and key” procedures (57) “normative” – what is the probable increase?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u="sng" dirty="0"/>
              <a:t>Non-Traditional “Soft-line” Security </a:t>
            </a:r>
            <a:r>
              <a:rPr lang="en-US" dirty="0"/>
              <a:t>Improvement</a:t>
            </a:r>
          </a:p>
          <a:p>
            <a:pPr marL="0" indent="0">
              <a:buNone/>
            </a:pPr>
            <a:r>
              <a:rPr lang="en-US" u="sng" dirty="0"/>
              <a:t>Y2-Y1</a:t>
            </a:r>
            <a:endParaRPr lang="en-US" dirty="0"/>
          </a:p>
          <a:p>
            <a:pPr marL="0" indent="0">
              <a:buNone/>
            </a:pPr>
            <a:r>
              <a:rPr lang="en-US" u="sng" dirty="0"/>
              <a:t>Y1</a:t>
            </a:r>
            <a:r>
              <a:rPr lang="en-US" dirty="0"/>
              <a:t> =  “soft-line” security at site of attack (“empirical”)</a:t>
            </a:r>
          </a:p>
          <a:p>
            <a:pPr marL="0" indent="0">
              <a:buNone/>
            </a:pPr>
            <a:r>
              <a:rPr lang="en-US" u="sng" dirty="0"/>
              <a:t>Y2</a:t>
            </a:r>
            <a:r>
              <a:rPr lang="en-US" dirty="0"/>
              <a:t> = augmented “soft-line” security (“normative”). What is the probable increase?</a:t>
            </a:r>
          </a:p>
        </p:txBody>
      </p:sp>
    </p:spTree>
    <p:extLst>
      <p:ext uri="{BB962C8B-B14F-4D97-AF65-F5344CB8AC3E}">
        <p14:creationId xmlns:p14="http://schemas.microsoft.com/office/powerpoint/2010/main" val="614652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8E00B-7264-4FE6-B03B-1D688CD97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1C167-4D52-406E-BD72-8A05CE409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Chasdi (continued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The Total Security Measure Index (TSM) (58). This is a “combined estimate of security enhancement” In turn that makes it possible to compare across case studies. It sums up “hypothetical value added” (59)</a:t>
            </a:r>
          </a:p>
          <a:p>
            <a:pPr marL="0" indent="0">
              <a:buNone/>
            </a:pPr>
            <a:r>
              <a:rPr lang="en-US" dirty="0"/>
              <a:t>X1-X2 + Y2-Y1 </a:t>
            </a:r>
          </a:p>
          <a:p>
            <a:pPr marL="0" indent="0">
              <a:buNone/>
            </a:pPr>
            <a:r>
              <a:rPr lang="en-US" u="sng" dirty="0"/>
              <a:t>Qualitative judgements are made about security conditions </a:t>
            </a:r>
            <a:r>
              <a:rPr lang="en-US" dirty="0"/>
              <a:t>(57):</a:t>
            </a:r>
          </a:p>
          <a:p>
            <a:pPr marL="0" indent="0">
              <a:buNone/>
            </a:pPr>
            <a:r>
              <a:rPr lang="en-US" dirty="0"/>
              <a:t>none/“low-level” impacts = 10 points</a:t>
            </a:r>
          </a:p>
          <a:p>
            <a:pPr marL="0" indent="0">
              <a:buNone/>
            </a:pPr>
            <a:r>
              <a:rPr lang="en-US" dirty="0"/>
              <a:t>“medium-level” impacts = 50 points</a:t>
            </a:r>
          </a:p>
          <a:p>
            <a:pPr marL="0" indent="0">
              <a:buNone/>
            </a:pPr>
            <a:r>
              <a:rPr lang="en-US" dirty="0"/>
              <a:t>“high level” impacts = 100 points</a:t>
            </a:r>
          </a:p>
        </p:txBody>
      </p:sp>
    </p:spTree>
    <p:extLst>
      <p:ext uri="{BB962C8B-B14F-4D97-AF65-F5344CB8AC3E}">
        <p14:creationId xmlns:p14="http://schemas.microsoft.com/office/powerpoint/2010/main" val="975601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897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Terrorism and Complex Systems: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Chasdi</dc:creator>
  <cp:lastModifiedBy>Sharaelle Grzesiak</cp:lastModifiedBy>
  <cp:revision>31</cp:revision>
  <dcterms:created xsi:type="dcterms:W3CDTF">2019-10-22T14:02:30Z</dcterms:created>
  <dcterms:modified xsi:type="dcterms:W3CDTF">2019-10-24T15:07:21Z</dcterms:modified>
</cp:coreProperties>
</file>